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43"/>
  </p:notesMasterIdLst>
  <p:sldIdLst>
    <p:sldId id="613" r:id="rId2"/>
    <p:sldId id="815" r:id="rId3"/>
    <p:sldId id="816" r:id="rId4"/>
    <p:sldId id="817" r:id="rId5"/>
    <p:sldId id="818" r:id="rId6"/>
    <p:sldId id="819" r:id="rId7"/>
    <p:sldId id="820" r:id="rId8"/>
    <p:sldId id="821" r:id="rId9"/>
    <p:sldId id="822" r:id="rId10"/>
    <p:sldId id="823" r:id="rId11"/>
    <p:sldId id="824" r:id="rId12"/>
    <p:sldId id="825" r:id="rId13"/>
    <p:sldId id="826" r:id="rId14"/>
    <p:sldId id="827" r:id="rId15"/>
    <p:sldId id="828" r:id="rId16"/>
    <p:sldId id="829" r:id="rId17"/>
    <p:sldId id="830" r:id="rId18"/>
    <p:sldId id="831" r:id="rId19"/>
    <p:sldId id="832" r:id="rId20"/>
    <p:sldId id="833" r:id="rId21"/>
    <p:sldId id="834" r:id="rId22"/>
    <p:sldId id="835" r:id="rId23"/>
    <p:sldId id="836" r:id="rId24"/>
    <p:sldId id="837" r:id="rId25"/>
    <p:sldId id="838" r:id="rId26"/>
    <p:sldId id="839" r:id="rId27"/>
    <p:sldId id="840" r:id="rId28"/>
    <p:sldId id="841" r:id="rId29"/>
    <p:sldId id="842" r:id="rId30"/>
    <p:sldId id="843" r:id="rId31"/>
    <p:sldId id="844" r:id="rId32"/>
    <p:sldId id="845" r:id="rId33"/>
    <p:sldId id="846" r:id="rId34"/>
    <p:sldId id="847" r:id="rId35"/>
    <p:sldId id="848" r:id="rId36"/>
    <p:sldId id="849" r:id="rId37"/>
    <p:sldId id="850" r:id="rId38"/>
    <p:sldId id="851" r:id="rId39"/>
    <p:sldId id="852" r:id="rId40"/>
    <p:sldId id="853" r:id="rId41"/>
    <p:sldId id="854" r:id="rId42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5pPr>
    <a:lvl6pPr marL="22860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6pPr>
    <a:lvl7pPr marL="27432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7pPr>
    <a:lvl8pPr marL="32004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8pPr>
    <a:lvl9pPr marL="3657600" algn="l" defTabSz="914400" rtl="0" eaLnBrk="1" latinLnBrk="0" hangingPunct="1">
      <a:defRPr sz="2800" kern="1200">
        <a:solidFill>
          <a:srgbClr val="FF0000"/>
        </a:solidFill>
        <a:latin typeface="Arial" pitchFamily="34" charset="0"/>
        <a:ea typeface="宋体" pitchFamily="2" charset="-122"/>
        <a:cs typeface="+mn-cs"/>
        <a:sym typeface="方正粗活意简体" charset="-12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39" autoAdjust="0"/>
    <p:restoredTop sz="94660"/>
  </p:normalViewPr>
  <p:slideViewPr>
    <p:cSldViewPr snapToGrid="0">
      <p:cViewPr>
        <p:scale>
          <a:sx n="67" d="100"/>
          <a:sy n="67" d="100"/>
        </p:scale>
        <p:origin x="-1644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1872691200" cy="1872691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 idx="4294967295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40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2053" name="Rectangle 5"/>
          <p:cNvSpPr>
            <a:spLocks noGrp="1" noRot="1" noChangeAspect="1" noChangeArrowheads="1" noTextEdit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      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  <a:p>
            <a:pPr defTabSz="0">
              <a:spcBef>
                <a:spcPct val="30000"/>
              </a:spcBef>
              <a:buFontTx/>
              <a:buNone/>
              <a:defRPr/>
            </a:pPr>
            <a:r>
              <a:rPr lang="zh-CN" altLang="en-US" sz="1200">
                <a:solidFill>
                  <a:schemeClr val="tx1"/>
                </a:solidFill>
              </a:rPr>
              <a:t>   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3200">
                <a:ea typeface="方正粗活意简体" charset="-122"/>
              </a:defRPr>
            </a:lvl1pPr>
          </a:lstStyle>
          <a:p>
            <a:pPr>
              <a:defRPr/>
            </a:pPr>
            <a:fld id="{D209E4C3-8B13-44F2-802D-6AB019BA5D7C}" type="slidenum">
              <a:rPr lang="en-US"/>
              <a:pPr>
                <a:defRPr/>
              </a:pPr>
              <a:t>‹#›</a:t>
            </a:fld>
            <a:endParaRPr lang="en-US" sz="12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44760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9A604-5D6B-4889-8A5A-66AB42B4F694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F6162-8536-4C33-BCF2-05E1E13081A6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60616-92DE-4A8A-91A3-B8367C3D090A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96A8B-68CC-4515-BC05-94C48D83A7BA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E9863-270D-486C-8417-C560D139509B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6864A-01E9-48A8-93DE-EFE7B646EA68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120E8-EB3A-4B0E-B8AF-9206572911B1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7A9F5-69E7-49A2-B83D-3A809A6010F5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D4942-1C0A-41C6-83D6-B87B7295CDC2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9DBB6-29EA-4397-854D-C037753DD8F4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Arial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6F0FF-34DF-4C9E-9EA0-9556AA014D43}" type="slidenum">
              <a:rPr lang="zh-CN" altLang="en-US"/>
              <a:pPr>
                <a:defRPr/>
              </a:pPr>
              <a:t>‹#›</a:t>
            </a:fld>
            <a:endParaRPr lang="en-US" sz="1800">
              <a:solidFill>
                <a:srgbClr val="FF0000"/>
              </a:solidFill>
              <a:latin typeface="+mn-lt"/>
              <a:ea typeface="方正粗活意简体" charset="-122"/>
              <a:sym typeface="方正粗活意简体" charset="-122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sym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 Black" pitchFamily="34" charset="0"/>
                <a:sym typeface="Arial" pitchFamily="34" charset="0"/>
              </a:defRPr>
            </a:lvl1pPr>
          </a:lstStyle>
          <a:p>
            <a:pPr>
              <a:defRPr/>
            </a:pPr>
            <a:fld id="{50CCF03F-DCCB-4858-BCA8-FBAC844CB3B9}" type="slidenum">
              <a:rPr lang="zh-CN" altLang="en-US"/>
              <a:pPr>
                <a:defRPr/>
              </a:pPr>
              <a:t>‹#›</a:t>
            </a:fld>
            <a:endParaRPr lang="en-US" sz="1800">
              <a:ea typeface="方正粗活意简体" charset="-122"/>
            </a:endParaRPr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rgbClr val="CCCCE6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>
                <a:defRPr/>
              </a:pPr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rgbClr val="00007D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103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hlink"/>
                </a:solidFill>
                <a:sym typeface="Arial" pitchFamily="34" charset="0"/>
              </a:endParaRPr>
            </a:p>
          </p:txBody>
        </p:sp>
        <p:sp>
          <p:nvSpPr>
            <p:cNvPr id="4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hlink"/>
                </a:solidFill>
                <a:sym typeface="Arial" pitchFamily="34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2"/>
                </a:solidFill>
                <a:sym typeface="Arial" pitchFamily="34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hlink"/>
                </a:solidFill>
                <a:sym typeface="Arial" pitchFamily="34" charset="0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2"/>
                </a:solidFill>
                <a:sym typeface="Arial" pitchFamily="34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 sz="1800">
                <a:solidFill>
                  <a:schemeClr val="accent2"/>
                </a:solidFill>
                <a:sym typeface="Arial" pitchFamily="34" charset="0"/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单击此处编辑母版标题样式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>
                <a:sym typeface="Arial" pitchFamily="34" charset="0"/>
              </a:rPr>
              <a:t>单击此处编辑母版文本样式</a:t>
            </a:r>
          </a:p>
          <a:p>
            <a:pPr lvl="1"/>
            <a:r>
              <a:rPr lang="zh-CN" smtClean="0">
                <a:sym typeface="Arial" pitchFamily="34" charset="0"/>
              </a:rPr>
              <a:t>第二级</a:t>
            </a:r>
          </a:p>
          <a:p>
            <a:pPr lvl="2"/>
            <a:r>
              <a:rPr lang="zh-CN" smtClean="0">
                <a:sym typeface="Arial" pitchFamily="34" charset="0"/>
              </a:rPr>
              <a:t>第三级</a:t>
            </a:r>
          </a:p>
          <a:p>
            <a:pPr lvl="3"/>
            <a:r>
              <a:rPr lang="zh-CN" smtClean="0">
                <a:sym typeface="Arial" pitchFamily="34" charset="0"/>
              </a:rPr>
              <a:t>第四级</a:t>
            </a:r>
          </a:p>
          <a:p>
            <a:pPr lvl="4"/>
            <a:r>
              <a:rPr lang="zh-CN" smtClean="0">
                <a:sym typeface="Arial" pitchFamily="34" charset="0"/>
              </a:rPr>
              <a:t>第五级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sym typeface="Arial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pic>
        <p:nvPicPr>
          <p:cNvPr id="18" name="图片 17" descr="公司logo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4981575" y="6134100"/>
            <a:ext cx="4162425" cy="7239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</p:sldLayoutIdLst>
  <p:transition spd="slow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  <a:sym typeface="Arial" pitchFamily="34" charset="0"/>
        </a:defRPr>
      </a:lvl9pPr>
    </p:titleStyle>
    <p:bodyStyle>
      <a:lvl1pPr marL="342900" indent="-3429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  <a:sym typeface="Arial" pitchFamily="34" charset="0"/>
        </a:defRPr>
      </a:lvl1pPr>
      <a:lvl2pPr marL="742950" indent="-285750" algn="l" defTabSz="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ea typeface="+mn-ea"/>
          <a:sym typeface="Arial" pitchFamily="34" charset="0"/>
        </a:defRPr>
      </a:lvl2pPr>
      <a:lvl3pPr marL="11430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sym typeface="Arial" pitchFamily="34" charset="0"/>
        </a:defRPr>
      </a:lvl3pPr>
      <a:lvl4pPr marL="16002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4pPr>
      <a:lvl5pPr marL="20574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5pPr>
      <a:lvl6pPr marL="25146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6pPr>
      <a:lvl7pPr marL="29718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7pPr>
      <a:lvl8pPr marL="34290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8pPr>
      <a:lvl9pPr marL="3886200" indent="-228600" algn="l" defTabSz="0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sym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331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rgbClr val="CCCCE6"/>
                </a:gs>
                <a:gs pos="100000">
                  <a:srgbClr val="FFFFFF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2400">
                <a:solidFill>
                  <a:schemeClr val="tx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sp>
          <p:nvSpPr>
            <p:cNvPr id="13318" name="Rectangle 4"/>
            <p:cNvSpPr>
              <a:spLocks noChangeArrowheads="1"/>
            </p:cNvSpPr>
            <p:nvPr/>
          </p:nvSpPr>
          <p:spPr bwMode="auto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endParaRPr lang="zh-CN" altLang="en-US" sz="3600" dirty="0" smtClean="0">
                <a:solidFill>
                  <a:schemeClr val="bg1"/>
                </a:solidFill>
                <a:latin typeface="Times New Roman" pitchFamily="18" charset="0"/>
                <a:sym typeface="Arial" pitchFamily="34" charset="0"/>
              </a:endParaRPr>
            </a:p>
            <a:p>
              <a:r>
                <a:rPr lang="zh-CN" altLang="en-US" sz="3600" b="1" dirty="0" smtClean="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  日内交易模型和</a:t>
              </a:r>
              <a:r>
                <a:rPr lang="en-US" altLang="zh-CN" sz="3600" b="1" dirty="0" smtClean="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TICK</a:t>
              </a:r>
              <a:r>
                <a:rPr lang="zh-CN" altLang="en-US" sz="3600" b="1" dirty="0" smtClean="0">
                  <a:solidFill>
                    <a:schemeClr val="bg1"/>
                  </a:solidFill>
                  <a:latin typeface="黑体" pitchFamily="49" charset="-122"/>
                  <a:ea typeface="黑体" pitchFamily="49" charset="-122"/>
                </a:rPr>
                <a:t>模型的编写</a:t>
              </a:r>
              <a:endParaRPr lang="zh-CN" altLang="en-US" sz="3600" b="1" kern="1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黑体" pitchFamily="49" charset="-122"/>
                <a:ea typeface="黑体" pitchFamily="49" charset="-122"/>
              </a:endParaRPr>
            </a:p>
            <a:p>
              <a:r>
                <a:rPr lang="zh-CN" altLang="en-US" sz="3600" dirty="0" smtClean="0">
                  <a:solidFill>
                    <a:schemeClr val="bg1"/>
                  </a:solidFill>
                  <a:latin typeface="Times New Roman" pitchFamily="18" charset="0"/>
                  <a:sym typeface="Arial" pitchFamily="34" charset="0"/>
                </a:rPr>
                <a:t>            </a:t>
              </a:r>
              <a:endParaRPr lang="zh-CN" altLang="en-US" sz="4000" dirty="0">
                <a:solidFill>
                  <a:schemeClr val="bg1"/>
                </a:solidFill>
                <a:latin typeface="Times New Roman" pitchFamily="18" charset="0"/>
                <a:sym typeface="Arial" pitchFamily="34" charset="0"/>
              </a:endParaRPr>
            </a:p>
          </p:txBody>
        </p:sp>
        <p:grpSp>
          <p:nvGrpSpPr>
            <p:cNvPr id="13319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0"/>
              <a:chExt cx="1806" cy="1989"/>
            </a:xfrm>
          </p:grpSpPr>
          <p:sp>
            <p:nvSpPr>
              <p:cNvPr id="13320" name="Rectangle 6"/>
              <p:cNvSpPr>
                <a:spLocks noChangeArrowheads="1"/>
              </p:cNvSpPr>
              <p:nvPr/>
            </p:nvSpPr>
            <p:spPr bwMode="auto">
              <a:xfrm>
                <a:off x="361" y="1585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1" name="Rectangle 7"/>
              <p:cNvSpPr>
                <a:spLocks noChangeArrowheads="1"/>
              </p:cNvSpPr>
              <p:nvPr/>
            </p:nvSpPr>
            <p:spPr bwMode="auto">
              <a:xfrm>
                <a:off x="1081" y="393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2" name="Rectangle 8"/>
              <p:cNvSpPr>
                <a:spLocks noChangeArrowheads="1"/>
              </p:cNvSpPr>
              <p:nvPr/>
            </p:nvSpPr>
            <p:spPr bwMode="auto">
              <a:xfrm>
                <a:off x="1437" y="0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3" name="Rectangle 9"/>
              <p:cNvSpPr>
                <a:spLocks noChangeArrowheads="1"/>
              </p:cNvSpPr>
              <p:nvPr/>
            </p:nvSpPr>
            <p:spPr bwMode="auto">
              <a:xfrm>
                <a:off x="719" y="1585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4" name="Rectangle 10"/>
              <p:cNvSpPr>
                <a:spLocks noChangeArrowheads="1"/>
              </p:cNvSpPr>
              <p:nvPr/>
            </p:nvSpPr>
            <p:spPr bwMode="auto">
              <a:xfrm>
                <a:off x="1437" y="393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5" name="Rectangle 11"/>
              <p:cNvSpPr>
                <a:spLocks noChangeArrowheads="1"/>
              </p:cNvSpPr>
              <p:nvPr/>
            </p:nvSpPr>
            <p:spPr bwMode="auto">
              <a:xfrm>
                <a:off x="719" y="792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6" name="Rectangle 12"/>
              <p:cNvSpPr>
                <a:spLocks noChangeArrowheads="1"/>
              </p:cNvSpPr>
              <p:nvPr/>
            </p:nvSpPr>
            <p:spPr bwMode="auto">
              <a:xfrm>
                <a:off x="0" y="792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7" name="Rectangle 13"/>
              <p:cNvSpPr>
                <a:spLocks noChangeArrowheads="1"/>
              </p:cNvSpPr>
              <p:nvPr/>
            </p:nvSpPr>
            <p:spPr bwMode="auto">
              <a:xfrm>
                <a:off x="1081" y="792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8" name="Rectangle 14"/>
              <p:cNvSpPr>
                <a:spLocks noChangeArrowheads="1"/>
              </p:cNvSpPr>
              <p:nvPr/>
            </p:nvSpPr>
            <p:spPr bwMode="auto">
              <a:xfrm>
                <a:off x="361" y="1185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  <p:sp>
            <p:nvSpPr>
              <p:cNvPr id="13329" name="Rectangle 15"/>
              <p:cNvSpPr>
                <a:spLocks noChangeArrowheads="1"/>
              </p:cNvSpPr>
              <p:nvPr/>
            </p:nvSpPr>
            <p:spPr bwMode="auto">
              <a:xfrm>
                <a:off x="719" y="1185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zh-CN" altLang="en-US" sz="2400">
                  <a:solidFill>
                    <a:schemeClr val="tx1"/>
                  </a:solidFill>
                  <a:latin typeface="Times New Roman" pitchFamily="18" charset="0"/>
                  <a:sym typeface="Arial" pitchFamily="34" charset="0"/>
                </a:endParaRPr>
              </a:p>
            </p:txBody>
          </p:sp>
        </p:grpSp>
      </p:grpSp>
      <p:sp>
        <p:nvSpPr>
          <p:cNvPr id="13316" name="Rectangle 24"/>
          <p:cNvSpPr>
            <a:spLocks noChangeArrowheads="1"/>
          </p:cNvSpPr>
          <p:nvPr/>
        </p:nvSpPr>
        <p:spPr bwMode="auto">
          <a:xfrm>
            <a:off x="4800600" y="4800600"/>
            <a:ext cx="3581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 b="1" dirty="0" smtClean="0">
                <a:solidFill>
                  <a:schemeClr val="bg2"/>
                </a:solidFill>
                <a:latin typeface="黑体" pitchFamily="2" charset="-122"/>
                <a:ea typeface="黑体" pitchFamily="2" charset="-122"/>
              </a:rPr>
              <a:t>文华财经 研究部</a:t>
            </a:r>
            <a:endParaRPr lang="en-US" altLang="zh-CN" sz="3200" b="1" dirty="0" smtClean="0">
              <a:solidFill>
                <a:schemeClr val="bg2"/>
              </a:solidFill>
              <a:latin typeface="黑体" pitchFamily="2" charset="-122"/>
              <a:ea typeface="黑体" pitchFamily="2" charset="-122"/>
            </a:endParaRPr>
          </a:p>
          <a:p>
            <a:pPr algn="ctr"/>
            <a:endParaRPr lang="zh-CN" altLang="en-US" sz="3200" b="1" dirty="0">
              <a:solidFill>
                <a:schemeClr val="bg2"/>
              </a:solidFill>
              <a:latin typeface="宋体" pitchFamily="2" charset="-122"/>
              <a:sym typeface="宋体" pitchFamily="2" charset="-122"/>
            </a:endParaRPr>
          </a:p>
        </p:txBody>
      </p:sp>
      <p:pic>
        <p:nvPicPr>
          <p:cNvPr id="18" name="图片 17" descr="公司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76549" y="681037"/>
            <a:ext cx="5613800" cy="976313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日内交易模型编写要点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571612"/>
            <a:ext cx="7143800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开仓时间控制（区分夜盘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&amp;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非夜盘合约）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8" name="图片 7" descr="图像 8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000240"/>
            <a:ext cx="7500990" cy="40274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00298" y="5357826"/>
            <a:ext cx="44291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开仓的时间要控制在清仓之前，否则清仓后又会开仓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日内交易模型编写要点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571612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开仓时间控制（区分夜盘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&amp;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非夜盘合约）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28662" y="2285992"/>
            <a:ext cx="607223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MID:=MA(CLOSE,26);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TMP2:=STD(CLOSE,26);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TOP:=MID+2*TMP2;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BOTTOM:=MID-2*TMP2;//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布林通道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UPBAND:=HV(HIGH,5);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DNBAND:=LV(LOW,5);//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唐奇安通道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(TIME&gt;0910&amp;&amp;TIME&lt;1450||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TIME&gt;2100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)&amp;&amp;C&gt;TOP&amp;&amp;H&gt;=UPBAND,BPK;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(TIME&gt;0910&amp;&amp;TIME&lt;1450||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TIME&gt;2100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)&amp;&amp;C&lt;BOTTOM&amp;&amp;L&lt;=DNBAND,SPK;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TIME&gt;=1450&amp;&amp;TIME&lt;=1500||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TIME&lt;=0100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,CLOSEOUT;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AUTOFILTER;</a:t>
            </a:r>
            <a:endParaRPr lang="zh-CN" altLang="en-US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2" y="5643578"/>
            <a:ext cx="78581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注：对于夜盘合约，夜盘收盘不是当日收盘，</a:t>
            </a:r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15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点收盘才算作当日收盘。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日内交易模型编写要点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571612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开仓时间控制（区分夜盘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&amp;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非夜盘合约）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2285992"/>
            <a:ext cx="821533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MID:=MA(CLOSE,26);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TMP2:=STD(CLOSE,26);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TOP:=MID+2*TMP2;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BOTTOM:=MID-2*TMP2;//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布林通道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UPBAND:=HV(HIGH,5);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DNBAND:=LV(LOW,5);//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唐奇安通道</a:t>
            </a:r>
          </a:p>
          <a:p>
            <a:pPr algn="l"/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CLOSEMINUTE&gt;1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&amp;&amp;C&gt;TOP&amp;&amp;H&gt;=UPBAND,BPK;//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分钟周期下，当天最后一根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线不开仓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CLOSEMINUTE&gt;1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&amp;&amp;C&lt;BOTTOM&amp;&amp;L&lt;=DNBAND,SPK; 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分钟周期下，当天最后一根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线不开仓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TIME&gt;=1450&amp;&amp;TIME&lt;=1500||TIME&lt;=0100,CLOSEOUT;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AUTOFILTER;</a:t>
            </a:r>
            <a:endParaRPr lang="zh-CN" altLang="en-US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62" y="5643578"/>
            <a:ext cx="78581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注：对于夜盘合约，夜盘收盘不是当日收盘，</a:t>
            </a:r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15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点收盘才算作当日收盘。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日内交易模型编写要点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571612"/>
            <a:ext cx="7143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开仓时间控制（区分夜盘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&amp;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非夜盘合约）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2285992"/>
            <a:ext cx="814393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CLOSEMINUTE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，返回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线开始时间距离收盘前的分钟数。</a:t>
            </a:r>
          </a:p>
          <a:p>
            <a:pPr algn="l"/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注：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、该函数只能用于收盘价模型。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、该函数返回当根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线开始时间距离收盘的分钟数。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、该函数需要在分钟，小时周期使用；不支持在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周期，秒周期，量能周期，日线及以上周期使用。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、该函数的返回值包含小结和午休的时间。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CLOSESEC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返回的是交易所的时间，不是本机的时间。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、对于夜盘合约，夜盘收盘不是当日收盘，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点收盘才算作当日收盘。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7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CLOSEMINUTE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在合约交割日，返回实际收盘时间。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8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CLOSEMINUTE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加载到主力合约上，主力换月和合约交割在同一天，则按照交割日的收盘时间计算，主力换月和合约交割不在同一天，那么按照正常的非交割日进行计算。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9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、该函数不支持和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CLOSESEC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同时使用。</a:t>
            </a:r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日内交易模型编写要点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571612"/>
            <a:ext cx="7143800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尾盘清仓语句的编写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1538" y="2285992"/>
            <a:ext cx="69294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一个指令：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CLOSEOUT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清仓指令，平掉所有方向的仓位。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1538" y="3071810"/>
            <a:ext cx="69294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两类函数：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、取得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线时间：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TIME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、取得距收盘前时间：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CLOSEMINUTE CLOSESEC</a:t>
            </a:r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日内交易模型编写要点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571612"/>
            <a:ext cx="7143800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尾盘清仓语句的编写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2500306"/>
            <a:ext cx="43577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CROSS(C,MA(C,5))&amp;&amp;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TIME&lt;1513,BPK;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CROSS(MA(C,5),C)&amp;&amp;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TIME&lt;1513,SPK;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TIME&gt;=1513,CLOSEOUT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收盘前两分钟，清仓。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AUTOFILTER;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57884" y="2428868"/>
            <a:ext cx="300039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使用</a:t>
            </a:r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TIME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函数时要注意：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、区分股指合约</a:t>
            </a:r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&amp;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商品合约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、区分夜盘合约</a:t>
            </a:r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&amp;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非夜盘合约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、区分秒周期</a:t>
            </a:r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&amp;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非秒周期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1538" y="4429132"/>
            <a:ext cx="72866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怎样编写可以使模型无需修改，直接应用于所有品种和所有周期呢？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日内交易模型编写要点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571612"/>
            <a:ext cx="7143800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尾盘清仓语句的编写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224" y="2500306"/>
            <a:ext cx="72152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CROSS(C,MA(C,5))&amp;&amp;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CLOSEMINUTE1&gt;2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,BPK;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CROSS(MA(C,5),C)&amp;&amp;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CLOSEMINUTE1&gt;2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,SPK;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MULTSIG_SEC(0,0,1);//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使用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数据回测，出信号立即下单，不复核</a:t>
            </a:r>
          </a:p>
          <a:p>
            <a:pPr algn="l"/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CLOSEMINUTE1&lt;=2,CLOSEOUT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收盘前两分钟，清仓。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AUTOFILTER;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日内交易模型编写要点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571612"/>
            <a:ext cx="7143800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尾盘清仓语句的编写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24" y="2143116"/>
            <a:ext cx="664373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CLOSEMINUTE1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，返回距离收盘前的分钟数。</a:t>
            </a:r>
          </a:p>
          <a:p>
            <a:pPr algn="l"/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注：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、该函数只能用于指令价模型。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历史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线：该函数返回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线结束时间距离收盘的分钟数。</a:t>
            </a: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盘中：该函数返回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线当前时间距离收盘的分钟数。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、该函数需要在分钟，小时，日线周期使用；不支持在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周期，秒周期，量能周期，周线及以上周期使用。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、该函数返回值包含小结和午休的时间。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CLOSEMINUTE1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返回的是交易所的时间，不是本机的时间。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、对于夜盘合约，夜盘收盘不是当日收盘，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点收盘才算作当日收盘。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7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CLOSEMINUTE1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在合约交割日，返回实际收盘时间。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8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CLOSEMINUTE1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加载到主力合约上，主力换月和合约交割在同一天，则按照交割日的收盘时间计算，主力换月和合约交割不在同一天，那么按照正常的非交割日进行计算。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9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、该函数不支持和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CLOSESEC1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同时使用。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日内交易模型编写要点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571612"/>
            <a:ext cx="7143800" cy="773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坚决止损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2214554"/>
            <a:ext cx="8429652" cy="3857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NN:=BARSLAST(DATE&lt;&gt;REF(DATE,1))+1;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OO:=VALUEWHEN(NN=1,O);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HH:=HHV(H,NN);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LL:=LLV(L,NN);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PREDAYRANGE:=MAX((HH-LL),O*0.01);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UPPERBAND:=OO+PREDAYRANGE*0.3;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LOWERBAND:=OO-PREDAYRANGE*0.3;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H&gt;UPPERBAND&amp;&amp;TIME&lt;1514&amp;&amp;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COUNT(BARSBK=1||BARSSK=1,N)&lt;2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,BK;//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一天只交易两次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L&lt;LOWERBAND&amp;&amp;TIME&lt;1514&amp;&amp;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COUNT(BARSBK=1||BARSSK=1,N)&lt;2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,SK;//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一天只交易两次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L&lt;BKPRICE*(1-0.01),SP; 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止损部分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H&gt;SKPRICE*(1+0.01),BP;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TIME&gt;=1514,CLOSEOUT;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AUTOFILTER;</a:t>
            </a:r>
          </a:p>
          <a:p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4348" y="5643578"/>
            <a:ext cx="47149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注意：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：止损语句的编写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：灵活运用</a:t>
            </a:r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COUNT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函数实现日内交易次数的控制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日内交易模型编写要点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500174"/>
            <a:ext cx="7143800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如何实现只用当日数据计算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2143116"/>
            <a:ext cx="7286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400" b="1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DAYTRADE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日内交易函数。模型中写入该函数，信号和资金每天重新初始化进行计算，与历史割裂。</a:t>
            </a:r>
            <a:endParaRPr lang="en-US" altLang="zh-CN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、该函数适用于小时、分钟以下周期，不支持日、自定义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日、周、月、季、年周期。</a:t>
            </a:r>
          </a:p>
          <a:p>
            <a:pPr algn="l"/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、回测报告的出金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入金为日内的出金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入金的和。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28662" y="3714752"/>
            <a:ext cx="72866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400" b="1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DAYTRADE1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日内交易函数。模型中写入该函数，信号和资金每天重新初始化进行计算，与历史割裂，并且每一个函数只使用当日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线数据进行计算，历史数据不参与计算。</a:t>
            </a:r>
            <a:endParaRPr lang="en-US" altLang="zh-CN" sz="14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、该函数适用于小时、分钟以下周期，不支持日、自定义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日、周、月、季、年周期。</a:t>
            </a:r>
          </a:p>
          <a:p>
            <a:pPr algn="l"/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、回测报告的出金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入金为日内的出金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入金的和。</a:t>
            </a:r>
          </a:p>
          <a:p>
            <a:pPr algn="l"/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、不同函数对当天数据的引用不同，使用时需注意函数用法，如：</a:t>
            </a:r>
          </a:p>
          <a:p>
            <a:pPr algn="l"/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MA(X,N)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的取值：当天如果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线小于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根，则返回空值。如果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线为大于等于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根，则取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  <a:p>
            <a:pPr algn="l"/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HHV(X,N)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的取值：当天如果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线小于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根，则返回实际根数，如果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线为大于等于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根，则取</a:t>
            </a:r>
            <a:r>
              <a:rPr lang="en-US" altLang="zh-CN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</a:t>
            </a:r>
            <a:r>
              <a:rPr lang="zh-CN" altLang="en-US" sz="14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。</a:t>
            </a:r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13388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、期货市场交易模式介绍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、日内交易模型的编写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模型的编写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13716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课程内容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939800" y="4648200"/>
            <a:ext cx="62230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2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 </a:t>
            </a:r>
            <a:r>
              <a:rPr lang="zh-CN" altLang="en-US" sz="1200" dirty="0">
                <a:latin typeface="黑体" pitchFamily="49" charset="-122"/>
                <a:ea typeface="黑体" pitchFamily="49" charset="-122"/>
              </a:rPr>
              <a:t>注：本课件中所用到的思路仅供参考</a:t>
            </a: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，</a:t>
            </a:r>
            <a:r>
              <a:rPr lang="zh-CN" altLang="en-US" sz="1200" dirty="0">
                <a:latin typeface="黑体" pitchFamily="49" charset="-122"/>
                <a:ea typeface="黑体" pitchFamily="49" charset="-122"/>
              </a:rPr>
              <a:t>依</a:t>
            </a: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此入市后果</a:t>
            </a:r>
            <a:r>
              <a:rPr lang="zh-CN" altLang="en-US" sz="1200" dirty="0">
                <a:latin typeface="黑体" pitchFamily="49" charset="-122"/>
                <a:ea typeface="黑体" pitchFamily="49" charset="-122"/>
              </a:rPr>
              <a:t>自负。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日内交易模型编写要点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500174"/>
            <a:ext cx="7143800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如何实现只用当日数据计算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429124" y="4929198"/>
            <a:ext cx="43577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资金和指标只用日内数据计算，历史数据不参与计算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2" name="图片 11" descr="图像 7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9124" y="2143116"/>
            <a:ext cx="4714876" cy="286939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1472" y="2428868"/>
            <a:ext cx="378621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DAYTRADE1;//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只用当日数据计算 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HH:HV(H,20);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LL:LV(L,20);//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前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个周期的高低点，当天未满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个周期，则为空值。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CROSSUP(C,HH),BK;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CROSSDOWN(C,LL),SK;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C&lt;BKPRICE-5*MINPRICE,SP;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C&gt;SKPRICE+5*MINPRICE,BP;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CLOSEMINUTE&lt;=1,CLOSEOUT;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AUTOFILTER;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模型的编写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939800" y="1660525"/>
            <a:ext cx="7073900" cy="206210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、一些盘口概念的解释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函数的介绍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模型编写要点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模型策略介绍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724400" y="4267199"/>
            <a:ext cx="4241800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分别反映了市场上投资者的哪种心态和行为？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一些盘口概念的解释</a:t>
            </a:r>
            <a:endParaRPr lang="zh-CN" altLang="en-US" sz="1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927600" y="1981200"/>
            <a:ext cx="4191000" cy="18158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多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开：多头开仓 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     持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仓量增加</a:t>
            </a: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多平：多头平仓 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     持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仓量减少</a:t>
            </a: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换手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：多空换手           持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仓量不变</a:t>
            </a: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双开：多头开仓 空头开仓  持仓量增加</a:t>
            </a: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双平：多头平仓 空头平仓  持仓量减少</a:t>
            </a: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空开：空头开仓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      持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仓量增加</a:t>
            </a: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空平：空头平仓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       持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仓量减少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981200"/>
            <a:ext cx="2819400" cy="3819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一些盘口概念的解释</a:t>
            </a:r>
            <a:endParaRPr lang="zh-CN" altLang="en-US" sz="1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62000" y="1810195"/>
            <a:ext cx="8382000" cy="42780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主动买：买开、卖平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主动卖：卖开、买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平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增仓：持仓量的增减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现手：成交量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价格和数量反映了目前多空双方达成一致的均衡：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、价格不变化或者变化很小，市场正处于横盘小幅震荡的走势   交易不活跃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、价格在很大范围内上下变化，市场正处于剧烈震荡中         交易不活跃 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、价格不断升高，上涨行情，反之下跌行情                   交易活跃 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、价格变化缓慢，缺乏动力                                 交易不活跃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、价格不断跳动，有走出趋势行情的动力                     交易活跃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6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、价格迅速跳动，价格均速变大，价位连续，稳健趋势行情的特征，后期可能加速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7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、价格迅速跳动，变化不连续，呈跳跃性，表示放量突破的行情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 。。。。。。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79622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函数介绍</a:t>
            </a:r>
            <a:endParaRPr lang="zh-CN" altLang="en-US" sz="1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62000" y="1810195"/>
            <a:ext cx="3810000" cy="32932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ASK1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的卖一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价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ASK2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卖二价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ASK3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卖三价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ASK4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卖四价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ASK5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卖五价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ASK1VOL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的卖一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量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ASK2VOL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卖二量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ASK3VOL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卖三量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ASK4VOL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卖四量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ASK5VOL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卖五量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28624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函数介绍</a:t>
            </a:r>
            <a:endParaRPr lang="zh-CN" altLang="en-US" sz="1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62000" y="1810195"/>
            <a:ext cx="3810000" cy="329320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BID1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的买一价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BID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买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二价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BID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买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三价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BID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买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四价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BID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买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五价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BID1VOL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买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一量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BID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2VOL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买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二量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BID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3VOL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买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三量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BID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4VOL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买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四量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BID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5VOL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买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五量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502889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函数介绍</a:t>
            </a:r>
            <a:endParaRPr lang="zh-CN" altLang="en-US" sz="1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62000" y="1810195"/>
            <a:ext cx="7086600" cy="19389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图的最新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价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RISING(N)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判断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图的价格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趋势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TICK_OPI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图的持仓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量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TICK_SCALE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图该笔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是否为主动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买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TICK_VOL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成交量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78807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函数介绍</a:t>
            </a:r>
            <a:endParaRPr lang="zh-CN" altLang="en-US" sz="1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62000" y="1810195"/>
            <a:ext cx="7086600" cy="25545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DEF_TICKDATA(</a:t>
            </a:r>
            <a:r>
              <a:rPr lang="en-US" altLang="zh-CN" sz="1600" dirty="0" err="1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Type,N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)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定义五档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数据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区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BKVOLUME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图所定义数据区买开成交量的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BPVOLUME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图所定义数据区买平成交量的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BIDVOL 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图所定义数据区主动买成交量的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SKVOLUME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图所定义数据区卖开成交量的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SPVOLUME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图所定义数据区卖平成交量的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ASKVOL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图所定义数据区主动卖成交量的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080961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函数介绍</a:t>
            </a:r>
            <a:endParaRPr lang="zh-CN" altLang="en-US" sz="1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62000" y="1810195"/>
            <a:ext cx="7086600" cy="42780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SETBIGVOL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设置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图所定义数据区大单阀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值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ASKBIGCOUNT 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图所定义数据区主动卖大单次数的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ASKBIGTOTVOL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图所定义数据区主动卖大单成交量的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SKBIGCOUNT  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图所定义数据区卖开大单成交次数的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SKBIGTOTVOL 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图所定义数据区卖开大单成交量的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SPBIGCOUNT  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图所定义数据区卖平大单成交次数的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SPBIGTOTVOL 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图所定义数据区卖平大单成交量的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BIDBIGCOUNT 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图所定义数据区主动买大单次数的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BIDBIGTOTVOL 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图所定义数据区主动买大单成交量的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BKBIGCOUNT 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图所定义数据区买开大单成交次数的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BKBIGTOTVOL 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图所定义数据区买开大单成交量的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BPBIGCOUNT 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图所定义数据区买平大单成交次数的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BPBIGTOTVOL 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取得</a:t>
            </a:r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图所定义数据区买平大单成交量的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68376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模型编写要点</a:t>
            </a:r>
            <a:endParaRPr lang="zh-CN" altLang="en-US" sz="1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1928802"/>
            <a:ext cx="6786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、使用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函数需要有五档授权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数据函数需要在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图中使用，在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线图上返回空值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TIME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在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周期中返回六位数值，编写时间条件时需要注意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68376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期货市场交易模式介绍</a:t>
            </a:r>
            <a:endParaRPr lang="zh-CN" altLang="en-US" sz="1800" dirty="0"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2" name="组合 14"/>
          <p:cNvGrpSpPr/>
          <p:nvPr/>
        </p:nvGrpSpPr>
        <p:grpSpPr>
          <a:xfrm>
            <a:off x="1000100" y="1785926"/>
            <a:ext cx="6000792" cy="3786214"/>
            <a:chOff x="1000100" y="1785926"/>
            <a:chExt cx="6000792" cy="3786214"/>
          </a:xfrm>
        </p:grpSpPr>
        <p:sp>
          <p:nvSpPr>
            <p:cNvPr id="9" name="左大括号 8"/>
            <p:cNvSpPr/>
            <p:nvPr/>
          </p:nvSpPr>
          <p:spPr bwMode="auto">
            <a:xfrm>
              <a:off x="1000100" y="2500306"/>
              <a:ext cx="357190" cy="3071834"/>
            </a:xfrm>
            <a:prstGeom prst="leftBrace">
              <a:avLst>
                <a:gd name="adj1" fmla="val 8333"/>
                <a:gd name="adj2" fmla="val 50000"/>
              </a:avLst>
            </a:prstGeom>
            <a:noFill/>
            <a:ln w="12700">
              <a:solidFill>
                <a:schemeClr val="bg2"/>
              </a:solidFill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3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方正粗活意简体" pitchFamily="65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85852" y="2214554"/>
              <a:ext cx="1928826" cy="32474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300000"/>
                </a:lnSpc>
              </a:pPr>
              <a:r>
                <a:rPr lang="zh-CN" altLang="en-US" sz="1800" dirty="0" smtClean="0">
                  <a:solidFill>
                    <a:schemeClr val="bg2"/>
                  </a:solidFill>
                  <a:latin typeface="黑体" pitchFamily="49" charset="-122"/>
                  <a:ea typeface="黑体" pitchFamily="49" charset="-122"/>
                </a:rPr>
                <a:t>日内交易</a:t>
              </a:r>
              <a:endPara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endParaRPr>
            </a:p>
            <a:p>
              <a:pPr algn="l">
                <a:lnSpc>
                  <a:spcPct val="300000"/>
                </a:lnSpc>
              </a:pPr>
              <a:r>
                <a:rPr lang="zh-CN" altLang="en-US" sz="1800" dirty="0" smtClean="0">
                  <a:solidFill>
                    <a:schemeClr val="bg2"/>
                  </a:solidFill>
                  <a:latin typeface="黑体" pitchFamily="49" charset="-122"/>
                  <a:ea typeface="黑体" pitchFamily="49" charset="-122"/>
                </a:rPr>
                <a:t>短线交易</a:t>
              </a:r>
              <a:endPara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endParaRPr>
            </a:p>
            <a:p>
              <a:pPr algn="l">
                <a:lnSpc>
                  <a:spcPct val="300000"/>
                </a:lnSpc>
              </a:pPr>
              <a:r>
                <a:rPr lang="zh-CN" altLang="en-US" sz="1800" dirty="0" smtClean="0">
                  <a:solidFill>
                    <a:schemeClr val="bg2"/>
                  </a:solidFill>
                  <a:latin typeface="黑体" pitchFamily="49" charset="-122"/>
                  <a:ea typeface="黑体" pitchFamily="49" charset="-122"/>
                </a:rPr>
                <a:t>波段交易</a:t>
              </a:r>
              <a:endPara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endParaRPr>
            </a:p>
            <a:p>
              <a:pPr algn="l">
                <a:lnSpc>
                  <a:spcPct val="300000"/>
                </a:lnSpc>
              </a:pPr>
              <a:r>
                <a:rPr lang="zh-CN" altLang="en-US" sz="1800" dirty="0" smtClean="0">
                  <a:solidFill>
                    <a:schemeClr val="bg2"/>
                  </a:solidFill>
                  <a:latin typeface="黑体" pitchFamily="49" charset="-122"/>
                  <a:ea typeface="黑体" pitchFamily="49" charset="-122"/>
                </a:rPr>
                <a:t>中长线交易</a:t>
              </a:r>
              <a:endParaRPr lang="zh-CN" altLang="en-US" sz="18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12" name="左大括号 11"/>
            <p:cNvSpPr/>
            <p:nvPr/>
          </p:nvSpPr>
          <p:spPr bwMode="auto">
            <a:xfrm>
              <a:off x="2428860" y="2214554"/>
              <a:ext cx="142876" cy="1143008"/>
            </a:xfrm>
            <a:prstGeom prst="leftBrace">
              <a:avLst>
                <a:gd name="adj1" fmla="val 8333"/>
                <a:gd name="adj2" fmla="val 50000"/>
              </a:avLst>
            </a:prstGeom>
            <a:noFill/>
            <a:ln w="12700">
              <a:solidFill>
                <a:schemeClr val="bg2"/>
              </a:solidFill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32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  <a:ea typeface="方正粗活意简体" pitchFamily="65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571736" y="1785926"/>
              <a:ext cx="442915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ct val="300000"/>
                </a:lnSpc>
              </a:pPr>
              <a:r>
                <a:rPr lang="zh-CN" altLang="en-US" sz="1800" dirty="0" smtClean="0">
                  <a:solidFill>
                    <a:schemeClr val="bg2"/>
                  </a:solidFill>
                  <a:latin typeface="黑体" pitchFamily="49" charset="-122"/>
                  <a:ea typeface="黑体" pitchFamily="49" charset="-122"/>
                </a:rPr>
                <a:t>日内速战速决模式（高频交易）</a:t>
              </a:r>
              <a:endPara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endParaRPr>
            </a:p>
            <a:p>
              <a:pPr algn="l">
                <a:lnSpc>
                  <a:spcPct val="300000"/>
                </a:lnSpc>
              </a:pPr>
              <a:r>
                <a:rPr lang="zh-CN" altLang="en-US" sz="1800" dirty="0" smtClean="0">
                  <a:solidFill>
                    <a:schemeClr val="bg2"/>
                  </a:solidFill>
                  <a:latin typeface="黑体" pitchFamily="49" charset="-122"/>
                  <a:ea typeface="黑体" pitchFamily="49" charset="-122"/>
                </a:rPr>
                <a:t>日内趋势交易</a:t>
              </a:r>
              <a:endPara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endParaRPr>
            </a:p>
          </p:txBody>
        </p:sp>
      </p:grpSp>
      <p:cxnSp>
        <p:nvCxnSpPr>
          <p:cNvPr id="17" name="直接箭头连接符 16"/>
          <p:cNvCxnSpPr/>
          <p:nvPr/>
        </p:nvCxnSpPr>
        <p:spPr bwMode="auto">
          <a:xfrm rot="5400000">
            <a:off x="5714214" y="4000504"/>
            <a:ext cx="3715570" cy="794"/>
          </a:xfrm>
          <a:prstGeom prst="straightConnector1">
            <a:avLst/>
          </a:prstGeom>
          <a:noFill/>
          <a:ln>
            <a:solidFill>
              <a:srgbClr val="FF0000"/>
            </a:solidFill>
            <a:tailEnd type="arrow"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7715272" y="1571612"/>
            <a:ext cx="1428728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500000"/>
              </a:lnSpc>
            </a:pPr>
            <a:r>
              <a:rPr lang="en-US" altLang="zh-CN" sz="1200" dirty="0" smtClean="0">
                <a:latin typeface="黑体" pitchFamily="49" charset="-122"/>
                <a:ea typeface="黑体" pitchFamily="49" charset="-122"/>
              </a:rPr>
              <a:t>TICK</a:t>
            </a:r>
          </a:p>
          <a:p>
            <a:pPr algn="l">
              <a:lnSpc>
                <a:spcPct val="500000"/>
              </a:lnSpc>
            </a:pP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日内分钟级</a:t>
            </a:r>
            <a:endParaRPr lang="en-US" altLang="zh-CN" sz="1200" dirty="0" smtClean="0"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500000"/>
              </a:lnSpc>
            </a:pP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三五天</a:t>
            </a:r>
            <a:endParaRPr lang="en-US" altLang="zh-CN" sz="1200" dirty="0" smtClean="0"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500000"/>
              </a:lnSpc>
            </a:pPr>
            <a:r>
              <a:rPr lang="zh-CN" altLang="en-US" sz="1200" dirty="0" smtClean="0">
                <a:latin typeface="黑体" pitchFamily="49" charset="-122"/>
                <a:ea typeface="黑体" pitchFamily="49" charset="-122"/>
              </a:rPr>
              <a:t>三五个月</a:t>
            </a:r>
            <a:endParaRPr lang="en-US" altLang="zh-CN" sz="1200" dirty="0" smtClean="0"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500000"/>
              </a:lnSpc>
            </a:pPr>
            <a:r>
              <a:rPr lang="en-US" altLang="zh-CN" sz="1200" dirty="0" smtClean="0">
                <a:latin typeface="黑体" pitchFamily="49" charset="-122"/>
                <a:ea typeface="黑体" pitchFamily="49" charset="-122"/>
              </a:rPr>
              <a:t>…</a:t>
            </a:r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模型编写要点</a:t>
            </a:r>
            <a:endParaRPr lang="zh-CN" altLang="en-US" sz="1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1928802"/>
            <a:ext cx="6786610" cy="28661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M:=30;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J:MA(NEW,M);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REF(J,1)&gt;REF(J,2)&amp;&amp;J&lt;REF(J,1)&amp;&amp;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TIME&lt;151450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,BK;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REF(J,1)&lt;REF(J,2)&amp;&amp;J&gt;REF(J,1)&amp;&amp;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TIME&lt;151450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,SK;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NEW&gt;BKPRICE+0.4,SP;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NEW&lt;SKPRICE-0.4,BP;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NEW&lt;BKPRICE-0.4,SP;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NEW&gt;SKPRICE+0.4,BP;</a:t>
            </a:r>
          </a:p>
          <a:p>
            <a:pPr algn="l"/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TIME&gt;=151450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,CLOSEOUT;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AUTOFILTER;</a:t>
            </a:r>
          </a:p>
          <a:p>
            <a:pPr algn="l">
              <a:lnSpc>
                <a:spcPct val="150000"/>
              </a:lnSpc>
            </a:pP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68376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6248400"/>
            <a:ext cx="31623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latin typeface="黑体" pitchFamily="49" charset="-122"/>
                <a:ea typeface="黑体" pitchFamily="49" charset="-122"/>
              </a:rPr>
              <a:t>注：图片经过反色处理，并非白色时尚风格</a:t>
            </a:r>
            <a:endParaRPr lang="zh-CN" altLang="en-US" sz="9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8" name="图片 7" descr="图像 2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571480"/>
            <a:ext cx="6500858" cy="55099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1339518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模型策略介绍</a:t>
            </a:r>
            <a:endParaRPr lang="zh-CN" altLang="en-US" sz="1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1643050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趋势模型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71538" y="2143116"/>
            <a:ext cx="5286412" cy="3046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M:=30;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J:MA(NEW,M);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EVERY(NEW&gt;J,10)&amp;&amp;NEW&gt;HV(NEW,20)&amp;&amp;TIME&lt;151450,SK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;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EVERY(NEW&lt;J,10)&amp;&amp;NEW&lt;LV(NEW,20)&amp;&amp;TIME&lt;151450,BK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;</a:t>
            </a:r>
            <a:endParaRPr lang="en-US" altLang="zh-CN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NEW&gt;BKPRICE+0.8,SP;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NEW&lt;SKPRICE-0.8,BP;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NEW&lt;BKPRICE-0.8,SP;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NEW&gt;SKPRICE+0.8,BP;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EVERY(NEW&gt;=SKPRICE,40)&amp;&amp;BARSSK&gt;40,BP;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EVERY(NEW&lt;=BKPRICE,40)&amp;&amp;BARSBK&gt;40,SP;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TIME&gt;=151450,CLOSEOUT;</a:t>
            </a:r>
          </a:p>
          <a:p>
            <a:pPr algn="l"/>
            <a:r>
              <a:rPr lang="en-US" altLang="zh-CN" sz="1600" dirty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AUTOFILTER;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0100" y="5357826"/>
            <a:ext cx="52149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编写要点：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：思路和普通趋势模型一致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：</a:t>
            </a:r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图无高开低收的概念，最新价用</a:t>
            </a:r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NEW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函数来取得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68376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9600"/>
            <a:ext cx="8305800" cy="533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8200" y="6248400"/>
            <a:ext cx="31623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00" dirty="0" smtClean="0">
                <a:latin typeface="黑体" pitchFamily="49" charset="-122"/>
                <a:ea typeface="黑体" pitchFamily="49" charset="-122"/>
              </a:rPr>
              <a:t>注：图片经过反色处理，并非白色时尚风格</a:t>
            </a:r>
            <a:endParaRPr lang="zh-CN" altLang="en-US" sz="9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15805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模型策略介绍</a:t>
            </a:r>
            <a:endParaRPr lang="zh-CN" altLang="en-US" sz="1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1643050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趋势模型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71538" y="2143116"/>
            <a:ext cx="7286676" cy="26432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MA(CLOSE,30);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A:=(ASK1*ASK1VOL+ASK2*ASK2VOL+ASK3*ASK3VOL+ASK4*ASK4VOL+ASK5*ASK5VOL)/(ASK1VOL+ASK2VOL+ASK3VOL+ASK4VOL+ASK5VOL);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B:=(BID1*BID1VOL+BID2*BID2VOL+BID3*BID3VOL+BID4*BID4VOL+BID5*BID5VOL)/(BID1VOL+BID2VOL+BID3VOL+BID4VOL+BID5VOL);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DRAWCOLORLINE(RISING(5),MA(A,30),COLORRED,COLORGREEN);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DRAWCOLORLINE(RISING(5),MA(B,30),COLORRED,COLORGREEN);//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文华通道线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CROSS(NEW,MA(A,30)),BPK;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CROSS(MA(B,30),NEW),SPK;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AUTOFILTER;</a:t>
            </a:r>
          </a:p>
        </p:txBody>
      </p:sp>
    </p:spTree>
    <p:extLst>
      <p:ext uri="{BB962C8B-B14F-4D97-AF65-F5344CB8AC3E}">
        <p14:creationId xmlns="" xmlns:p14="http://schemas.microsoft.com/office/powerpoint/2010/main" val="6568376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pic>
        <p:nvPicPr>
          <p:cNvPr id="9" name="图片 8" descr="图像 5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571480"/>
            <a:ext cx="7786742" cy="4762427"/>
          </a:xfrm>
          <a:prstGeom prst="rect">
            <a:avLst/>
          </a:prstGeom>
        </p:spPr>
      </p:pic>
      <p:pic>
        <p:nvPicPr>
          <p:cNvPr id="10" name="图片 9" descr="图像 6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074" y="3643314"/>
            <a:ext cx="2928926" cy="24416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8596" y="5929330"/>
            <a:ext cx="4714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文华通道线：上涨趋势通道线为红色，下跌趋势为绿色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68376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模型策略介绍</a:t>
            </a:r>
            <a:endParaRPr lang="zh-CN" altLang="en-US" sz="1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1643050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盘口模型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71538" y="2143116"/>
            <a:ext cx="6143668" cy="28007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DEF_TICKDATA(1,10);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SETBIGVOL(50);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SHE:=ASKBIGCOUNT;//TICK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图所定义数据区主动卖大单次数的和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BHE:=BIDBIGCOUNT;//TICK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图所定义数据区主动买大单次数的和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SHE&gt;=4&amp;&amp;RISING(10)=1,SK;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BHE&gt;=4&amp;&amp;RISING(10)=0,BK;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NEW&lt;=BKPRICE-4*MINPRICE,SP;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NEW&gt;=SKPRICE+4*MINPRICE,BP;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NEW&gt;=BKPRICE+4*MINPRICE,SP;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NEW&lt;=SKPRICE-4*MINPRICE,BP;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2844" y="5000636"/>
            <a:ext cx="82868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关于单量：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、挂单量大的一方为强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、主动成交的一方为强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、撤单一方为弱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、反复在同一价位成交表示争夺激烈，短期价格无方向，也可能是短期趋势可能反转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、不断挂单、撤单表示不坚定，也可能是吸引成交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68376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pic>
        <p:nvPicPr>
          <p:cNvPr id="10" name="图片 9" descr="图像 7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857232"/>
            <a:ext cx="6143668" cy="52134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568376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模型策略介绍</a:t>
            </a:r>
            <a:endParaRPr lang="zh-CN" altLang="en-US" sz="1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1643050"/>
            <a:ext cx="2143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盘口模型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71538" y="2143116"/>
            <a:ext cx="5286412" cy="255454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DEF_TICKDATA(1,6);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SZD:=ASKVOL;//TICK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图所定义数据区主动卖成交量的和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BZD:=BIDVOL;//TICK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图所定义数据区主动买成交量的和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SZD=0,SK;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BZD=0,BK;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NEW&gt;=BKPRICE+4*MINPRICE,SP;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NEW&lt;=SKPRICE-4*MINPRICE,BP;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NEW&lt;=BKPRICE-4*MINPRICE,SP;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NEW&gt;=SKPRICE+4*MINPRICE,BP;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AUTOFILTER;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28596" y="4929198"/>
            <a:ext cx="8001000" cy="16312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关于成交量和持仓量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、成交量代表市场活跃度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、成交量</a:t>
            </a:r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/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持仓量 代表投机度，投机度强一般波动性大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、增仓、放量伴随大涨，代表相当强势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、减仓、缩量伴随下跌，代表相当弱势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、价量仓方向不统一，代表分歧和能量不均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68376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pic>
        <p:nvPicPr>
          <p:cNvPr id="10" name="图片 9" descr="图像 9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000108"/>
            <a:ext cx="6786610" cy="48812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568376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日内交易模型的编写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857224" y="2071678"/>
            <a:ext cx="7073900" cy="92333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、日内趋势交易模型介绍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、日内交易模型编写要点</a:t>
            </a:r>
            <a:endParaRPr lang="en-US" altLang="zh-CN" sz="18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/>
                </a:solidFill>
              </a:rPr>
              <a:t> </a:t>
            </a:r>
            <a:r>
              <a:rPr lang="en-US" altLang="zh-CN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8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模型策略介绍</a:t>
            </a:r>
            <a:endParaRPr lang="zh-CN" altLang="en-US" sz="1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1643051"/>
            <a:ext cx="29289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TICK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盘口辅助判断趋势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071538" y="2143116"/>
            <a:ext cx="5286412" cy="280076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MA1:MA(NEW,60);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DEF_TICKDATA(0,10);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BHE:=BID1VOL+BID2VOL+BID3VOL;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SHE:=ASK1VOL+ASK2VOL+ASK3VOL;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NEW&gt;MA1&amp;&amp;NEW&gt;HV(NEW,20)&amp;&amp;ASKVOL&lt;BIDVOL&amp;&amp;EVERY(BHE&gt;SHE*1.5,3),BK;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NEW&lt;MA1&amp;&amp;NEW&lt;LV(NEW,20)&amp;&amp;ASKVOL&gt;BIDVOL&amp;&amp;EVERY(BHE*1.5&lt;SHE,3),SK;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EVERY(NEW&gt;MA1,5),BP;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EVERY(NEW&lt;MA1,5),SP;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AUTOFILTER;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285720" y="5214950"/>
            <a:ext cx="8001000" cy="11695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关于价格涨跌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、匀速拉升或者匀速下跌容易导致大跳水或大反弹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、阶梯上涨或者下跌，不易转向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、不断加速易触</a:t>
            </a:r>
            <a:r>
              <a:rPr lang="zh-CN" altLang="en-US" sz="1400" dirty="0">
                <a:latin typeface="黑体" pitchFamily="49" charset="-122"/>
                <a:ea typeface="黑体" pitchFamily="49" charset="-122"/>
              </a:rPr>
              <a:t>板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、不断减速需要修正走势</a:t>
            </a:r>
            <a:endParaRPr lang="en-US" altLang="zh-CN" sz="1400" dirty="0" smtClean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68376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3276600"/>
            <a:ext cx="8382000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US" altLang="zh-CN" sz="1800" dirty="0" smtClean="0">
                <a:solidFill>
                  <a:schemeClr val="bg2"/>
                </a:solidFill>
              </a:rPr>
              <a:t> </a:t>
            </a:r>
            <a:r>
              <a:rPr lang="zh-CN" altLang="en-US" sz="1800" dirty="0">
                <a:solidFill>
                  <a:schemeClr val="bg2"/>
                </a:solidFill>
              </a:rPr>
              <a:t/>
            </a:r>
            <a:br>
              <a:rPr lang="zh-CN" altLang="en-US" sz="1800" dirty="0">
                <a:solidFill>
                  <a:schemeClr val="bg2"/>
                </a:solidFill>
              </a:rPr>
            </a:br>
            <a:r>
              <a:rPr lang="zh-CN" altLang="en-US" sz="1800" dirty="0">
                <a:solidFill>
                  <a:schemeClr val="bg2"/>
                </a:solidFill>
              </a:rPr>
              <a:t>    </a:t>
            </a:r>
          </a:p>
          <a:p>
            <a:pPr algn="l"/>
            <a:endParaRPr lang="zh-CN" altLang="en-US" sz="2000" dirty="0"/>
          </a:p>
        </p:txBody>
      </p:sp>
      <p:pic>
        <p:nvPicPr>
          <p:cNvPr id="10" name="图片 9" descr="图像 12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071546"/>
            <a:ext cx="6881838" cy="49410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568376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日内趋势交易模型介绍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0100" y="1928802"/>
            <a:ext cx="735811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N:=BARSLAST(DATE&lt;&gt;REF(DATE,1))+1;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H&gt;HV(H,2)&amp;&amp;C&gt;HV(C,2)&amp;&amp;N&gt;=3&amp;&amp;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TIME&lt;1445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,BK;</a:t>
            </a:r>
            <a:endParaRPr lang="zh-CN" altLang="en-US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L&lt;LV(L,2)&amp;&amp;C&lt;LV(C,2)&amp;&amp;N&gt;=3&amp;&amp;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TIME&lt;1445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,SK;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开仓的时间要控制在清仓之前，否则清仓后又会开仓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C&lt;REF(L,1),SP;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C&gt;REF(H,1),BP;</a:t>
            </a:r>
          </a:p>
          <a:p>
            <a:pPr algn="l"/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TIME&gt;=1450,CLOSEOUT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;//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当日收盘前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10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分钟无论多空都平仓（模型清仓）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AUTOFILTER;</a:t>
            </a:r>
            <a:endParaRPr lang="zh-CN" altLang="en-US" sz="16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日内趋势交易模型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85720" y="1643050"/>
            <a:ext cx="8544965" cy="4429156"/>
            <a:chOff x="285720" y="1643050"/>
            <a:chExt cx="8544965" cy="4429156"/>
          </a:xfrm>
        </p:grpSpPr>
        <p:pic>
          <p:nvPicPr>
            <p:cNvPr id="5" name="图片 4" descr="趋势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5720" y="1643050"/>
              <a:ext cx="8544965" cy="2357454"/>
            </a:xfrm>
            <a:prstGeom prst="rect">
              <a:avLst/>
            </a:prstGeom>
          </p:spPr>
        </p:pic>
        <p:sp>
          <p:nvSpPr>
            <p:cNvPr id="8" name="圆角矩形标注 7"/>
            <p:cNvSpPr/>
            <p:nvPr/>
          </p:nvSpPr>
          <p:spPr bwMode="auto">
            <a:xfrm>
              <a:off x="1428728" y="4143380"/>
              <a:ext cx="2357454" cy="1928826"/>
            </a:xfrm>
            <a:prstGeom prst="wedgeRoundRectCallout">
              <a:avLst>
                <a:gd name="adj1" fmla="val 41400"/>
                <a:gd name="adj2" fmla="val -71332"/>
                <a:gd name="adj3" fmla="val 16667"/>
              </a:avLst>
            </a:prstGeom>
            <a:noFill/>
            <a:ln>
              <a:solidFill>
                <a:srgbClr val="FF0000"/>
              </a:solidFill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黑体" pitchFamily="49" charset="-122"/>
                  <a:ea typeface="黑体" pitchFamily="49" charset="-122"/>
                </a:rPr>
                <a:t>交易次数多，持仓时间短，每笔交易盈亏小</a:t>
              </a:r>
              <a:endParaRPr kumimoji="0" lang="en-US" altLang="zh-CN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黑体" pitchFamily="49" charset="-122"/>
                <a:ea typeface="黑体" pitchFamily="49" charset="-122"/>
              </a:endParaRPr>
            </a:p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zh-CN" altLang="en-US" sz="1600" dirty="0" smtClean="0">
                  <a:latin typeface="黑体" pitchFamily="49" charset="-122"/>
                  <a:ea typeface="黑体" pitchFamily="49" charset="-122"/>
                </a:rPr>
                <a:t>趋势行情中表现优异，盘整行情表现平平</a:t>
              </a:r>
              <a:endParaRPr kumimoji="0" lang="zh-CN" altLang="en-US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黑体" pitchFamily="49" charset="-122"/>
                <a:ea typeface="黑体" pitchFamily="49" charset="-122"/>
              </a:endParaRPr>
            </a:p>
          </p:txBody>
        </p:sp>
        <p:sp>
          <p:nvSpPr>
            <p:cNvPr id="9" name="圆角矩形标注 8"/>
            <p:cNvSpPr/>
            <p:nvPr/>
          </p:nvSpPr>
          <p:spPr bwMode="auto">
            <a:xfrm>
              <a:off x="6572264" y="4429132"/>
              <a:ext cx="2143140" cy="857256"/>
            </a:xfrm>
            <a:prstGeom prst="wedgeRoundRectCallout">
              <a:avLst>
                <a:gd name="adj1" fmla="val 9131"/>
                <a:gd name="adj2" fmla="val -113636"/>
                <a:gd name="adj3" fmla="val 16667"/>
              </a:avLst>
            </a:prstGeom>
            <a:noFill/>
            <a:ln>
              <a:solidFill>
                <a:srgbClr val="FF0000"/>
              </a:solidFill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en-US" sz="16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黑体" pitchFamily="49" charset="-122"/>
                  <a:ea typeface="黑体" pitchFamily="49" charset="-122"/>
                </a:rPr>
                <a:t>尾盘清仓，避免隔夜单出现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日内交易模型编写要点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2285992"/>
            <a:ext cx="7143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1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、选择有趋势的品种和时段，规避盘整行情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2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、开仓时间的控制（区分夜盘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&amp;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非夜盘合约）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3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、尾盘清仓语句的编写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4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、坚决止损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5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、如何实现只用当日数据计算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日内交易模型编写要点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571612"/>
            <a:ext cx="7143800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选择有趋势的品种和时段，规避盘整行情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62" y="2285992"/>
            <a:ext cx="51435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N:=BARSLAST(DATE&lt;&gt;REF(DATE,1))+1;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H1:=VALUEWHEN(N=1,H);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L1:=VALUEWHEN(N=1,L);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HH:=HV(H,N);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LL:=LV(L,N);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(C&gt;H1||C&gt;HH)&amp;&amp;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PANZHENG=0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,BK;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(C&lt;L1||C&lt;LL)&amp;&amp;</a:t>
            </a:r>
            <a:r>
              <a:rPr lang="en-US" altLang="zh-CN" sz="1600" dirty="0" smtClean="0">
                <a:latin typeface="黑体" pitchFamily="49" charset="-122"/>
                <a:ea typeface="黑体" pitchFamily="49" charset="-122"/>
              </a:rPr>
              <a:t>PANZHENG=0</a:t>
            </a:r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,SK;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C&lt;=BKHIGH-10*MINPRICE,SP;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C&gt;=SKLOW+10*MINPRICE,BP;</a:t>
            </a:r>
          </a:p>
          <a:p>
            <a:pPr algn="l"/>
            <a:r>
              <a:rPr lang="en-US" altLang="zh-CN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AUTOFILTER</a:t>
            </a: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；</a:t>
            </a:r>
            <a:endParaRPr lang="zh-CN" altLang="en-US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5214950"/>
            <a:ext cx="72152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PANZHENG=0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，当前这根</a:t>
            </a:r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线不处于盘整状态，后市大涨或大跌的可能性大</a:t>
            </a:r>
          </a:p>
          <a:p>
            <a:pPr algn="l"/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PANZHENG=1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，当前这根</a:t>
            </a:r>
            <a:r>
              <a:rPr lang="en-US" altLang="zh-CN" sz="1400" dirty="0" smtClean="0">
                <a:latin typeface="黑体" pitchFamily="49" charset="-122"/>
                <a:ea typeface="黑体" pitchFamily="49" charset="-122"/>
              </a:rPr>
              <a:t>k</a:t>
            </a:r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线处于盘整状态，后市不会大涨或大跌 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939800" y="974635"/>
            <a:ext cx="4394200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zh-CN" altLang="en-US" sz="20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日内交易模型编写要点</a:t>
            </a:r>
            <a:endParaRPr lang="zh-CN" altLang="en-US" sz="2000" dirty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28662" y="1571612"/>
            <a:ext cx="7143800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/>
                </a:solidFill>
                <a:latin typeface="黑体" pitchFamily="49" charset="-122"/>
                <a:ea typeface="黑体" pitchFamily="49" charset="-122"/>
              </a:rPr>
              <a:t>选择有趋势的品种和时段，规避盘整行情</a:t>
            </a:r>
            <a:endParaRPr lang="en-US" altLang="zh-CN" sz="1600" dirty="0" smtClean="0">
              <a:solidFill>
                <a:schemeClr val="bg2"/>
              </a:solidFill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5" name="图片 4" descr="图像 3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214554"/>
            <a:ext cx="7413249" cy="31686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8662" y="5572140"/>
            <a:ext cx="6000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dirty="0" smtClean="0">
                <a:latin typeface="黑体" pitchFamily="49" charset="-122"/>
                <a:ea typeface="黑体" pitchFamily="49" charset="-122"/>
              </a:rPr>
              <a:t>规避盘整行情时交易，资金曲线更为平滑</a:t>
            </a:r>
            <a:endParaRPr lang="zh-CN" altLang="en-US" sz="14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26268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pitchFamily="34" charset="0"/>
            <a:ea typeface="宋体" pitchFamily="2" charset="-122"/>
            <a:sym typeface="方正粗活意简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28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Arial" pitchFamily="34" charset="0"/>
            <a:ea typeface="宋体" pitchFamily="2" charset="-122"/>
            <a:sym typeface="方正粗活意简体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1184</TotalTime>
  <Pages>0</Pages>
  <Words>3185</Words>
  <Characters>0</Characters>
  <Application>Microsoft Office PowerPoint</Application>
  <DocSecurity>0</DocSecurity>
  <PresentationFormat>全屏显示(4:3)</PresentationFormat>
  <Lines>0</Lines>
  <Paragraphs>392</Paragraphs>
  <Slides>41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41</vt:i4>
      </vt:variant>
    </vt:vector>
  </HeadingPairs>
  <TitlesOfParts>
    <vt:vector size="42" baseType="lpstr">
      <vt:lpstr>Pixel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</vt:vector>
  </TitlesOfParts>
  <Manager/>
  <Company/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Administrator</dc:creator>
  <cp:keywords/>
  <dc:description/>
  <cp:lastModifiedBy>WIN</cp:lastModifiedBy>
  <cp:revision>667</cp:revision>
  <dcterms:created xsi:type="dcterms:W3CDTF">2112-12-31T16:00:00Z</dcterms:created>
  <dcterms:modified xsi:type="dcterms:W3CDTF">2015-03-10T09:45:50Z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2052-8.1.0.3483</vt:lpwstr>
  </property>
</Properties>
</file>