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99" r:id="rId4"/>
    <p:sldId id="258" r:id="rId5"/>
    <p:sldId id="300" r:id="rId6"/>
    <p:sldId id="272" r:id="rId7"/>
    <p:sldId id="274" r:id="rId8"/>
    <p:sldId id="297" r:id="rId9"/>
    <p:sldId id="276" r:id="rId10"/>
    <p:sldId id="294" r:id="rId11"/>
    <p:sldId id="280" r:id="rId12"/>
    <p:sldId id="279" r:id="rId13"/>
    <p:sldId id="301" r:id="rId14"/>
    <p:sldId id="302" r:id="rId15"/>
    <p:sldId id="284" r:id="rId16"/>
    <p:sldId id="282" r:id="rId17"/>
    <p:sldId id="269" r:id="rId18"/>
    <p:sldId id="298" r:id="rId19"/>
    <p:sldId id="268" r:id="rId20"/>
    <p:sldId id="283" r:id="rId21"/>
    <p:sldId id="296" r:id="rId22"/>
    <p:sldId id="285" r:id="rId23"/>
    <p:sldId id="266" r:id="rId24"/>
    <p:sldId id="286" r:id="rId25"/>
    <p:sldId id="287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676" y="2276904"/>
            <a:ext cx="8229600" cy="13716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endParaRPr>
            </a:p>
          </p:txBody>
        </p:sp>
        <p:sp>
          <p:nvSpPr>
            <p:cNvPr id="1033" name="Rectangle 4"/>
            <p:cNvSpPr>
              <a:spLocks noChangeArrowheads="1"/>
            </p:cNvSpPr>
            <p:nvPr/>
          </p:nvSpPr>
          <p:spPr bwMode="auto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0"/>
              <a:chExt cx="1806" cy="1989"/>
            </a:xfrm>
          </p:grpSpPr>
          <p:sp>
            <p:nvSpPr>
              <p:cNvPr id="1035" name="Rectangle 6"/>
              <p:cNvSpPr>
                <a:spLocks noChangeArrowheads="1"/>
              </p:cNvSpPr>
              <p:nvPr/>
            </p:nvSpPr>
            <p:spPr bwMode="auto">
              <a:xfrm>
                <a:off x="361" y="1585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  <p:sp>
            <p:nvSpPr>
              <p:cNvPr id="1036" name="Rectangle 7"/>
              <p:cNvSpPr>
                <a:spLocks noChangeArrowheads="1"/>
              </p:cNvSpPr>
              <p:nvPr/>
            </p:nvSpPr>
            <p:spPr bwMode="auto">
              <a:xfrm>
                <a:off x="1081" y="393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  <p:sp>
            <p:nvSpPr>
              <p:cNvPr id="1037" name="Rectangle 8"/>
              <p:cNvSpPr>
                <a:spLocks noChangeArrowheads="1"/>
              </p:cNvSpPr>
              <p:nvPr/>
            </p:nvSpPr>
            <p:spPr bwMode="auto">
              <a:xfrm>
                <a:off x="1437" y="0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  <p:sp>
            <p:nvSpPr>
              <p:cNvPr id="1038" name="Rectangle 9"/>
              <p:cNvSpPr>
                <a:spLocks noChangeArrowheads="1"/>
              </p:cNvSpPr>
              <p:nvPr/>
            </p:nvSpPr>
            <p:spPr bwMode="auto">
              <a:xfrm>
                <a:off x="719" y="1585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  <p:sp>
            <p:nvSpPr>
              <p:cNvPr id="1039" name="Rectangle 10"/>
              <p:cNvSpPr>
                <a:spLocks noChangeArrowheads="1"/>
              </p:cNvSpPr>
              <p:nvPr/>
            </p:nvSpPr>
            <p:spPr bwMode="auto">
              <a:xfrm>
                <a:off x="1437" y="393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  <p:sp>
            <p:nvSpPr>
              <p:cNvPr id="1040" name="Rectangle 11"/>
              <p:cNvSpPr>
                <a:spLocks noChangeArrowheads="1"/>
              </p:cNvSpPr>
              <p:nvPr/>
            </p:nvSpPr>
            <p:spPr bwMode="auto">
              <a:xfrm>
                <a:off x="719" y="792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  <p:sp>
            <p:nvSpPr>
              <p:cNvPr id="1041" name="Rectangle 12"/>
              <p:cNvSpPr>
                <a:spLocks noChangeArrowheads="1"/>
              </p:cNvSpPr>
              <p:nvPr/>
            </p:nvSpPr>
            <p:spPr bwMode="auto">
              <a:xfrm>
                <a:off x="0" y="792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  <p:sp>
            <p:nvSpPr>
              <p:cNvPr id="2" name="Rectangle 13"/>
              <p:cNvSpPr>
                <a:spLocks noChangeArrowheads="1"/>
              </p:cNvSpPr>
              <p:nvPr/>
            </p:nvSpPr>
            <p:spPr bwMode="auto">
              <a:xfrm>
                <a:off x="1081" y="792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  <p:sp>
            <p:nvSpPr>
              <p:cNvPr id="3" name="Rectangle 14"/>
              <p:cNvSpPr>
                <a:spLocks noChangeArrowheads="1"/>
              </p:cNvSpPr>
              <p:nvPr/>
            </p:nvSpPr>
            <p:spPr bwMode="auto">
              <a:xfrm>
                <a:off x="361" y="1185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  <p:sp>
            <p:nvSpPr>
              <p:cNvPr id="4" name="Rectangle 15"/>
              <p:cNvSpPr>
                <a:spLocks noChangeArrowheads="1"/>
              </p:cNvSpPr>
              <p:nvPr/>
            </p:nvSpPr>
            <p:spPr bwMode="auto">
              <a:xfrm>
                <a:off x="719" y="1185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zh-CN" sz="2400">
                  <a:solidFill>
                    <a:srgbClr val="000000"/>
                  </a:solidFill>
                  <a:latin typeface="Times New Roman" pitchFamily="18" charset="0"/>
                  <a:sym typeface="Times New Roman" pitchFamily="18" charset="0"/>
                </a:endParaRPr>
              </a:p>
            </p:txBody>
          </p:sp>
        </p:grpSp>
      </p:grpSp>
      <p:sp>
        <p:nvSpPr>
          <p:cNvPr id="1027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55682" y="234891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charset="0"/>
              </a:rPr>
              <a:t>单击此处编辑母版标题样式</a:t>
            </a:r>
          </a:p>
        </p:txBody>
      </p:sp>
      <p:sp>
        <p:nvSpPr>
          <p:cNvPr id="104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43" name="Rectangle 1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44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Arial Black" pitchFamily="34" charset="0"/>
                <a:sym typeface="Arial Black" pitchFamily="34" charset="0"/>
              </a:defRPr>
            </a:lvl1pPr>
          </a:lstStyle>
          <a:p>
            <a:pPr>
              <a:defRPr/>
            </a:pPr>
            <a:fld id="{00AD9969-8F91-445C-B1B5-122304D54A38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1" name="图片 20" descr="公司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67800" y="818312"/>
            <a:ext cx="4968414" cy="8640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9pPr>
    </p:titleStyle>
    <p:bodyStyle>
      <a:lvl1pPr marL="342900" indent="-342900" algn="l" defTabSz="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42950" indent="-285750" algn="l" defTabSz="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  <a:sym typeface="Arial" charset="0"/>
        </a:defRPr>
      </a:lvl2pPr>
      <a:lvl3pPr marL="11430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sym typeface="Arial" charset="0"/>
        </a:defRPr>
      </a:lvl3pPr>
      <a:lvl4pPr marL="16002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  <a:sym typeface="Arial" charset="0"/>
        </a:defRPr>
      </a:lvl4pPr>
      <a:lvl5pPr marL="20574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charset="0"/>
        </a:defRPr>
      </a:lvl5pPr>
      <a:lvl6pPr marL="25146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defTabSz="0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>
                <a:latin typeface="Arial Black" pitchFamily="34" charset="0"/>
                <a:sym typeface="Arial Black" pitchFamily="34" charset="0"/>
              </a:defRPr>
            </a:lvl1pPr>
          </a:lstStyle>
          <a:p>
            <a:pPr>
              <a:defRPr/>
            </a:pPr>
            <a:fld id="{A9216961-2E42-4EBA-A226-FA62C0261420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2052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05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zh-CN" altLang="zh-CN" sz="240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endParaRPr>
            </a:p>
          </p:txBody>
        </p:sp>
        <p:sp>
          <p:nvSpPr>
            <p:cNvPr id="205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rgbClr val="00007D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endParaRPr>
            </a:p>
          </p:txBody>
        </p:sp>
        <p:sp>
          <p:nvSpPr>
            <p:cNvPr id="205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666699"/>
                </a:solidFill>
                <a:sym typeface="Arial" charset="0"/>
              </a:endParaRPr>
            </a:p>
          </p:txBody>
        </p:sp>
        <p:sp>
          <p:nvSpPr>
            <p:cNvPr id="206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666699"/>
                </a:solidFill>
                <a:sym typeface="Arial" charset="0"/>
              </a:endParaRPr>
            </a:p>
          </p:txBody>
        </p:sp>
        <p:sp>
          <p:nvSpPr>
            <p:cNvPr id="206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9999CC"/>
                </a:solidFill>
                <a:sym typeface="Arial" charset="0"/>
              </a:endParaRPr>
            </a:p>
          </p:txBody>
        </p:sp>
        <p:sp>
          <p:nvSpPr>
            <p:cNvPr id="206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666699"/>
                </a:solidFill>
                <a:sym typeface="Arial" charset="0"/>
              </a:endParaRPr>
            </a:p>
          </p:txBody>
        </p:sp>
        <p:sp>
          <p:nvSpPr>
            <p:cNvPr id="206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 sz="2400">
                <a:solidFill>
                  <a:srgbClr val="000000"/>
                </a:solidFill>
                <a:latin typeface="Times New Roman" pitchFamily="18" charset="0"/>
                <a:sym typeface="Times New Roman" pitchFamily="18" charset="0"/>
              </a:endParaRPr>
            </a:p>
          </p:txBody>
        </p:sp>
        <p:sp>
          <p:nvSpPr>
            <p:cNvPr id="2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9999CC"/>
                </a:solidFill>
                <a:sym typeface="Arial" charset="0"/>
              </a:endParaRPr>
            </a:p>
          </p:txBody>
        </p:sp>
        <p:sp>
          <p:nvSpPr>
            <p:cNvPr id="206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zh-CN" altLang="zh-CN">
                <a:solidFill>
                  <a:srgbClr val="9999CC"/>
                </a:solidFill>
                <a:sym typeface="Arial" charset="0"/>
              </a:endParaRPr>
            </a:p>
          </p:txBody>
        </p:sp>
      </p:grpSp>
      <p:sp>
        <p:nvSpPr>
          <p:cNvPr id="2053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charset="0"/>
              </a:rPr>
              <a:t>单击此处编辑母版标题样式</a:t>
            </a:r>
          </a:p>
        </p:txBody>
      </p:sp>
      <p:sp>
        <p:nvSpPr>
          <p:cNvPr id="2054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charset="0"/>
              </a:rPr>
              <a:t>第二级</a:t>
            </a:r>
          </a:p>
          <a:p>
            <a:pPr lvl="2"/>
            <a:r>
              <a:rPr lang="zh-CN" smtClean="0">
                <a:sym typeface="Arial" charset="0"/>
              </a:rPr>
              <a:t>第三级</a:t>
            </a:r>
          </a:p>
          <a:p>
            <a:pPr lvl="3"/>
            <a:r>
              <a:rPr lang="zh-CN" smtClean="0">
                <a:sym typeface="Arial" charset="0"/>
              </a:rPr>
              <a:t>第四级</a:t>
            </a:r>
          </a:p>
          <a:p>
            <a:pPr lvl="4"/>
            <a:r>
              <a:rPr lang="zh-CN" smtClean="0">
                <a:sym typeface="Arial" charset="0"/>
              </a:rPr>
              <a:t>第五级</a:t>
            </a:r>
          </a:p>
        </p:txBody>
      </p:sp>
      <p:sp>
        <p:nvSpPr>
          <p:cNvPr id="20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pic>
        <p:nvPicPr>
          <p:cNvPr id="18" name="图片 17" descr="公司logo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72339" y="6124864"/>
            <a:ext cx="4162425" cy="7239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  <a:sym typeface="Arial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sym typeface="Arial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  <a:sym typeface="Arial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WordArt 5"/>
          <p:cNvSpPr>
            <a:spLocks noChangeArrowheads="1" noChangeShapeType="1" noTextEdit="1"/>
          </p:cNvSpPr>
          <p:nvPr/>
        </p:nvSpPr>
        <p:spPr bwMode="auto">
          <a:xfrm>
            <a:off x="2987868" y="2492922"/>
            <a:ext cx="5976498" cy="79375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66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从技术分析到程序化交易：跨周期</a:t>
            </a:r>
            <a:r>
              <a:rPr lang="en-US" altLang="zh-CN" sz="66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(</a:t>
            </a:r>
            <a:r>
              <a:rPr lang="zh-CN" altLang="en-US" sz="66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合约</a:t>
            </a:r>
            <a:r>
              <a:rPr lang="en-US" altLang="zh-CN" sz="66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6600" kern="1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rPr>
              <a:t>模型的编写 </a:t>
            </a:r>
          </a:p>
        </p:txBody>
      </p:sp>
      <p:sp>
        <p:nvSpPr>
          <p:cNvPr id="3076" name="矩形 4"/>
          <p:cNvSpPr>
            <a:spLocks noChangeArrowheads="1"/>
          </p:cNvSpPr>
          <p:nvPr/>
        </p:nvSpPr>
        <p:spPr bwMode="auto">
          <a:xfrm>
            <a:off x="4716463" y="4984750"/>
            <a:ext cx="34671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320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文华财经  研究部</a:t>
            </a:r>
            <a:endParaRPr lang="en-US" sz="320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305128" y="846101"/>
            <a:ext cx="8229600" cy="1371600"/>
          </a:xfrm>
        </p:spPr>
        <p:txBody>
          <a:bodyPr/>
          <a:lstStyle/>
          <a:p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跨周期例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2</a:t>
            </a:r>
            <a:endParaRPr lang="zh-CN" altLang="en-US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13315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292818" y="1916874"/>
            <a:ext cx="6120510" cy="13684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立足于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分钟周期图表，</a:t>
            </a:r>
            <a:r>
              <a:rPr 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当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分钟周期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MACD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指标显示红柱，且成交量较前一根放量；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大级别周期（日线及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小时）均线都呈多头排列配合；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则按小级别周期（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分钟或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分钟）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KD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指标金叉为买入点。</a:t>
            </a:r>
          </a:p>
        </p:txBody>
      </p:sp>
      <p:sp>
        <p:nvSpPr>
          <p:cNvPr id="5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64095" y="336518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、跨周期模型基本结构与编写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307401" y="1052802"/>
            <a:ext cx="8229600" cy="51022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DIFF : EMA(CLOSE,12) - EMA(CLOSE,26);</a:t>
            </a:r>
            <a:endParaRPr lang="zh-CN" altLang="en-US" sz="1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DEA  : EMA(DIFF,9);</a:t>
            </a:r>
            <a:endParaRPr lang="zh-CN" altLang="en-US" sz="14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#IMPORT[DAY,1,MM] AS MM1</a:t>
            </a:r>
            <a:endParaRPr lang="zh-CN" altLang="en-US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MD1:MM1.M1;</a:t>
            </a:r>
            <a:endParaRPr lang="zh-CN" altLang="en-US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MD2:MM1.M2;</a:t>
            </a:r>
            <a:endParaRPr lang="zh-CN" altLang="en-US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MD3:MM1.M3;</a:t>
            </a:r>
            <a:endParaRPr lang="zh-CN" altLang="en-US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#IMPORT[HOUR,1,MM] AS MM2</a:t>
            </a:r>
            <a:endParaRPr lang="zh-CN" altLang="en-US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MH1:MM2.M1;</a:t>
            </a:r>
            <a:endParaRPr lang="zh-CN" altLang="en-US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MH2:MM2.M2;</a:t>
            </a:r>
            <a:endParaRPr lang="zh-CN" altLang="en-US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MH3:MM2.M3;</a:t>
            </a:r>
            <a:endParaRPr lang="zh-CN" altLang="en-US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#IMPORT[MIN,15,KD] AS KD1</a:t>
            </a:r>
            <a:endParaRPr lang="zh-CN" altLang="en-US" sz="14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K1:=KD1.K;</a:t>
            </a:r>
            <a:endParaRPr lang="zh-CN" altLang="en-US" sz="14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D1:=KD1.D;</a:t>
            </a:r>
            <a:endParaRPr lang="zh-CN" altLang="en-US" sz="14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#IMPORT[MIN,5,KD] AS KD2</a:t>
            </a:r>
            <a:endParaRPr lang="zh-CN" altLang="en-US" sz="14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K2:=KD2.K;</a:t>
            </a:r>
            <a:endParaRPr lang="zh-CN" altLang="en-US" sz="14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D2:=KD2.D;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TMP1:= DIFF&gt;DEA&amp;&amp;VOL&gt;REF(VOL,1);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TMP2:=(MD1&gt;MD2&amp;&amp;MD2&gt;MD3)&amp;&amp;(MH1&gt;MH2&amp;&amp;MH2&gt;MH3);</a:t>
            </a:r>
          </a:p>
          <a:p>
            <a:pPr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TMP3:=(CROSSUP(K1,D1)||CROSSUP(K2,D2);</a:t>
            </a:r>
            <a:endParaRPr lang="zh-CN" altLang="en-US" sz="14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TMP1&amp;&amp;TMP2&amp;&amp;TMP3,BK(10);</a:t>
            </a:r>
            <a:endParaRPr lang="en-US" altLang="zh-CN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45045" y="203168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、跨周期模型基本结构与编写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500"/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163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1638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500"/>
                                        <p:tgtEl>
                                          <p:spTgt spid="1638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3" dur="500"/>
                                        <p:tgtEl>
                                          <p:spTgt spid="1638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1638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9" dur="500"/>
                                        <p:tgtEl>
                                          <p:spTgt spid="1638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638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500"/>
                                        <p:tgtEl>
                                          <p:spTgt spid="1638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0" dur="500"/>
                                        <p:tgtEl>
                                          <p:spTgt spid="1638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64095" y="336518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、跨周期模型基本结构与编写</a:t>
            </a:r>
          </a:p>
        </p:txBody>
      </p:sp>
      <p:sp>
        <p:nvSpPr>
          <p:cNvPr id="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305128" y="846101"/>
            <a:ext cx="8229600" cy="1371600"/>
          </a:xfrm>
        </p:spPr>
        <p:txBody>
          <a:bodyPr/>
          <a:lstStyle/>
          <a:p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跨周期例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3——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三屏交易系统</a:t>
            </a:r>
          </a:p>
        </p:txBody>
      </p:sp>
      <p:sp>
        <p:nvSpPr>
          <p:cNvPr id="5" name="矩形 4"/>
          <p:cNvSpPr/>
          <p:nvPr/>
        </p:nvSpPr>
        <p:spPr>
          <a:xfrm>
            <a:off x="1302546" y="2060886"/>
            <a:ext cx="6048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cs typeface="+mj-cs"/>
                <a:sym typeface="黑体" pitchFamily="49" charset="-122"/>
              </a:rPr>
              <a:t>当月线图趋势向上，而周线图的振荡指标向下时，做多；当月线图趋势向下，而周线图的振荡指标向上时，做空。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314450" y="990243"/>
            <a:ext cx="7289886" cy="517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Step1</a:t>
            </a:r>
            <a:r>
              <a:rPr lang="zh-CN" altLang="en-US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：编写被引用的</a:t>
            </a: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SPJY</a:t>
            </a:r>
            <a:endParaRPr lang="zh-CN" altLang="en-US" sz="14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EMA1:EMA(C,13);</a:t>
            </a: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RSV:=(CLOSE-LLV(LOW,9))/(HHV(HIGH,9)-LLV(LOW,9))*100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K:SMA(RSV,3,1);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D:SMA(K,3,1);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J:3*K-2*D;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Step2</a:t>
            </a:r>
            <a:r>
              <a:rPr lang="zh-CN" altLang="en-US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：新建三屏交易系统</a:t>
            </a: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 [ MONTH,1,SPJY] AS VAR1</a:t>
            </a: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YMA:=VAR1.EMA1;</a:t>
            </a: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 [ WEEK,1,SPJY] AS VAR2</a:t>
            </a: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ZJ:=VAR2.J;</a:t>
            </a: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LL:=VALUEWHEN(YMA&gt;REF(YMA,1)&amp;&amp;ZJ&lt;30,L);</a:t>
            </a: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HH:=VALUEWHEN(YMA&lt;REF(YMA,1)&amp;&amp;ZJ&gt;70,H);</a:t>
            </a: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YMA&gt;REF(YMA,1)&amp;&amp;ZJ&lt;30,BK;//</a:t>
            </a:r>
            <a:r>
              <a:rPr lang="zh-CN" altLang="en-US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月线的趋势向上，周线的振荡指标向下</a:t>
            </a:r>
            <a:endParaRPr lang="en-US" altLang="zh-CN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YMA&lt;REF(YMA,1)&amp;&amp;ZJ&gt;70,SK;//</a:t>
            </a:r>
            <a:r>
              <a:rPr lang="zh-CN" altLang="en-US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月线的趋势向下，周线的振荡指标向上</a:t>
            </a:r>
            <a:endParaRPr lang="en-US" altLang="zh-CN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C&lt;LL,SP;//</a:t>
            </a:r>
            <a:r>
              <a:rPr lang="zh-CN" altLang="en-US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多头止损出场</a:t>
            </a:r>
            <a:endParaRPr lang="en-US" altLang="zh-CN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C&gt;HH,BP;//</a:t>
            </a:r>
            <a:r>
              <a:rPr lang="zh-CN" altLang="en-US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空头止损出场</a:t>
            </a:r>
            <a:endParaRPr lang="en-US" altLang="zh-CN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C&lt;LLV(L,20),SP;//</a:t>
            </a:r>
            <a:r>
              <a:rPr lang="zh-CN" altLang="en-US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多头出场条件</a:t>
            </a:r>
            <a:endParaRPr lang="en-US" altLang="zh-CN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C&gt;HHV(H,20),BP;//</a:t>
            </a:r>
            <a:r>
              <a:rPr lang="zh-CN" altLang="en-US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空头出场条件</a:t>
            </a:r>
            <a:endParaRPr lang="en-US" altLang="zh-CN" sz="14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defTabSz="0" eaLnBrk="0" hangingPunct="0">
              <a:spcBef>
                <a:spcPct val="20000"/>
              </a:spcBef>
              <a:buClr>
                <a:schemeClr val="bg2"/>
              </a:buClr>
              <a:buSzPct val="75000"/>
            </a:pPr>
            <a:r>
              <a:rPr lang="en-US" altLang="zh-CN" sz="14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AUTOFILTER;</a:t>
            </a:r>
          </a:p>
        </p:txBody>
      </p:sp>
      <p:sp>
        <p:nvSpPr>
          <p:cNvPr id="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64095" y="117443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、跨周期模型基本结构与编写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219200" y="1844675"/>
            <a:ext cx="7169118" cy="4176541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注意：跨周期指标、模型支持小周期引用大周期，也可以大周期引用小周期，注意数据的引用。 </a:t>
            </a:r>
            <a:endParaRPr 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指标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DAYBAR</a:t>
            </a:r>
          </a:p>
          <a:p>
            <a:pPr marL="0" indent="0"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N:=BARSLAST(DATE&lt;&gt;REF(DATE,1))+1;</a:t>
            </a:r>
          </a:p>
          <a:p>
            <a:pPr marL="0" indent="0">
              <a:buNone/>
            </a:pPr>
            <a:endParaRPr lang="zh-CN" altLang="en-US" sz="1600" dirty="0" smtClean="0"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#IMPORT[HOUR,1,DAYBAR] AS VAR1</a:t>
            </a:r>
            <a:endParaRPr lang="zh-CN" altLang="en-US" sz="16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N1:VAR1.N;</a:t>
            </a: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盘中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分钟引用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小时周期的当日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线根数，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个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分钟周期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N1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才变动。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#IMPORT[MIN,3,DAYBAR] AS VAR2</a:t>
            </a:r>
            <a:endParaRPr lang="zh-CN" altLang="en-US" sz="16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N2:VAR2.N;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盘中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小时引用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分钟周期的当日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线的根数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N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小时中存在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个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N2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值变动。</a:t>
            </a:r>
          </a:p>
          <a:p>
            <a:pPr marL="0" indent="0"/>
            <a:endParaRPr lang="zh-CN" altLang="en-US" dirty="0" smtClean="0"/>
          </a:p>
        </p:txBody>
      </p:sp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35520" y="546068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、跨周期模型基本结构与编写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257300" y="843252"/>
            <a:ext cx="8229600" cy="1371600"/>
          </a:xfrm>
        </p:spPr>
        <p:txBody>
          <a:bodyPr/>
          <a:lstStyle/>
          <a:p>
            <a:r>
              <a:rPr 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文华商品指数的典型应用</a:t>
            </a:r>
          </a:p>
        </p:txBody>
      </p:sp>
      <p:sp>
        <p:nvSpPr>
          <p:cNvPr id="18435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187718" y="4348302"/>
            <a:ext cx="6768564" cy="1447800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①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作为商品期货市场的大盘指数，是分析期货各合约走势的重要参考。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②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作为程序化交易数据标的，用强于单个合约的数据连续性，让程序化模型有更好的表现。</a:t>
            </a:r>
          </a:p>
        </p:txBody>
      </p:sp>
      <p:sp>
        <p:nvSpPr>
          <p:cNvPr id="16388" name="内容占位符 2"/>
          <p:cNvSpPr>
            <a:spLocks noChangeArrowheads="1"/>
          </p:cNvSpPr>
          <p:nvPr/>
        </p:nvSpPr>
        <p:spPr bwMode="auto">
          <a:xfrm>
            <a:off x="1239838" y="2079625"/>
            <a:ext cx="6716444" cy="242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文华商品指数（</a:t>
            </a:r>
            <a:r>
              <a:rPr lang="en-US" altLang="zh-CN" sz="1600" dirty="0" err="1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wenhua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CCI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），跟踪国内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29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种上市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商品价格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综合表现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较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全面地涵盖了目前市场上的期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货品种。指数由“文华商品”总指数和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“有色金属”、“建材”、“化工”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、“煤炭”、“谷物”、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“饲料”、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“油脂”、“软商品”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、“林木”九大分类指数，以及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29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个品种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分支指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数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构成。指数的实时价格数据，在文华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财经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行情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信息系统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中实时发布，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给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投资者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提供一个国内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大宗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商品价格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及时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走势的有效参考。</a:t>
            </a:r>
            <a:endParaRPr 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endParaRPr lang="zh-CN" altLang="en-US" sz="2000" dirty="0">
              <a:sym typeface="Arial" charset="0"/>
            </a:endParaRPr>
          </a:p>
        </p:txBody>
      </p:sp>
      <p:sp>
        <p:nvSpPr>
          <p:cNvPr id="5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35520" y="403193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4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、跨合约的应用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152525" y="323850"/>
            <a:ext cx="8229600" cy="1371600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5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</a:t>
            </a:r>
            <a:r>
              <a:rPr 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跨合约函数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介绍</a:t>
            </a:r>
            <a:endParaRPr 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17411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482102" y="1772862"/>
            <a:ext cx="8229600" cy="38862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 [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CODE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, 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FORMULA</a:t>
            </a: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] AS </a:t>
            </a: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VAR</a:t>
            </a: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CODE 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被引用合约文华码</a:t>
            </a:r>
            <a:endParaRPr 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FORMULA 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被引用指标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(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模型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)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名称</a:t>
            </a:r>
            <a:endParaRPr 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/>
            <a:endParaRPr lang="zh-CN" alt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函数也是没有分号结尾的！</a:t>
            </a:r>
          </a:p>
          <a:p>
            <a:pPr marL="0" indent="0"/>
            <a:endParaRPr lang="zh-CN" alt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049820" y="412718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6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、跨合约模型基本结构与编写</a:t>
            </a:r>
          </a:p>
        </p:txBody>
      </p:sp>
      <p:sp>
        <p:nvSpPr>
          <p:cNvPr id="4" name="矩形 3"/>
          <p:cNvSpPr/>
          <p:nvPr/>
        </p:nvSpPr>
        <p:spPr>
          <a:xfrm>
            <a:off x="1417455" y="1412832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跨合约模型的基本结构：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736" y="2060886"/>
            <a:ext cx="42483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第一步：建立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被引用的模型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FORMULA</a:t>
            </a:r>
          </a:p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第二步：建立跨合约模型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 [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CODE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, 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FORMULA</a:t>
            </a: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] AS </a:t>
            </a: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VAR</a:t>
            </a: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A1:VAR.A;</a:t>
            </a: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endParaRPr lang="en-US" altLang="zh-CN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A1&gt;REF(A1,1),BPK;</a:t>
            </a:r>
          </a:p>
          <a:p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A1&lt;REF(A1,1),SPK;</a:t>
            </a:r>
          </a:p>
          <a:p>
            <a:endParaRPr lang="en-US" altLang="zh-CN" sz="1600" dirty="0" smtClean="0"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…</a:t>
            </a:r>
          </a:p>
          <a:p>
            <a:endParaRPr lang="en-US" altLang="zh-CN" sz="1600" dirty="0" smtClean="0"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AUTOFILTER;</a:t>
            </a:r>
          </a:p>
          <a:p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382952" y="910653"/>
            <a:ext cx="8229600" cy="1371600"/>
          </a:xfrm>
        </p:spPr>
        <p:txBody>
          <a:bodyPr/>
          <a:lstStyle/>
          <a:p>
            <a:r>
              <a:rPr 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跨合约示例</a:t>
            </a:r>
          </a:p>
        </p:txBody>
      </p:sp>
      <p:sp>
        <p:nvSpPr>
          <p:cNvPr id="18435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381157" y="2248452"/>
            <a:ext cx="8229600" cy="38862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当文华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CCI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价格破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日新高，主力合约均线金叉，做多；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当文华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CCI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价格破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日新低，主力合约均线死叉，做空；</a:t>
            </a:r>
          </a:p>
        </p:txBody>
      </p:sp>
      <p:sp>
        <p:nvSpPr>
          <p:cNvPr id="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049820" y="412718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6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、跨合约模型基本结构与编写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402611" y="1244600"/>
            <a:ext cx="8229600" cy="53181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Step1</a:t>
            </a:r>
            <a:r>
              <a:rPr lang="zh-CN" altLang="en-US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：新建突破指标</a:t>
            </a: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HL</a:t>
            </a:r>
            <a:endParaRPr lang="zh-CN" altLang="en-US" sz="14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Arial" charset="0"/>
              <a:buNone/>
            </a:pPr>
            <a:r>
              <a:rPr lang="en-US" altLang="zh-CN" sz="14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HH:C&gt;HV(H,20);</a:t>
            </a:r>
            <a:endParaRPr lang="zh-CN" altLang="en-US" sz="140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Arial" charset="0"/>
              <a:buNone/>
            </a:pPr>
            <a:r>
              <a:rPr lang="en-US" altLang="zh-CN" sz="14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LL:C&lt;LV(L,20);</a:t>
            </a:r>
            <a:endParaRPr lang="zh-CN" altLang="en-US" sz="1400" kern="12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zh-CN" altLang="en-US" sz="1400" dirty="0" smtClean="0"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Step2</a:t>
            </a:r>
            <a:r>
              <a:rPr lang="zh-CN" altLang="en-US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：新建跨合约模型</a:t>
            </a:r>
            <a:r>
              <a:rPr lang="en-US" altLang="zh-CN" sz="14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HLMA</a:t>
            </a:r>
            <a:endParaRPr lang="zh-CN" altLang="en-US" sz="14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Arial" charset="0"/>
              <a:buNone/>
            </a:pPr>
            <a:r>
              <a:rPr lang="en-US" altLang="zh-CN" sz="1400" kern="1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MA5:MA(C,5);</a:t>
            </a:r>
            <a:endParaRPr lang="zh-CN" altLang="en-US" sz="1400" kern="1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Arial" charset="0"/>
              <a:buNone/>
            </a:pPr>
            <a:r>
              <a:rPr lang="en-US" altLang="zh-CN" sz="1400" kern="12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MA10:MA(C,10);</a:t>
            </a:r>
            <a:endParaRPr lang="zh-CN" altLang="en-US" sz="1400" kern="12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Arial" charset="0"/>
              <a:buNone/>
            </a:pPr>
            <a:r>
              <a:rPr lang="en-US" altLang="zh-CN" sz="1400" kern="12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#CALL[7186,HL] AS HL1</a:t>
            </a:r>
            <a:endParaRPr lang="zh-CN" altLang="en-US" sz="1400" kern="12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Arial" charset="0"/>
              <a:buNone/>
            </a:pPr>
            <a:r>
              <a:rPr lang="en-US" altLang="zh-CN" sz="1400" kern="12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H1:=HL1.HH;</a:t>
            </a:r>
            <a:endParaRPr lang="zh-CN" altLang="en-US" sz="1400" kern="12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Arial" charset="0"/>
              <a:buNone/>
            </a:pPr>
            <a:r>
              <a:rPr lang="en-US" altLang="zh-CN" sz="1400" kern="12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L1:=HL1.LL;</a:t>
            </a:r>
            <a:endParaRPr lang="zh-CN" altLang="en-US" sz="1400" kern="12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Arial" charset="0"/>
              <a:buNone/>
            </a:pPr>
            <a:r>
              <a:rPr lang="en-US" altLang="zh-CN" sz="1400" kern="12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H1&amp;&amp;CROSSUP(MA5,MA10),BPK;</a:t>
            </a:r>
            <a:endParaRPr lang="zh-CN" altLang="en-US" sz="1400" kern="12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Arial" charset="0"/>
              <a:buNone/>
            </a:pPr>
            <a:r>
              <a:rPr lang="en-US" altLang="zh-CN" sz="1400" kern="12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L1&amp;&amp;CROSSDOWN(MA5,MA10),SPK;</a:t>
            </a:r>
            <a:endParaRPr lang="zh-CN" altLang="en-US" sz="1400" kern="12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Arial" charset="0"/>
              <a:buNone/>
            </a:pPr>
            <a:r>
              <a:rPr lang="en-US" altLang="zh-CN" sz="1400" kern="12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AUTOFILTER;</a:t>
            </a:r>
            <a:endParaRPr lang="zh-CN" altLang="en-US" sz="1400" kern="12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049820" y="412718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6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、跨合约模型基本结构与编写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33085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80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为什么需要跨</a:t>
            </a:r>
            <a:r>
              <a:rPr lang="zh-CN" altLang="en-US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周期调用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、跨周期引用函数介绍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跨周期模型基本结构与编写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跨合约应用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、跨合约函数介绍</a:t>
            </a:r>
            <a:endParaRPr lang="en-US" altLang="zh-CN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跨合约模型基本结构与编写</a:t>
            </a:r>
            <a:endParaRPr lang="en-US" altLang="zh-CN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、其他注意问题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13716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课程内容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873125" y="5095875"/>
            <a:ext cx="622300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zh-CN" altLang="en-US" sz="1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注：本课件中所用到的思路仅供参考</a:t>
            </a:r>
            <a:r>
              <a:rPr lang="zh-CN" altLang="en-US" sz="1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1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依</a:t>
            </a:r>
            <a:r>
              <a:rPr lang="zh-CN" altLang="en-US" sz="14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此入市后果</a:t>
            </a:r>
            <a:r>
              <a:rPr lang="zh-CN" altLang="en-US" sz="1400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自负。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jit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5500" y="1071563"/>
            <a:ext cx="7488238" cy="4967287"/>
          </a:xfrm>
        </p:spPr>
      </p:pic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049820" y="126968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6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、跨合约模型基本结构与编写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403736" y="1412832"/>
            <a:ext cx="6480540" cy="3888324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注意引用合约数据指的是同一周期的数据</a:t>
            </a:r>
            <a:endParaRPr 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引用合约数据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AA</a:t>
            </a:r>
          </a:p>
          <a:p>
            <a:pPr marL="0" indent="0">
              <a:buNone/>
            </a:pP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CC:C;</a:t>
            </a:r>
            <a:endParaRPr lang="zh-CN" altLang="en-US" sz="1600" dirty="0" smtClean="0"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#CALL[8600,AA] AS VAR1</a:t>
            </a:r>
            <a:endParaRPr lang="zh-CN" altLang="en-US" sz="16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C1:VAR1.CC;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分钟沪胶指数引用股指加权，橡胶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9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点到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9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则无股指数据引用。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#CALL[2300,AA] AS VAR2</a:t>
            </a:r>
            <a:endParaRPr lang="zh-CN" altLang="en-US" sz="1600" dirty="0" smtClean="0">
              <a:solidFill>
                <a:srgbClr val="1717FF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C2:VAR2.CC;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分钟股指加权引用沪胶指数：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点之后无橡胶数据可以引用 。</a:t>
            </a:r>
          </a:p>
        </p:txBody>
      </p:sp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049820" y="412718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6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、跨合约模型基本结构与编写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54088" y="382588"/>
            <a:ext cx="8229600" cy="1371600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7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、</a:t>
            </a:r>
            <a:r>
              <a:rPr lang="zh-CN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其他需要注意的问题</a:t>
            </a:r>
          </a:p>
        </p:txBody>
      </p:sp>
      <p:sp>
        <p:nvSpPr>
          <p:cNvPr id="22531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233488" y="1903413"/>
            <a:ext cx="6722793" cy="2160587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① 跨周期、跨合约模型中被引用的指标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(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模型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)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中不能存在引用。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/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② 一个跨周期、跨合约模型最多支持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6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个引用语句。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/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zh-CN" altLang="en-US" sz="160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③ 整个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软件中使用跨周期、跨合约数据源总量不能超过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50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个。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(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每次独立合成、引用、计算的数据为一个数据源，包括主图、副图、模组、信号预  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警盒子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)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/>
            <a:endParaRPr lang="zh-CN" altLang="en-US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内容占位符 4"/>
          <p:cNvSpPr>
            <a:spLocks noGrp="1" noChangeArrowheads="1"/>
          </p:cNvSpPr>
          <p:nvPr>
            <p:ph sz="half" idx="4294967295"/>
          </p:nvPr>
        </p:nvSpPr>
        <p:spPr>
          <a:xfrm>
            <a:off x="1509713" y="1484313"/>
            <a:ext cx="4038600" cy="438308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#CALL[8610,KQ1] AS VAR1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#CALL[8610,KQ1] AS VAR2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#CALL[8610,KQ1] AS VAR3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#CALL[8610,KQ1] AS VAR4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#CALL[8610,KQ1] AS VAR5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#CALL[8610,KQ1] AS VAR6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一个数据源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#CALL[8601,KQ1] AS VAR1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#CALL[8602,KQ1] AS VAR2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#CALL[8603,KQ1] AS VAR3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#CALL[8604,KQ1] AS VAR4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#CALL[8605,KQ1] AS VAR5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#CALL[8606,KQ1] AS VAR6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六个数据源 </a:t>
            </a:r>
          </a:p>
          <a:p>
            <a:pPr marL="0" indent="0"/>
            <a:endParaRPr lang="zh-CN" altLang="en-US" sz="2800" dirty="0" smtClean="0"/>
          </a:p>
        </p:txBody>
      </p:sp>
      <p:sp>
        <p:nvSpPr>
          <p:cNvPr id="23555" name="内容占位符 5"/>
          <p:cNvSpPr>
            <a:spLocks noGrp="1" noChangeArrowheads="1"/>
          </p:cNvSpPr>
          <p:nvPr>
            <p:ph sz="half" idx="4294967295"/>
          </p:nvPr>
        </p:nvSpPr>
        <p:spPr>
          <a:xfrm>
            <a:off x="5114925" y="1412875"/>
            <a:ext cx="4038600" cy="44545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#CALL[8610,KQ1] AS VAR1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#CALL[8610,KQ2] AS VAR2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#CALL[8610,KQ3] AS VAR3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#CALL[8610,KQ4] AS VAR4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#CALL[8610,KQ5] AS VAR5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#CALL[8610,KQ6] AS VAR6 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六个数据源 </a:t>
            </a:r>
          </a:p>
          <a:p>
            <a:pPr marL="0" indent="0"/>
            <a:endParaRPr lang="zh-CN" altLang="en-US" sz="1400" dirty="0" smtClean="0"/>
          </a:p>
        </p:txBody>
      </p:sp>
      <p:sp>
        <p:nvSpPr>
          <p:cNvPr id="23556" name="矩形 7"/>
          <p:cNvSpPr>
            <a:spLocks noChangeArrowheads="1"/>
          </p:cNvSpPr>
          <p:nvPr/>
        </p:nvSpPr>
        <p:spPr bwMode="auto">
          <a:xfrm>
            <a:off x="1501775" y="625765"/>
            <a:ext cx="54006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具体数据源计算举例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内容占位符 3"/>
          <p:cNvSpPr>
            <a:spLocks noGrp="1" noChangeArrowheads="1"/>
          </p:cNvSpPr>
          <p:nvPr>
            <p:ph sz="half" idx="4294967295"/>
          </p:nvPr>
        </p:nvSpPr>
        <p:spPr>
          <a:xfrm>
            <a:off x="5033963" y="549275"/>
            <a:ext cx="4325937" cy="5903913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#IMPORT[MIN,6,KQ1] AS VAR1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#IMPORT[DAY,6,KQ1] AS VAR2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#IMPORT[HOUR,6,KQ1] AS VAR3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#IMPORT[SEC,6,KQ1] AS VAR4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#IMPORT[MONTH,6,KQ1] AS VAR5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#IMPORT[WEEK,6,KQ1] AS VAR6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//6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个数据源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#IMPORT[WEEK,1,KQ1] AS VAR1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#IMPORT[WEEK,2,KQ1] AS VAR2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#IMPORT[WEEK,3,KQ1] AS VAR3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#IMPORT[MONTH,1,KQ1] AS VAR4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#IMPORT[QUARTER,1,KQ1] AS VAR5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#IMPORT[YEAR,1,KQ1] AS VAR6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//4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个数据源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#CALL[8610,KQ1] AS VAR1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#CALL[8611,KQ1] AS VAR2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#IMPORT[MIN,6,KQ1] AS VAR3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#IMPORT[MIN,5,KQ1] AS VAR4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#IMPORT[MIN,2,KQ1] AS VAR5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#IMPORT[MIN,8,KQ1] AS VAR6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//6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个数据源 </a:t>
            </a:r>
            <a:endParaRPr lang="en-US" sz="1400" b="1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/>
            <a:endParaRPr lang="zh-CN" altLang="en-US" sz="1400" dirty="0" smtClean="0"/>
          </a:p>
        </p:txBody>
      </p:sp>
      <p:sp>
        <p:nvSpPr>
          <p:cNvPr id="24579" name="内容占位符 5"/>
          <p:cNvSpPr>
            <a:spLocks noGrp="1" noChangeArrowheads="1"/>
          </p:cNvSpPr>
          <p:nvPr>
            <p:ph sz="half" idx="4294967295"/>
          </p:nvPr>
        </p:nvSpPr>
        <p:spPr>
          <a:xfrm>
            <a:off x="1357313" y="620713"/>
            <a:ext cx="4038600" cy="38862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#IMPORT[MIN,5,HYYY] AS VAR1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#IMPORT[MIN,5,HYYY] AS VAR2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#IMPORT[MIN,5,HYYY] AS VAR3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#IMPORT[MIN,5,HYYY] AS VAR4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#IMPORT[MIN,5,HYYY] AS VAR5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#IMPORT[MIN,5,HYYY] AS VAR6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//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一个数据源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#IMPORT[MIN,5,KQ1] AS VAR1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#IMPORT[MIN,5,KQ2] AS VAR2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#IMPORT[MIN,5,KQ3] AS VAR3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#IMPORT[MIN,5,KQ4] AS VAR4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#IMPORT[MIN,5,KQ5] AS VAR5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#IMPORT[MIN,5,KQ6] AS VAR6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//6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个数据源 </a:t>
            </a: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#IMPORT[MIN,6,KQ1] AS VAR1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#IMPORT[MIN,5,KQ1] AS VAR2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#IMPORT[MIN,4,KQ1] AS VAR3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#IMPORT[MIN,3,KQ1] AS VAR4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#IMPORT[MIN,2,KQ1] AS VAR5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#IMPORT[MIN,1,KQ1] AS VAR6 </a:t>
            </a:r>
            <a:endParaRPr lang="zh-CN" altLang="en-US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//6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个数据源 </a:t>
            </a:r>
          </a:p>
          <a:p>
            <a:pPr marL="0" indent="0"/>
            <a:endParaRPr lang="zh-CN" altLang="en-US" sz="1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755682" y="407022"/>
            <a:ext cx="3600300" cy="667608"/>
          </a:xfrm>
        </p:spPr>
        <p:txBody>
          <a:bodyPr/>
          <a:lstStyle/>
          <a:p>
            <a:r>
              <a:rPr lang="en-US" altLang="zh-CN" sz="20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cs typeface="+mn-cs"/>
                <a:sym typeface="黑体" pitchFamily="49" charset="-122"/>
              </a:rPr>
              <a:t>1</a:t>
            </a:r>
            <a:r>
              <a:rPr lang="zh-CN" altLang="en-US" sz="20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cs typeface="+mn-cs"/>
                <a:sym typeface="黑体" pitchFamily="49" charset="-122"/>
              </a:rPr>
              <a:t>、为什么需要跨周期调用</a:t>
            </a:r>
          </a:p>
        </p:txBody>
      </p:sp>
      <p:pic>
        <p:nvPicPr>
          <p:cNvPr id="4" name="图片 3" descr="QQ截图2015020410115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688" y="998559"/>
            <a:ext cx="3672306" cy="5849916"/>
          </a:xfrm>
          <a:prstGeom prst="rect">
            <a:avLst/>
          </a:prstGeom>
        </p:spPr>
      </p:pic>
      <p:pic>
        <p:nvPicPr>
          <p:cNvPr id="10" name="图片 9" descr="QQ截图2015020410280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748" y="4581096"/>
            <a:ext cx="864072" cy="18721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 bwMode="auto">
          <a:xfrm>
            <a:off x="2843856" y="3721218"/>
            <a:ext cx="235068" cy="1008084"/>
          </a:xfrm>
          <a:prstGeom prst="rect">
            <a:avLst/>
          </a:prstGeom>
          <a:solidFill>
            <a:srgbClr val="FF0000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cxnSp>
        <p:nvCxnSpPr>
          <p:cNvPr id="15" name="直接箭头连接符 14"/>
          <p:cNvCxnSpPr/>
          <p:nvPr/>
        </p:nvCxnSpPr>
        <p:spPr bwMode="auto">
          <a:xfrm flipV="1">
            <a:off x="2411820" y="4797115"/>
            <a:ext cx="504042" cy="57604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1835772" y="5373162"/>
            <a:ext cx="576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rgbClr val="00B0F0"/>
                </a:solidFill>
                <a:latin typeface="黑体" pitchFamily="49" charset="-122"/>
                <a:ea typeface="黑体" pitchFamily="49" charset="-122"/>
              </a:rPr>
              <a:t>43.8</a:t>
            </a:r>
            <a:r>
              <a:rPr lang="zh-CN" altLang="en-US" sz="1000" dirty="0" smtClean="0">
                <a:solidFill>
                  <a:srgbClr val="00B0F0"/>
                </a:solidFill>
                <a:latin typeface="黑体" pitchFamily="49" charset="-122"/>
                <a:ea typeface="黑体" pitchFamily="49" charset="-122"/>
              </a:rPr>
              <a:t>点</a:t>
            </a:r>
            <a:endParaRPr lang="zh-CN" altLang="en-US" sz="1000" dirty="0">
              <a:solidFill>
                <a:srgbClr val="00B0F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1700" y="1124808"/>
            <a:ext cx="7920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30min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71548" y="4605478"/>
            <a:ext cx="648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黑体" pitchFamily="49" charset="-122"/>
                <a:ea typeface="黑体" pitchFamily="49" charset="-122"/>
              </a:rPr>
              <a:t>1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min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32030" y="980796"/>
            <a:ext cx="338428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      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大</a:t>
            </a:r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周期趋势是向上的而小周期趋势是向下的</a:t>
            </a:r>
            <a:r>
              <a:rPr lang="en-US" altLang="zh-CN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应该顺着哪个方向呢？</a:t>
            </a:r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如果</a:t>
            </a:r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依照顺势而为的交易理念顺着大趋势的方向，那么会遇到两个问题：一是小趋势逆着大趋势变化很大时手中的筹码可能形成很大的浮亏，甚至会让人受不了而砍仓。二是小趋势若发生大的转向也会引起大趋势的转向，等发现大趋势转向时再砍仓为时已晚。</a:t>
            </a:r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如左图举得例子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30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分钟周期的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头的反转信号出现，开盘</a:t>
            </a:r>
            <a:r>
              <a:rPr lang="en-US" altLang="zh-CN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40</a:t>
            </a:r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多点的跳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空很</a:t>
            </a:r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可能触发空单条件，而</a:t>
            </a:r>
            <a:r>
              <a:rPr lang="en-US" altLang="zh-CN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分钟的小周期却是一开始顺势下跌没有多长时间就开始回补，最高涨了</a:t>
            </a:r>
            <a:r>
              <a:rPr lang="en-US" altLang="zh-CN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43.8</a:t>
            </a:r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点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，这么大的</a:t>
            </a:r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浮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亏很容易就触发了早早设置好的止损单了。</a:t>
            </a:r>
            <a:endParaRPr lang="en-US" altLang="zh-CN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因此</a:t>
            </a:r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，掌握大小周期之间的关系，掌握最佳操作时机就是跨周期分析要研究的问题。跨周期分析实质上就是要解决小的波动如何影响大的趋势，或大的趋势如何限制小的趋势的问题。</a:t>
            </a:r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755682" y="407022"/>
            <a:ext cx="3600300" cy="667608"/>
          </a:xfrm>
        </p:spPr>
        <p:txBody>
          <a:bodyPr/>
          <a:lstStyle/>
          <a:p>
            <a:r>
              <a:rPr lang="en-US" altLang="zh-CN" sz="20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cs typeface="+mn-cs"/>
                <a:sym typeface="黑体" pitchFamily="49" charset="-122"/>
              </a:rPr>
              <a:t>1</a:t>
            </a:r>
            <a:r>
              <a:rPr lang="zh-CN" altLang="en-US" sz="2000" kern="12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cs typeface="+mn-cs"/>
                <a:sym typeface="黑体" pitchFamily="49" charset="-122"/>
              </a:rPr>
              <a:t>、为什么需要跨周期调用</a:t>
            </a:r>
          </a:p>
        </p:txBody>
      </p:sp>
      <p:pic>
        <p:nvPicPr>
          <p:cNvPr id="4" name="图片 3" descr="QQ截图2015020415510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646" y="980797"/>
            <a:ext cx="4104342" cy="2808233"/>
          </a:xfrm>
          <a:prstGeom prst="rect">
            <a:avLst/>
          </a:prstGeom>
        </p:spPr>
      </p:pic>
      <p:pic>
        <p:nvPicPr>
          <p:cNvPr id="5" name="图片 4" descr="QQ截图2015020415513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647" y="3797592"/>
            <a:ext cx="4130067" cy="280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1089" y="1077183"/>
            <a:ext cx="648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黑体" pitchFamily="49" charset="-122"/>
                <a:ea typeface="黑体" pitchFamily="49" charset="-122"/>
              </a:rPr>
              <a:t>1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min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664" y="2564928"/>
            <a:ext cx="648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黑体" pitchFamily="49" charset="-122"/>
                <a:ea typeface="黑体" pitchFamily="49" charset="-122"/>
              </a:rPr>
              <a:t>5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min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9664" y="3933042"/>
            <a:ext cx="648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15min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5283" y="5363637"/>
            <a:ext cx="648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30min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36" y="1454343"/>
            <a:ext cx="3384282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跨周期的另一个应用体现在共振理论。</a:t>
            </a:r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zh-CN" altLang="en-US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</a:t>
            </a:r>
            <a:endParaRPr lang="en-US" altLang="zh-CN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先讲一个小故事：在第一次世界大战中，一队德国士兵迈着整齐的步伐，通过一座桥，结果把桥踩塌。就桥梁的本身负载能力而言，远远大过这队德国士兵的重量，但由于士兵步调整齐、节奏一致，结果大桥在这种齐力的作用下而倒塌，这就是共振的作用。当短频率与长频率出现倍数的关系时，就会产生共振。</a:t>
            </a:r>
            <a:endParaRPr lang="en-US" altLang="zh-CN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en-US" altLang="zh-CN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共振理论在交易市场中的体现：市场的波动率或内在周期性因素，来自市场时间与价位的倍数关系。当市场的内在波动频率与外来市场推动力量的频率产生倍数关系时，市场便会出现共振关系，令市场产生向上或向下的巨大作用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039158" y="637542"/>
            <a:ext cx="3816318" cy="792066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2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</a:t>
            </a:r>
            <a:r>
              <a:rPr 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跨周期引用函数介绍</a:t>
            </a:r>
          </a:p>
        </p:txBody>
      </p:sp>
      <p:sp>
        <p:nvSpPr>
          <p:cNvPr id="8195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038225" y="1960563"/>
            <a:ext cx="8229600" cy="438308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 [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PERIOD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N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FORMULA</a:t>
            </a: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]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 </a:t>
            </a: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AS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 </a:t>
            </a: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VAR</a:t>
            </a: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PERIOD  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需要被引用的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线周期级别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;</a:t>
            </a:r>
            <a:endParaRPr lang="zh-CN" alt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N 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被引用的具体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线周期数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;</a:t>
            </a:r>
            <a:endParaRPr lang="zh-CN" alt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FORMULA 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被引用的指标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(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模型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)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名称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;</a:t>
            </a:r>
            <a:endParaRPr lang="zh-CN" alt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VAR  </a:t>
            </a:r>
            <a:r>
              <a:rPr lang="zh-CN" altLang="en-US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给被引用指标起一个新名字</a:t>
            </a:r>
            <a:endParaRPr 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None/>
            </a:pP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8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8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8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123950" y="457200"/>
            <a:ext cx="8229600" cy="1371600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2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</a:t>
            </a:r>
            <a:r>
              <a:rPr 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跨周期引用函数介绍</a:t>
            </a:r>
          </a:p>
        </p:txBody>
      </p:sp>
      <p:sp>
        <p:nvSpPr>
          <p:cNvPr id="7171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143000" y="1843088"/>
            <a:ext cx="6978264" cy="4167187"/>
          </a:xfrm>
        </p:spPr>
        <p:txBody>
          <a:bodyPr/>
          <a:lstStyle/>
          <a:p>
            <a:pPr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① PERIOD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支持如下周期级别：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SEC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（秒周期）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,MIN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（分钟周期）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</a:p>
          <a:p>
            <a:pPr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HOUR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（小时周期）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,DAY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（日周期）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,WEEK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（一周）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,MONTH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（一月），</a:t>
            </a:r>
            <a:endParaRPr lang="en-US" altLang="zh-CN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QUARTER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（一季度）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,YEAR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（一年）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;</a:t>
            </a:r>
            <a:endParaRPr lang="zh-CN" alt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+mj-ea"/>
              <a:buAutoNum type="circleNumDbPlain"/>
            </a:pPr>
            <a:endParaRPr lang="zh-CN" alt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② N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为大于等于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的整数，支持自定义周期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;</a:t>
            </a:r>
            <a:endParaRPr lang="zh-CN" alt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+mj-ea"/>
              <a:buAutoNum type="circleNumDbPlain"/>
            </a:pPr>
            <a:endParaRPr lang="zh-CN" alt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None/>
            </a:pP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③ FORMUL</a:t>
            </a:r>
            <a:r>
              <a:rPr lang="zh-CN" altLang="en-US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被引用指标名称不能包含汉字和符号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;</a:t>
            </a:r>
            <a:endParaRPr lang="zh-CN" alt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+mj-ea"/>
              <a:buAutoNum type="circleNumDbPlain"/>
            </a:pPr>
            <a:endParaRPr lang="zh-CN" altLang="en-US" sz="1600" dirty="0" smtClean="0">
              <a:solidFill>
                <a:srgbClr val="FF000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None/>
            </a:pP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④ VAR </a:t>
            </a:r>
            <a:r>
              <a:rPr lang="zh-CN" altLang="en-US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定义变量名不能与函数名重复</a:t>
            </a: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zh-CN" altLang="en-US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可以和被引用指标名称相同</a:t>
            </a: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;</a:t>
            </a: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Font typeface="+mj-ea"/>
              <a:buAutoNum type="circleNumDbPlain"/>
            </a:pP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⑤ #IMPORT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函数是没有分号结尾的！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1242" y="457200"/>
            <a:ext cx="4762854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、跨周期模型基本结构与编写</a:t>
            </a:r>
          </a:p>
        </p:txBody>
      </p:sp>
      <p:sp>
        <p:nvSpPr>
          <p:cNvPr id="3" name="矩形 2"/>
          <p:cNvSpPr/>
          <p:nvPr/>
        </p:nvSpPr>
        <p:spPr>
          <a:xfrm>
            <a:off x="1331730" y="1412832"/>
            <a:ext cx="24416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跨周期模型的基本结构：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3155" y="2060886"/>
            <a:ext cx="424835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第一步：建立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被引用的模型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 FORMULA</a:t>
            </a:r>
          </a:p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第二步：建立跨周期模型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 [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PERIOD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N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,</a:t>
            </a:r>
            <a:r>
              <a:rPr lang="en-US" altLang="zh-CN" sz="16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FORMULA</a:t>
            </a: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]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 </a:t>
            </a:r>
            <a:r>
              <a:rPr lang="en-US" altLang="zh-CN" sz="1600" dirty="0" smtClean="0">
                <a:solidFill>
                  <a:srgbClr val="1717FF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AS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 </a:t>
            </a: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VAR</a:t>
            </a:r>
          </a:p>
          <a:p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A1:VAR.A;</a:t>
            </a:r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endParaRPr lang="en-US" altLang="zh-CN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A1&gt;REF(A1,1),BPK;</a:t>
            </a:r>
          </a:p>
          <a:p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A1&lt;REF(A1,1),SPK;</a:t>
            </a:r>
          </a:p>
          <a:p>
            <a:endParaRPr lang="en-US" altLang="zh-CN" sz="1600" dirty="0" smtClean="0"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…</a:t>
            </a:r>
          </a:p>
          <a:p>
            <a:endParaRPr lang="en-US" altLang="zh-CN" sz="1600" dirty="0" smtClean="0"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r>
              <a:rPr lang="en-US" altLang="zh-CN" sz="1600" dirty="0" smtClean="0">
                <a:latin typeface="黑体" pitchFamily="49" charset="-122"/>
                <a:ea typeface="黑体" pitchFamily="49" charset="-122"/>
                <a:sym typeface="黑体" pitchFamily="49" charset="-122"/>
              </a:rPr>
              <a:t>AUTOFILTER;</a:t>
            </a:r>
          </a:p>
          <a:p>
            <a:endParaRPr lang="zh-CN" altLang="en-US" sz="1600" dirty="0" smtClean="0">
              <a:solidFill>
                <a:srgbClr val="00B050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64095" y="379474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、跨周期模型基本结构与编写</a:t>
            </a:r>
          </a:p>
        </p:txBody>
      </p:sp>
      <p:sp>
        <p:nvSpPr>
          <p:cNvPr id="10243" name="内容占位符 2"/>
          <p:cNvSpPr>
            <a:spLocks noGrp="1" noChangeArrowheads="1"/>
          </p:cNvSpPr>
          <p:nvPr>
            <p:ph idx="4294967295"/>
          </p:nvPr>
        </p:nvSpPr>
        <p:spPr>
          <a:xfrm>
            <a:off x="1257300" y="1943100"/>
            <a:ext cx="8229600" cy="423862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分钟周期引用昨天日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线的收盘价</a:t>
            </a:r>
            <a:endParaRPr 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step1</a:t>
            </a:r>
            <a:r>
              <a:rPr lang="zh-CN" altLang="en-US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：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建立指标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A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CC:REF(C,1);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zh-CN" altLang="en-US" sz="1600" dirty="0" smtClean="0"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step2</a:t>
            </a:r>
            <a:r>
              <a:rPr lang="zh-CN" altLang="en-US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：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建立跨周期指标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B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#IMPORT[DAY,1,A] AS A1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C1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: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A1.CC;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zh-CN" altLang="en-US" sz="1600" dirty="0" smtClean="0">
              <a:latin typeface="黑体" pitchFamily="49" charset="-122"/>
              <a:ea typeface="黑体" pitchFamily="49" charset="-122"/>
              <a:sym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altLang="zh-CN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step3</a:t>
            </a:r>
            <a:r>
              <a:rPr lang="zh-CN" altLang="en-US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：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将指标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B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应用到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分钟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线图</a:t>
            </a:r>
          </a:p>
        </p:txBody>
      </p:sp>
      <p:sp>
        <p:nvSpPr>
          <p:cNvPr id="4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1319608" y="836784"/>
            <a:ext cx="8229600" cy="1371600"/>
          </a:xfrm>
        </p:spPr>
        <p:txBody>
          <a:bodyPr/>
          <a:lstStyle/>
          <a:p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跨周期例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1</a:t>
            </a:r>
            <a:endParaRPr lang="zh-CN" altLang="en-US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  <a:sym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5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500"/>
                                        <p:tgtEl>
                                          <p:spTgt spid="10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截图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58863" y="1196975"/>
            <a:ext cx="7026275" cy="4670425"/>
          </a:xfrm>
        </p:spPr>
      </p:pic>
      <p:sp>
        <p:nvSpPr>
          <p:cNvPr id="3" name="标题 1"/>
          <p:cNvSpPr>
            <a:spLocks noGrp="1" noChangeArrowheads="1"/>
          </p:cNvSpPr>
          <p:nvPr>
            <p:ph type="title" idx="4294967295"/>
          </p:nvPr>
        </p:nvSpPr>
        <p:spPr>
          <a:xfrm>
            <a:off x="964095" y="210054"/>
            <a:ext cx="5112426" cy="1099644"/>
          </a:xfrm>
        </p:spPr>
        <p:txBody>
          <a:bodyPr/>
          <a:lstStyle/>
          <a:p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sym typeface="黑体" pitchFamily="49" charset="-122"/>
              </a:rPr>
              <a:t>、跨周期模型基本结构与编写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2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Pixe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</Template>
  <TotalTime>1</TotalTime>
  <Pages>0</Pages>
  <Words>2082</Words>
  <Characters>0</Characters>
  <Application>Microsoft Office PowerPoint</Application>
  <DocSecurity>0</DocSecurity>
  <PresentationFormat>全屏显示(4:3)</PresentationFormat>
  <Lines>0</Lines>
  <Paragraphs>279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2</vt:lpstr>
      <vt:lpstr>Pixel</vt:lpstr>
      <vt:lpstr>PowerPoint 演示文稿</vt:lpstr>
      <vt:lpstr>PowerPoint 演示文稿</vt:lpstr>
      <vt:lpstr>1、为什么需要跨周期调用</vt:lpstr>
      <vt:lpstr>1、为什么需要跨周期调用</vt:lpstr>
      <vt:lpstr>2、跨周期引用函数介绍</vt:lpstr>
      <vt:lpstr>2、跨周期引用函数介绍</vt:lpstr>
      <vt:lpstr>3、跨周期模型基本结构与编写</vt:lpstr>
      <vt:lpstr>3、跨周期模型基本结构与编写</vt:lpstr>
      <vt:lpstr>3、跨周期模型基本结构与编写</vt:lpstr>
      <vt:lpstr>跨周期例2</vt:lpstr>
      <vt:lpstr>3、跨周期模型基本结构与编写</vt:lpstr>
      <vt:lpstr>3、跨周期模型基本结构与编写</vt:lpstr>
      <vt:lpstr>3、跨周期模型基本结构与编写</vt:lpstr>
      <vt:lpstr>3、跨周期模型基本结构与编写</vt:lpstr>
      <vt:lpstr>文华商品指数的典型应用</vt:lpstr>
      <vt:lpstr>5、跨合约函数介绍</vt:lpstr>
      <vt:lpstr>6、跨合约模型基本结构与编写</vt:lpstr>
      <vt:lpstr>跨合约示例</vt:lpstr>
      <vt:lpstr>6、跨合约模型基本结构与编写</vt:lpstr>
      <vt:lpstr>6、跨合约模型基本结构与编写</vt:lpstr>
      <vt:lpstr>6、跨合约模型基本结构与编写</vt:lpstr>
      <vt:lpstr>7、其他需要注意的问题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user</dc:creator>
  <cp:lastModifiedBy>admin</cp:lastModifiedBy>
  <cp:revision>3</cp:revision>
  <dcterms:created xsi:type="dcterms:W3CDTF">2015-02-16T07:45:03Z</dcterms:created>
  <dcterms:modified xsi:type="dcterms:W3CDTF">2015-03-09T07:36:31Z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2052-9.1.0.4867</vt:lpwstr>
  </property>
</Properties>
</file>