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0"/>
  </p:notesMasterIdLst>
  <p:sldIdLst>
    <p:sldId id="613" r:id="rId2"/>
    <p:sldId id="816" r:id="rId3"/>
    <p:sldId id="817" r:id="rId4"/>
    <p:sldId id="818" r:id="rId5"/>
    <p:sldId id="819" r:id="rId6"/>
    <p:sldId id="820" r:id="rId7"/>
    <p:sldId id="821" r:id="rId8"/>
    <p:sldId id="822" r:id="rId9"/>
    <p:sldId id="823" r:id="rId10"/>
    <p:sldId id="824" r:id="rId11"/>
    <p:sldId id="825" r:id="rId12"/>
    <p:sldId id="826" r:id="rId13"/>
    <p:sldId id="827" r:id="rId14"/>
    <p:sldId id="828" r:id="rId15"/>
    <p:sldId id="829" r:id="rId16"/>
    <p:sldId id="830" r:id="rId17"/>
    <p:sldId id="831" r:id="rId18"/>
    <p:sldId id="832" r:id="rId19"/>
    <p:sldId id="833" r:id="rId20"/>
    <p:sldId id="834" r:id="rId21"/>
    <p:sldId id="835" r:id="rId22"/>
    <p:sldId id="836" r:id="rId23"/>
    <p:sldId id="837" r:id="rId24"/>
    <p:sldId id="838" r:id="rId25"/>
    <p:sldId id="839" r:id="rId26"/>
    <p:sldId id="840" r:id="rId27"/>
    <p:sldId id="841" r:id="rId28"/>
    <p:sldId id="842" r:id="rId29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39" autoAdjust="0"/>
    <p:restoredTop sz="94660"/>
  </p:normalViewPr>
  <p:slideViewPr>
    <p:cSldViewPr snapToGrid="0">
      <p:cViewPr>
        <p:scale>
          <a:sx n="67" d="100"/>
          <a:sy n="67" d="100"/>
        </p:scale>
        <p:origin x="-16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      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200">
                <a:ea typeface="方正粗活意简体" charset="-122"/>
              </a:defRPr>
            </a:lvl1pPr>
          </a:lstStyle>
          <a:p>
            <a:pPr>
              <a:defRPr/>
            </a:pPr>
            <a:fld id="{D209E4C3-8B13-44F2-802D-6AB019BA5D7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76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</p:spPr>
        <p:txBody>
          <a:bodyPr/>
          <a:lstStyle/>
          <a:p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C685FEB-FACD-4A12-B59C-E64A101BF057}" type="slidenum">
              <a:rPr lang="en-US" altLang="zh-CN" smtClean="0"/>
              <a:pPr/>
              <a:t>8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9A604-5D6B-4889-8A5A-66AB42B4F6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162-8536-4C33-BCF2-05E1E13081A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0616-92DE-4A8A-91A3-B8367C3D090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6A8B-68CC-4515-BC05-94C48D83A7B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9863-270D-486C-8417-C560D139509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864A-01E9-48A8-93DE-EFE7B646EA6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0E8-EB3A-4B0E-B8AF-9206572911B1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A9F5-69E7-49A2-B83D-3A809A6010F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942-1C0A-41C6-83D6-B87B7295CDC2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DBB6-29EA-4397-854D-C037753DD8F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F0FF-34DF-4C9E-9EA0-9556AA014D43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50CCF03F-DCCB-4858-BCA8-FBAC844CB3B9}" type="slidenum">
              <a:rPr lang="zh-CN" altLang="en-US"/>
              <a:pPr>
                <a:defRPr/>
              </a:pPr>
              <a:t>‹#›</a:t>
            </a:fld>
            <a:endParaRPr lang="en-US" sz="1800">
              <a:ea typeface="方正粗活意简体" charset="-122"/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3600" dirty="0" smtClean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  <a:p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</a:t>
              </a:r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   </a:t>
              </a:r>
              <a:r>
                <a:rPr lang="zh-CN" altLang="en-US" sz="44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程序化交易的魅力</a:t>
              </a:r>
              <a:endParaRPr lang="zh-CN" altLang="en-US" sz="4400" b="1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Times New Roman" pitchFamily="18" charset="0"/>
                  <a:sym typeface="Arial" pitchFamily="34" charset="0"/>
                </a:rPr>
                <a:t>            </a:t>
              </a:r>
              <a:endParaRPr lang="zh-CN" altLang="en-US" sz="4000" dirty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grpSp>
          <p:nvGrpSpPr>
            <p:cNvPr id="1331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3320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1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2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3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4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5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6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7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8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9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</p:grpSp>
      </p:grpSp>
      <p:sp>
        <p:nvSpPr>
          <p:cNvPr id="1331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文华财经 研究部</a:t>
            </a:r>
            <a:endParaRPr lang="en-US" altLang="zh-CN" sz="3200" b="1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endParaRPr lang="zh-CN" altLang="en-US" sz="3200" b="1" dirty="0">
              <a:solidFill>
                <a:schemeClr val="bg2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6549" y="681037"/>
            <a:ext cx="5613800" cy="97631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2"/>
          <p:cNvSpPr txBox="1">
            <a:spLocks noChangeArrowheads="1"/>
          </p:cNvSpPr>
          <p:nvPr/>
        </p:nvSpPr>
        <p:spPr bwMode="auto">
          <a:xfrm>
            <a:off x="838200" y="1371600"/>
            <a:ext cx="4876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其他优势</a:t>
            </a:r>
          </a:p>
          <a:p>
            <a:endParaRPr lang="zh-CN" altLang="en-US" sz="200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3315" name="TextBox 3"/>
          <p:cNvSpPr txBox="1">
            <a:spLocks noChangeArrowheads="1"/>
          </p:cNvSpPr>
          <p:nvPr/>
        </p:nvSpPr>
        <p:spPr bwMode="auto">
          <a:xfrm>
            <a:off x="685800" y="2438400"/>
            <a:ext cx="75438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Char char="•"/>
            </a:pPr>
            <a:r>
              <a:rPr kumimoji="1"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利用统计优势寻找机会点，验证自己的想法在过去走势的状况。</a:t>
            </a:r>
          </a:p>
          <a:p>
            <a:pPr marL="342900" indent="-342900">
              <a:buFontTx/>
              <a:buChar char="•"/>
            </a:pPr>
            <a:endParaRPr kumimoji="1"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buFontTx/>
              <a:buChar char="•"/>
            </a:pPr>
            <a:r>
              <a:rPr kumimoji="1"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加快策略研发的速度，让交易规模达到效率化、系统化。</a:t>
            </a:r>
          </a:p>
          <a:p>
            <a:pPr marL="342900" indent="-342900">
              <a:buFontTx/>
              <a:buChar char="•"/>
            </a:pPr>
            <a:endParaRPr kumimoji="1"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buFontTx/>
              <a:buChar char="•"/>
            </a:pPr>
            <a:r>
              <a:rPr kumimoji="1"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减少盲目失败的过程。</a:t>
            </a:r>
          </a:p>
          <a:p>
            <a:pPr marL="342900" indent="-342900">
              <a:buFontTx/>
              <a:buChar char="•"/>
            </a:pPr>
            <a:endParaRPr kumimoji="1"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交易与</a:t>
            </a:r>
            <a:r>
              <a:rPr lang="en-US" altLang="zh-CN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IT</a:t>
            </a: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的紧密结合</a:t>
            </a:r>
            <a:r>
              <a:rPr lang="zh-CN" altLang="en-US" sz="1800" b="1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marL="342900" indent="-342900"/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838200" y="1365250"/>
            <a:ext cx="4876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交易策略的养成</a:t>
            </a:r>
            <a:r>
              <a:rPr lang="en-US" altLang="zh-CN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量化、标准化交易</a:t>
            </a:r>
          </a:p>
          <a:p>
            <a:endParaRPr lang="zh-CN" altLang="en-US" sz="20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  <a:p>
            <a:endParaRPr lang="zh-CN" altLang="en-US" sz="2000" dirty="0">
              <a:solidFill>
                <a:schemeClr val="tx1"/>
              </a:solidFill>
              <a:ea typeface="宋体" pitchFamily="2" charset="-122"/>
            </a:endParaRP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04800" y="2438400"/>
            <a:ext cx="75438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市场是一个复杂适应性系统。</a:t>
            </a:r>
          </a:p>
          <a:p>
            <a:pPr lvl="1">
              <a:buFontTx/>
              <a:buChar char="•"/>
            </a:pPr>
            <a:endParaRPr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Tx/>
              <a:buChar char="•"/>
            </a:pPr>
            <a:r>
              <a:rPr lang="zh-TW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不存在永恒有效的圣杯。</a:t>
            </a:r>
          </a:p>
          <a:p>
            <a:pPr lvl="1">
              <a:buFontTx/>
              <a:buChar char="•"/>
            </a:pPr>
            <a:endParaRPr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标准化的开发流程确保系统适应市场的效率。</a:t>
            </a:r>
          </a:p>
          <a:p>
            <a:pPr lvl="1">
              <a:buFontTx/>
              <a:buChar char="•"/>
            </a:pPr>
            <a:endParaRPr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lvl="1"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开发新的市场 </a:t>
            </a:r>
            <a:r>
              <a:rPr lang="en-US" altLang="zh-CN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vs. </a:t>
            </a: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开发全新的策略。</a:t>
            </a:r>
          </a:p>
          <a:p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内容占位符 2"/>
          <p:cNvSpPr>
            <a:spLocks noGrp="1"/>
          </p:cNvSpPr>
          <p:nvPr>
            <p:ph idx="4294967295"/>
          </p:nvPr>
        </p:nvSpPr>
        <p:spPr>
          <a:xfrm>
            <a:off x="457200" y="2667000"/>
            <a:ext cx="8229600" cy="2895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zh-CN" altLang="en-US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</a:t>
            </a:r>
            <a:r>
              <a:rPr lang="en-US" altLang="zh-CN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---</a:t>
            </a:r>
            <a:r>
              <a:rPr lang="zh-CN" altLang="en-US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并非难事</a:t>
            </a:r>
            <a:endParaRPr lang="en-US" altLang="zh-CN" sz="2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3" descr="1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28600"/>
            <a:ext cx="5943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图片 4" descr="1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3429000"/>
            <a:ext cx="6096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TextBox 4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2850" y="5937250"/>
            <a:ext cx="39020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altLang="en-US" sz="3200" b="1" smtClean="0">
                <a:solidFill>
                  <a:schemeClr val="bg2"/>
                </a:solidFill>
              </a:rPr>
              <a:t>随机入场</a:t>
            </a:r>
            <a:r>
              <a:rPr lang="en-US" altLang="zh-CN" sz="3200" b="1" smtClean="0">
                <a:solidFill>
                  <a:schemeClr val="bg2"/>
                </a:solidFill>
              </a:rPr>
              <a:t>+</a:t>
            </a:r>
            <a:r>
              <a:rPr lang="zh-CN" altLang="en-US" sz="3200" b="1" smtClean="0">
                <a:solidFill>
                  <a:schemeClr val="bg2"/>
                </a:solidFill>
              </a:rPr>
              <a:t>资金管理</a:t>
            </a:r>
          </a:p>
        </p:txBody>
      </p:sp>
      <p:pic>
        <p:nvPicPr>
          <p:cNvPr id="174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676400"/>
            <a:ext cx="75628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标题 1"/>
          <p:cNvSpPr txBox="1">
            <a:spLocks noChangeArrowheads="1"/>
          </p:cNvSpPr>
          <p:nvPr/>
        </p:nvSpPr>
        <p:spPr bwMode="auto">
          <a:xfrm>
            <a:off x="6248400" y="1676400"/>
            <a:ext cx="289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zh-CN" altLang="en-US" sz="1800" b="1">
                <a:solidFill>
                  <a:schemeClr val="bg2"/>
                </a:solidFill>
                <a:ea typeface="宋体" pitchFamily="2" charset="-122"/>
              </a:rPr>
              <a:t>不用判断涨跌，也能赚钱</a:t>
            </a:r>
          </a:p>
        </p:txBody>
      </p:sp>
      <p:pic>
        <p:nvPicPr>
          <p:cNvPr id="1741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53200" y="4114800"/>
            <a:ext cx="1790700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图片 6" descr="图片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947738"/>
            <a:ext cx="67056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850" y="5937250"/>
            <a:ext cx="39020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图片 5" descr="QQ截图201203121618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2600" y="1295400"/>
            <a:ext cx="2667000" cy="346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zh-CN" sz="3200" b="1" smtClean="0">
                <a:solidFill>
                  <a:schemeClr val="bg2"/>
                </a:solidFill>
              </a:rPr>
              <a:t>更简单的策略</a:t>
            </a:r>
          </a:p>
        </p:txBody>
      </p:sp>
      <p:pic>
        <p:nvPicPr>
          <p:cNvPr id="1945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90775"/>
            <a:ext cx="7924800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TextBox 5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850" y="5937250"/>
            <a:ext cx="39020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025" y="685800"/>
            <a:ext cx="7981950" cy="516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TextBox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2850" y="5937250"/>
            <a:ext cx="39020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6738" y="1143000"/>
            <a:ext cx="8010525" cy="479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7" name="标题 1"/>
          <p:cNvSpPr>
            <a:spLocks noGrp="1"/>
          </p:cNvSpPr>
          <p:nvPr>
            <p:ph type="title" idx="4294967295"/>
          </p:nvPr>
        </p:nvSpPr>
        <p:spPr>
          <a:xfrm>
            <a:off x="457200" y="457200"/>
            <a:ext cx="8229600" cy="762000"/>
          </a:xfrm>
        </p:spPr>
        <p:txBody>
          <a:bodyPr/>
          <a:lstStyle/>
          <a:p>
            <a:r>
              <a:rPr lang="zh-CN" sz="2000" smtClean="0">
                <a:latin typeface="黑体" pitchFamily="49" charset="-122"/>
                <a:ea typeface="黑体" pitchFamily="49" charset="-122"/>
              </a:rPr>
              <a:t>使用历史数据进行模型回测</a:t>
            </a:r>
          </a:p>
        </p:txBody>
      </p:sp>
      <p:sp>
        <p:nvSpPr>
          <p:cNvPr id="21508" name="矩形 6"/>
          <p:cNvSpPr>
            <a:spLocks noChangeArrowheads="1"/>
          </p:cNvSpPr>
          <p:nvPr/>
        </p:nvSpPr>
        <p:spPr bwMode="auto">
          <a:xfrm>
            <a:off x="3276600" y="4797425"/>
            <a:ext cx="2971800" cy="304800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800">
                <a:latin typeface="黑体" pitchFamily="49" charset="-122"/>
                <a:ea typeface="黑体" pitchFamily="49" charset="-122"/>
              </a:rPr>
              <a:t>数据越多，回测效果越可靠</a:t>
            </a:r>
          </a:p>
        </p:txBody>
      </p:sp>
      <p:sp>
        <p:nvSpPr>
          <p:cNvPr id="21509" name="矩形 11"/>
          <p:cNvSpPr>
            <a:spLocks noChangeArrowheads="1"/>
          </p:cNvSpPr>
          <p:nvPr/>
        </p:nvSpPr>
        <p:spPr bwMode="auto">
          <a:xfrm>
            <a:off x="3276600" y="5102225"/>
            <a:ext cx="4191000" cy="304800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800">
                <a:latin typeface="黑体" pitchFamily="49" charset="-122"/>
                <a:ea typeface="黑体" pitchFamily="49" charset="-122"/>
              </a:rPr>
              <a:t>提供几十万根历史</a:t>
            </a:r>
            <a:r>
              <a:rPr lang="en-US" altLang="zh-CN" sz="1800"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800">
                <a:latin typeface="黑体" pitchFamily="49" charset="-122"/>
                <a:ea typeface="黑体" pitchFamily="49" charset="-122"/>
              </a:rPr>
              <a:t>线进行模型效果测试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 r="47475"/>
          <a:stretch>
            <a:fillRect/>
          </a:stretch>
        </p:blipFill>
        <p:spPr bwMode="auto">
          <a:xfrm>
            <a:off x="228600" y="609600"/>
            <a:ext cx="4191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 r="45052" b="18272"/>
          <a:stretch>
            <a:fillRect/>
          </a:stretch>
        </p:blipFill>
        <p:spPr bwMode="auto">
          <a:xfrm>
            <a:off x="4343400" y="609600"/>
            <a:ext cx="4572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矩形 5"/>
          <p:cNvSpPr>
            <a:spLocks noChangeArrowheads="1"/>
          </p:cNvSpPr>
          <p:nvPr/>
        </p:nvSpPr>
        <p:spPr bwMode="auto">
          <a:xfrm>
            <a:off x="228600" y="6096000"/>
            <a:ext cx="5181600" cy="381000"/>
          </a:xfrm>
          <a:prstGeom prst="rect">
            <a:avLst/>
          </a:prstGeom>
          <a:noFill/>
          <a:ln w="28575" cap="rnd">
            <a:solidFill>
              <a:srgbClr val="FF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800">
                <a:latin typeface="黑体" pitchFamily="49" charset="-122"/>
                <a:ea typeface="黑体" pitchFamily="49" charset="-122"/>
              </a:rPr>
              <a:t>详细的测试报告，多指标综合考察模型盈利能力</a:t>
            </a:r>
          </a:p>
        </p:txBody>
      </p:sp>
      <p:pic>
        <p:nvPicPr>
          <p:cNvPr id="22533" name="TextBox 4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2850" y="5937250"/>
            <a:ext cx="3902075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内容占位符 2"/>
          <p:cNvSpPr>
            <a:spLocks noGrp="1"/>
          </p:cNvSpPr>
          <p:nvPr>
            <p:ph idx="4294967295"/>
          </p:nvPr>
        </p:nvSpPr>
        <p:spPr>
          <a:xfrm>
            <a:off x="457200" y="762000"/>
            <a:ext cx="8229600" cy="5105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sz="2800" dirty="0" smtClean="0"/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人法地，地法天，天法道，道法自然</a:t>
            </a:r>
            <a:r>
              <a:rPr 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                                                                                 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老子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·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德道经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道的最根本规律就是自然。既然道以自然为本，那么对待事物就应该顺其自然。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altLang="zh-CN" sz="1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无为而治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，让事物按照自身的必然性自由发展，使其处于符合道的自然状态，不对它横加干涉，不以有为去影响事物的自然进程。也只有这样，事物才能正常存在，健康发展。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endParaRPr lang="en-US" sz="2800" dirty="0" smtClean="0"/>
          </a:p>
          <a:p>
            <a:pPr>
              <a:buFont typeface="Wingdings" pitchFamily="2" charset="2"/>
              <a:buNone/>
            </a:pPr>
            <a:endParaRPr lang="zh-CN" altLang="en-US" sz="2800" dirty="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dirty="0" smtClean="0"/>
              <a:t>         </a:t>
            </a:r>
            <a:endParaRPr lang="en-US" altLang="zh-CN" dirty="0" smtClean="0"/>
          </a:p>
          <a:p>
            <a:pPr algn="ctr">
              <a:buFont typeface="Wingdings" pitchFamily="2" charset="2"/>
              <a:buNone/>
            </a:pPr>
            <a:r>
              <a:rPr lang="zh-CN" altLang="en-US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程序化交易的本质</a:t>
            </a:r>
            <a:r>
              <a:rPr lang="en-US" altLang="zh-CN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</a:t>
            </a:r>
            <a:r>
              <a:rPr lang="zh-CN" altLang="en-US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构建投资组合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/>
          </p:cNvPicPr>
          <p:nvPr/>
        </p:nvPicPr>
        <p:blipFill>
          <a:blip r:embed="rId2"/>
          <a:srcRect t="2293"/>
          <a:stretch>
            <a:fillRect/>
          </a:stretch>
        </p:blipFill>
        <p:spPr bwMode="auto">
          <a:xfrm>
            <a:off x="609600" y="733425"/>
            <a:ext cx="80772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矩形 1"/>
          <p:cNvSpPr>
            <a:spLocks noChangeArrowheads="1"/>
          </p:cNvSpPr>
          <p:nvPr/>
        </p:nvSpPr>
        <p:spPr bwMode="auto">
          <a:xfrm>
            <a:off x="3641725" y="2895600"/>
            <a:ext cx="777875" cy="304800"/>
          </a:xfrm>
          <a:prstGeom prst="rect">
            <a:avLst/>
          </a:prstGeom>
          <a:solidFill>
            <a:schemeClr val="accent1">
              <a:alpha val="29019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0" name="矩形 3"/>
          <p:cNvSpPr>
            <a:spLocks noChangeArrowheads="1"/>
          </p:cNvSpPr>
          <p:nvPr/>
        </p:nvSpPr>
        <p:spPr bwMode="auto">
          <a:xfrm>
            <a:off x="4495800" y="2714625"/>
            <a:ext cx="914400" cy="304800"/>
          </a:xfrm>
          <a:prstGeom prst="rect">
            <a:avLst/>
          </a:prstGeom>
          <a:solidFill>
            <a:schemeClr val="accent1">
              <a:alpha val="29019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1" name="TextBox 2"/>
          <p:cNvSpPr txBox="1">
            <a:spLocks noChangeArrowheads="1"/>
          </p:cNvSpPr>
          <p:nvPr/>
        </p:nvSpPr>
        <p:spPr bwMode="auto">
          <a:xfrm>
            <a:off x="2808288" y="3254375"/>
            <a:ext cx="161131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latin typeface="黑体" pitchFamily="49" charset="-122"/>
                <a:ea typeface="黑体" pitchFamily="49" charset="-122"/>
              </a:rPr>
              <a:t>2011.3.18 - 2011.8.18</a:t>
            </a:r>
            <a:endParaRPr lang="zh-CN" altLang="en-US" sz="10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2" name="TextBox 5"/>
          <p:cNvSpPr txBox="1">
            <a:spLocks noChangeArrowheads="1"/>
          </p:cNvSpPr>
          <p:nvPr/>
        </p:nvSpPr>
        <p:spPr bwMode="auto">
          <a:xfrm>
            <a:off x="4614863" y="3048000"/>
            <a:ext cx="15890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latin typeface="黑体" pitchFamily="49" charset="-122"/>
                <a:ea typeface="黑体" pitchFamily="49" charset="-122"/>
              </a:rPr>
              <a:t>2011.10.19 - 2012.5.19</a:t>
            </a:r>
            <a:endParaRPr lang="zh-CN" altLang="en-US" sz="1000" b="1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4583" name="矩形 6"/>
          <p:cNvSpPr>
            <a:spLocks noChangeArrowheads="1"/>
          </p:cNvSpPr>
          <p:nvPr/>
        </p:nvSpPr>
        <p:spPr bwMode="auto">
          <a:xfrm>
            <a:off x="7696200" y="1916113"/>
            <a:ext cx="696913" cy="304800"/>
          </a:xfrm>
          <a:prstGeom prst="rect">
            <a:avLst/>
          </a:prstGeom>
          <a:solidFill>
            <a:schemeClr val="accent1">
              <a:alpha val="29019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4584" name="TextBox 7"/>
          <p:cNvSpPr txBox="1">
            <a:spLocks noChangeArrowheads="1"/>
          </p:cNvSpPr>
          <p:nvPr/>
        </p:nvSpPr>
        <p:spPr bwMode="auto">
          <a:xfrm>
            <a:off x="6267450" y="2058988"/>
            <a:ext cx="126841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2014.03.10 – </a:t>
            </a:r>
            <a:r>
              <a:rPr lang="zh-CN" altLang="en-US" sz="10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今</a:t>
            </a: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838200" y="6248400"/>
            <a:ext cx="3162300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900">
                <a:latin typeface="黑体" pitchFamily="49" charset="-122"/>
                <a:ea typeface="黑体" pitchFamily="49" charset="-122"/>
              </a:rPr>
              <a:t>注：图片经过反色处理，并非白色时尚风格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AutoShape 3"/>
          <p:cNvSpPr>
            <a:spLocks noChangeArrowheads="1"/>
          </p:cNvSpPr>
          <p:nvPr/>
        </p:nvSpPr>
        <p:spPr bwMode="auto">
          <a:xfrm>
            <a:off x="1543050" y="2216150"/>
            <a:ext cx="1944688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9900"/>
              </a:gs>
              <a:gs pos="100000">
                <a:srgbClr val="DC84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单商品</a:t>
            </a:r>
          </a:p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多策略</a:t>
            </a:r>
          </a:p>
        </p:txBody>
      </p:sp>
      <p:sp>
        <p:nvSpPr>
          <p:cNvPr id="25603" name="AutoShape 4"/>
          <p:cNvSpPr>
            <a:spLocks noChangeArrowheads="1"/>
          </p:cNvSpPr>
          <p:nvPr/>
        </p:nvSpPr>
        <p:spPr bwMode="auto">
          <a:xfrm>
            <a:off x="1543050" y="3656013"/>
            <a:ext cx="1944688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0000"/>
              </a:gs>
              <a:gs pos="100000">
                <a:srgbClr val="DC00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单商品</a:t>
            </a:r>
          </a:p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单策略</a:t>
            </a:r>
          </a:p>
        </p:txBody>
      </p:sp>
      <p:sp>
        <p:nvSpPr>
          <p:cNvPr id="25604" name="AutoShape 5"/>
          <p:cNvSpPr>
            <a:spLocks noChangeArrowheads="1"/>
          </p:cNvSpPr>
          <p:nvPr/>
        </p:nvSpPr>
        <p:spPr bwMode="auto">
          <a:xfrm>
            <a:off x="3703638" y="2216150"/>
            <a:ext cx="1944687" cy="12239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9CC00"/>
              </a:gs>
              <a:gs pos="100000">
                <a:srgbClr val="84B0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多商品</a:t>
            </a:r>
          </a:p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多策略</a:t>
            </a:r>
          </a:p>
        </p:txBody>
      </p:sp>
      <p:sp>
        <p:nvSpPr>
          <p:cNvPr id="25605" name="AutoShape 6"/>
          <p:cNvSpPr>
            <a:spLocks noChangeArrowheads="1"/>
          </p:cNvSpPr>
          <p:nvPr/>
        </p:nvSpPr>
        <p:spPr bwMode="auto">
          <a:xfrm>
            <a:off x="3703638" y="3656013"/>
            <a:ext cx="1944687" cy="12239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DCDC00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多商品</a:t>
            </a:r>
          </a:p>
          <a:p>
            <a:pPr algn="ctr">
              <a:spcBef>
                <a:spcPct val="20000"/>
              </a:spcBef>
              <a:buFontTx/>
              <a:buChar char="•"/>
            </a:pPr>
            <a:r>
              <a:rPr kumimoji="1" lang="zh-TW" altLang="en-US" sz="18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单策略</a:t>
            </a:r>
          </a:p>
        </p:txBody>
      </p:sp>
      <p:sp>
        <p:nvSpPr>
          <p:cNvPr id="25607" name="Rectangle 12"/>
          <p:cNvSpPr>
            <a:spLocks noChangeArrowheads="1"/>
          </p:cNvSpPr>
          <p:nvPr/>
        </p:nvSpPr>
        <p:spPr bwMode="auto">
          <a:xfrm>
            <a:off x="176213" y="3008313"/>
            <a:ext cx="792162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1" lang="zh-TW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策略</a:t>
            </a:r>
          </a:p>
        </p:txBody>
      </p:sp>
      <p:sp>
        <p:nvSpPr>
          <p:cNvPr id="25608" name="Rectangle 14"/>
          <p:cNvSpPr>
            <a:spLocks noChangeArrowheads="1"/>
          </p:cNvSpPr>
          <p:nvPr/>
        </p:nvSpPr>
        <p:spPr bwMode="auto">
          <a:xfrm>
            <a:off x="3128963" y="5095875"/>
            <a:ext cx="863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kumimoji="1" lang="zh-TW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商品</a:t>
            </a:r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>
            <a:off x="1184275" y="5024438"/>
            <a:ext cx="496887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25610" name="Rectangle 11"/>
          <p:cNvSpPr>
            <a:spLocks noChangeArrowheads="1"/>
          </p:cNvSpPr>
          <p:nvPr/>
        </p:nvSpPr>
        <p:spPr bwMode="auto">
          <a:xfrm>
            <a:off x="5648325" y="1219200"/>
            <a:ext cx="2066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kumimoji="1"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你又在哪里？</a:t>
            </a:r>
            <a:endParaRPr kumimoji="1" lang="en-US" altLang="zh-TW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13" name="直接箭头连接符 12"/>
          <p:cNvCxnSpPr>
            <a:stCxn id="25609" idx="0"/>
          </p:cNvCxnSpPr>
          <p:nvPr/>
        </p:nvCxnSpPr>
        <p:spPr bwMode="auto">
          <a:xfrm rot="5400000" flipH="1" flipV="1">
            <a:off x="-398463" y="3425825"/>
            <a:ext cx="3181350" cy="15875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5648325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矩形 4"/>
          <p:cNvSpPr>
            <a:spLocks noChangeArrowheads="1"/>
          </p:cNvSpPr>
          <p:nvPr/>
        </p:nvSpPr>
        <p:spPr bwMode="auto">
          <a:xfrm>
            <a:off x="4267200" y="3581400"/>
            <a:ext cx="3962400" cy="1600200"/>
          </a:xfrm>
          <a:prstGeom prst="rect">
            <a:avLst/>
          </a:prstGeom>
          <a:noFill/>
          <a:ln w="28575" cap="rnd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这个投资组合是一个盈利系统和一个亏损系统的最终结果，起到了削峰填谷的作用，只是减少了总盈利。如果是两个盈利的系统，最后的结果不仅仅是减少了风险，还增加的总盈利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内容占位符 2"/>
          <p:cNvSpPr>
            <a:spLocks noGrp="1"/>
          </p:cNvSpPr>
          <p:nvPr>
            <p:ph idx="4294967295"/>
          </p:nvPr>
        </p:nvSpPr>
        <p:spPr>
          <a:xfrm>
            <a:off x="0" y="1447800"/>
            <a:ext cx="5875338" cy="6858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altLang="zh-CN" sz="2800" dirty="0" smtClean="0"/>
              <a:t>     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程序化交易不是“科研”，而是一项“工程”！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endParaRPr lang="en-US" sz="2800" dirty="0" smtClean="0"/>
          </a:p>
          <a:p>
            <a:pPr marL="0" indent="0">
              <a:buFont typeface="Wingdings" pitchFamily="2" charset="2"/>
              <a:buNone/>
            </a:pPr>
            <a:endParaRPr lang="zh-CN" altLang="en-US" sz="2800" dirty="0" smtClean="0"/>
          </a:p>
        </p:txBody>
      </p:sp>
      <p:pic>
        <p:nvPicPr>
          <p:cNvPr id="27651" name="图片 4" descr="506091_175908009_2.jpg"/>
          <p:cNvPicPr>
            <a:picLocks noChangeAspect="1" noChangeArrowheads="1"/>
          </p:cNvPicPr>
          <p:nvPr/>
        </p:nvPicPr>
        <p:blipFill>
          <a:blip r:embed="rId2"/>
          <a:srcRect b="3773"/>
          <a:stretch>
            <a:fillRect/>
          </a:stretch>
        </p:blipFill>
        <p:spPr bwMode="auto">
          <a:xfrm>
            <a:off x="347663" y="2362200"/>
            <a:ext cx="4343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内容占位符 2"/>
          <p:cNvSpPr txBox="1">
            <a:spLocks/>
          </p:cNvSpPr>
          <p:nvPr/>
        </p:nvSpPr>
        <p:spPr bwMode="auto">
          <a:xfrm>
            <a:off x="4419600" y="2285999"/>
            <a:ext cx="4724400" cy="267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巴菲特说：分散化是对于无知的一种保护</a:t>
            </a:r>
            <a:endParaRPr 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因为我不知道我的模型何时盈利何时亏损对于未来的行情，我就是无知的。</a:t>
            </a:r>
            <a:endParaRPr 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所以我要找到一个组合，在这个组合中，大部分时间盈亏可以相互抵消。当产生共振时，资金将爆发增长。</a:t>
            </a:r>
            <a:endParaRPr 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endParaRPr lang="zh-CN" altLang="en-US" dirty="0">
              <a:solidFill>
                <a:schemeClr val="tx1"/>
              </a:solidFill>
              <a:ea typeface="宋体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9400" y="584200"/>
            <a:ext cx="861060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533400"/>
            <a:ext cx="8305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6096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内容占位符 2"/>
          <p:cNvSpPr>
            <a:spLocks noGrp="1"/>
          </p:cNvSpPr>
          <p:nvPr>
            <p:ph idx="4294967295"/>
          </p:nvPr>
        </p:nvSpPr>
        <p:spPr>
          <a:xfrm>
            <a:off x="457200" y="990600"/>
            <a:ext cx="8229600" cy="4648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结束语：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  </a:t>
            </a: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平滑的资金曲线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交易是一项长期事业，一时的暴利不能称之为成功，长期稳定的盈利才是成功之道。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平滑资金曲线一方面是平滑风险，削峰填谷，让账户权益承担较小的风险。另一方面，是平滑情绪，让整个交易更容易掌控。</a:t>
            </a:r>
          </a:p>
          <a:p>
            <a:pPr>
              <a:buFont typeface="Wingdings" pitchFamily="2" charset="2"/>
              <a:buNone/>
            </a:pP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程序化交易只是代替你的交易，并不能代替你。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它只是一种工具，就像狙击步枪一样，是否能击中目标，要看你是不是真正的狙击手。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ph idx="4294967295"/>
          </p:nvPr>
        </p:nvSpPr>
        <p:spPr>
          <a:xfrm>
            <a:off x="457200" y="609600"/>
            <a:ext cx="8229600" cy="5410200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zh-CN" altLang="en-US" sz="2800" dirty="0" smtClean="0"/>
              <a:t>      </a:t>
            </a:r>
            <a:endParaRPr lang="en-US" altLang="zh-CN" sz="2800" dirty="0" smtClean="0"/>
          </a:p>
          <a:p>
            <a:pPr marL="0" indent="0">
              <a:buFont typeface="Wingdings" pitchFamily="2" charset="2"/>
              <a:buNone/>
            </a:pPr>
            <a:r>
              <a:rPr lang="en-US" altLang="zh-CN" sz="1800" dirty="0" smtClean="0">
                <a:latin typeface="黑体" pitchFamily="49" charset="-122"/>
                <a:ea typeface="黑体" pitchFamily="49" charset="-122"/>
              </a:rPr>
              <a:t>    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预判市场（主观交易），是要走到行情的前面，本身就是一种想战胜市场的行为，就如同要战胜自然一样，已被历史证明不可取，倒不如找到与自然和谐共处之道。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0" indent="0">
              <a:buFont typeface="Wingdings" pitchFamily="2" charset="2"/>
              <a:buNone/>
            </a:pPr>
            <a:r>
              <a:rPr 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交易亦是如此，与市场和谐共处来获利，这就是客观交易。根据市场的真实状态来交易，它不去想市场未来会怎么样，只关注市场目前是怎么样，它对市场没有多空看法，它是市场的追随者，而不是引领者。买进并不是因为看涨，或预测价格将涨，而是因为价格涨了，交易系统给了买入信号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内容占位符 2"/>
          <p:cNvSpPr>
            <a:spLocks noGrp="1"/>
          </p:cNvSpPr>
          <p:nvPr>
            <p:ph idx="4294967295"/>
          </p:nvPr>
        </p:nvSpPr>
        <p:spPr>
          <a:xfrm>
            <a:off x="457200" y="1066800"/>
            <a:ext cx="8229600" cy="4800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altLang="zh-CN" sz="2800" dirty="0" smtClean="0"/>
          </a:p>
          <a:p>
            <a:pPr>
              <a:buFont typeface="Wingdings" pitchFamily="2" charset="2"/>
              <a:buNone/>
            </a:pPr>
            <a:endParaRPr lang="en-US" altLang="zh-CN" sz="2800" dirty="0" smtClean="0"/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—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无为而治</a:t>
            </a:r>
            <a:endParaRPr lang="en-US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endParaRPr lang="en-US" sz="1800" dirty="0" smtClean="0">
              <a:latin typeface="黑体" pitchFamily="49" charset="-122"/>
              <a:ea typeface="黑体" pitchFamily="49" charset="-122"/>
            </a:endParaRPr>
          </a:p>
          <a:p>
            <a:pPr>
              <a:buFont typeface="Wingdings" pitchFamily="2" charset="2"/>
              <a:buNone/>
            </a:pPr>
            <a:r>
              <a:rPr lang="zh-CN" altLang="en-US" sz="1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计划你的交易，交易你的计划！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内容占位符 2"/>
          <p:cNvSpPr txBox="1">
            <a:spLocks/>
          </p:cNvSpPr>
          <p:nvPr/>
        </p:nvSpPr>
        <p:spPr bwMode="auto">
          <a:xfrm>
            <a:off x="457200" y="1066800"/>
            <a:ext cx="82296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24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话题</a:t>
            </a:r>
            <a:endParaRPr lang="en-US" sz="24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195" name="内容占位符 2"/>
          <p:cNvSpPr txBox="1">
            <a:spLocks/>
          </p:cNvSpPr>
          <p:nvPr/>
        </p:nvSpPr>
        <p:spPr bwMode="auto">
          <a:xfrm>
            <a:off x="457200" y="2057400"/>
            <a:ext cx="82296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为什么要程序化交易</a:t>
            </a:r>
            <a:endParaRPr 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</a:t>
            </a:r>
            <a:r>
              <a:rPr lang="en-US" altLang="zh-CN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---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并非难事</a:t>
            </a:r>
            <a:endParaRPr 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程序化交易的本质</a:t>
            </a:r>
            <a:r>
              <a:rPr lang="en-US" altLang="zh-CN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---</a:t>
            </a:r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构建投资组合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内容占位符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zh-CN" altLang="en-US" dirty="0" smtClean="0"/>
              <a:t>         </a:t>
            </a:r>
            <a:endParaRPr lang="en-US" altLang="zh-CN" dirty="0" smtClean="0"/>
          </a:p>
          <a:p>
            <a:pPr algn="ctr">
              <a:buFont typeface="Wingdings" pitchFamily="2" charset="2"/>
              <a:buNone/>
            </a:pPr>
            <a:r>
              <a:rPr lang="zh-CN" altLang="en-US" sz="2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为什么要程序化交易</a:t>
            </a:r>
            <a:endParaRPr lang="en-US" altLang="zh-CN" sz="2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081338"/>
            <a:ext cx="6762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452438"/>
            <a:ext cx="485775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3186113"/>
            <a:ext cx="38100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8200" y="3081338"/>
            <a:ext cx="221932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44913" y="3186113"/>
            <a:ext cx="504825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9125" y="3638550"/>
            <a:ext cx="8096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17638" y="2714625"/>
            <a:ext cx="962025" cy="111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8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79663" y="2187575"/>
            <a:ext cx="9525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9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32163" y="1593850"/>
            <a:ext cx="1504950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80" name="Picture 1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851400" y="962025"/>
            <a:ext cx="1504950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81" name="Picture 1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356350" y="166688"/>
            <a:ext cx="971550" cy="1020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82" name="Picture 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27900" y="6350"/>
            <a:ext cx="1533525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Box 2"/>
          <p:cNvSpPr txBox="1">
            <a:spLocks noChangeArrowheads="1"/>
          </p:cNvSpPr>
          <p:nvPr/>
        </p:nvSpPr>
        <p:spPr bwMode="auto">
          <a:xfrm>
            <a:off x="838200" y="1371600"/>
            <a:ext cx="487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0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为什么要程序化交易</a:t>
            </a:r>
            <a:endParaRPr lang="zh-CN" altLang="en-US" sz="2000" dirty="0">
              <a:solidFill>
                <a:schemeClr val="bg2"/>
              </a:solidFill>
              <a:ea typeface="宋体" pitchFamily="2" charset="-122"/>
            </a:endParaRPr>
          </a:p>
        </p:txBody>
      </p:sp>
      <p:sp>
        <p:nvSpPr>
          <p:cNvPr id="12291" name="TextBox 3"/>
          <p:cNvSpPr txBox="1">
            <a:spLocks noChangeArrowheads="1"/>
          </p:cNvSpPr>
          <p:nvPr/>
        </p:nvSpPr>
        <p:spPr bwMode="auto">
          <a:xfrm>
            <a:off x="685800" y="2438400"/>
            <a:ext cx="5867400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减少盯盘的压力与情绪上的干扰。</a:t>
            </a:r>
            <a:endParaRPr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超级行情时，人的情绪是无法打败固定的交易模式。</a:t>
            </a:r>
            <a:endParaRPr lang="zh-TW" altLang="en-US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>
              <a:lnSpc>
                <a:spcPct val="150000"/>
              </a:lnSpc>
              <a:buFontTx/>
              <a:buChar char="•"/>
            </a:pPr>
            <a:r>
              <a: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复制成功的交易模式</a:t>
            </a:r>
            <a:endParaRPr lang="en-US" altLang="zh-CN" sz="18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marL="342900" indent="-342900"/>
            <a:endParaRPr lang="zh-CN" altLang="en-US" dirty="0">
              <a:ea typeface="黑体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1198</TotalTime>
  <Pages>0</Pages>
  <Words>748</Words>
  <Characters>0</Characters>
  <Application>Microsoft Office PowerPoint</Application>
  <DocSecurity>0</DocSecurity>
  <PresentationFormat>全屏显示(4:3)</PresentationFormat>
  <Lines>0</Lines>
  <Paragraphs>86</Paragraphs>
  <Slides>28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Pixel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随机入场+资金管理</vt:lpstr>
      <vt:lpstr>幻灯片 15</vt:lpstr>
      <vt:lpstr>更简单的策略</vt:lpstr>
      <vt:lpstr>幻灯片 17</vt:lpstr>
      <vt:lpstr>使用历史数据进行模型回测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Administrator</dc:creator>
  <cp:keywords/>
  <dc:description/>
  <cp:lastModifiedBy>WIN</cp:lastModifiedBy>
  <cp:revision>673</cp:revision>
  <dcterms:created xsi:type="dcterms:W3CDTF">2112-12-31T16:00:00Z</dcterms:created>
  <dcterms:modified xsi:type="dcterms:W3CDTF">2015-03-11T01:20:12Z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