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20"/>
  </p:notesMasterIdLst>
  <p:sldIdLst>
    <p:sldId id="613" r:id="rId2"/>
    <p:sldId id="855" r:id="rId3"/>
    <p:sldId id="856" r:id="rId4"/>
    <p:sldId id="857" r:id="rId5"/>
    <p:sldId id="858" r:id="rId6"/>
    <p:sldId id="859" r:id="rId7"/>
    <p:sldId id="860" r:id="rId8"/>
    <p:sldId id="861" r:id="rId9"/>
    <p:sldId id="862" r:id="rId10"/>
    <p:sldId id="863" r:id="rId11"/>
    <p:sldId id="864" r:id="rId12"/>
    <p:sldId id="865" r:id="rId13"/>
    <p:sldId id="866" r:id="rId14"/>
    <p:sldId id="867" r:id="rId15"/>
    <p:sldId id="868" r:id="rId16"/>
    <p:sldId id="869" r:id="rId17"/>
    <p:sldId id="870" r:id="rId18"/>
    <p:sldId id="871" r:id="rId19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4660"/>
  </p:normalViewPr>
  <p:slideViewPr>
    <p:cSldViewPr snapToGrid="0">
      <p:cViewPr>
        <p:scale>
          <a:sx n="67" d="100"/>
          <a:sy n="67" d="100"/>
        </p:scale>
        <p:origin x="-164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Rot="1" noChangeAspect="1" noChangeArrowheads="1" noTextEdit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      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3200">
                <a:ea typeface="方正粗活意简体" charset="-122"/>
              </a:defRPr>
            </a:lvl1pPr>
          </a:lstStyle>
          <a:p>
            <a:pPr>
              <a:defRPr/>
            </a:pPr>
            <a:fld id="{D209E4C3-8B13-44F2-802D-6AB019BA5D7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76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09E4C3-8B13-44F2-802D-6AB019BA5D7C}" type="slidenum">
              <a:rPr lang="en-US" smtClean="0"/>
              <a:pPr>
                <a:defRPr/>
              </a:pPr>
              <a:t>17</a:t>
            </a:fld>
            <a:endParaRPr lang="en-US" sz="120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9A604-5D6B-4889-8A5A-66AB42B4F69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162-8536-4C33-BCF2-05E1E13081A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0616-92DE-4A8A-91A3-B8367C3D090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6A8B-68CC-4515-BC05-94C48D83A7B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9863-270D-486C-8417-C560D139509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6864A-01E9-48A8-93DE-EFE7B646EA6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20E8-EB3A-4B0E-B8AF-9206572911B1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A9F5-69E7-49A2-B83D-3A809A6010F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4942-1C0A-41C6-83D6-B87B7295CDC2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DBB6-29EA-4397-854D-C037753DD8F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F0FF-34DF-4C9E-9EA0-9556AA014D43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50CCF03F-DCCB-4858-BCA8-FBAC844CB3B9}" type="slidenum">
              <a:rPr lang="zh-CN" altLang="en-US"/>
              <a:pPr>
                <a:defRPr/>
              </a:pPr>
              <a:t>‹#›</a:t>
            </a:fld>
            <a:endParaRPr lang="en-US" sz="1800">
              <a:ea typeface="方正粗活意简体" charset="-122"/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00007D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8" name="图片 17" descr="公司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3600" dirty="0" smtClean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  <a:p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    </a:t>
              </a:r>
              <a:r>
                <a:rPr lang="zh-CN" altLang="en-US" sz="44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分组指令的编写</a:t>
              </a:r>
              <a:endParaRPr lang="zh-CN" altLang="en-US" sz="4400" b="1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Times New Roman" pitchFamily="18" charset="0"/>
                  <a:sym typeface="Arial" pitchFamily="34" charset="0"/>
                </a:rPr>
                <a:t>            </a:t>
              </a:r>
              <a:endParaRPr lang="zh-CN" altLang="en-US" sz="4000" dirty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grpSp>
          <p:nvGrpSpPr>
            <p:cNvPr id="1331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13320" name="Rectangle 6"/>
              <p:cNvSpPr>
                <a:spLocks noChangeArrowheads="1"/>
              </p:cNvSpPr>
              <p:nvPr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1" name="Rectangle 7"/>
              <p:cNvSpPr>
                <a:spLocks noChangeArrowheads="1"/>
              </p:cNvSpPr>
              <p:nvPr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2" name="Rectangle 8"/>
              <p:cNvSpPr>
                <a:spLocks noChangeArrowheads="1"/>
              </p:cNvSpPr>
              <p:nvPr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3" name="Rectangle 9"/>
              <p:cNvSpPr>
                <a:spLocks noChangeArrowheads="1"/>
              </p:cNvSpPr>
              <p:nvPr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4" name="Rectangle 10"/>
              <p:cNvSpPr>
                <a:spLocks noChangeArrowheads="1"/>
              </p:cNvSpPr>
              <p:nvPr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5" name="Rectangle 11"/>
              <p:cNvSpPr>
                <a:spLocks noChangeArrowheads="1"/>
              </p:cNvSpPr>
              <p:nvPr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6" name="Rectangle 12"/>
              <p:cNvSpPr>
                <a:spLocks noChangeArrowheads="1"/>
              </p:cNvSpPr>
              <p:nvPr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7" name="Rectangle 13"/>
              <p:cNvSpPr>
                <a:spLocks noChangeArrowheads="1"/>
              </p:cNvSpPr>
              <p:nvPr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8" name="Rectangle 14"/>
              <p:cNvSpPr>
                <a:spLocks noChangeArrowheads="1"/>
              </p:cNvSpPr>
              <p:nvPr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9" name="Rectangle 15"/>
              <p:cNvSpPr>
                <a:spLocks noChangeArrowheads="1"/>
              </p:cNvSpPr>
              <p:nvPr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</p:grpSp>
      </p:grpSp>
      <p:sp>
        <p:nvSpPr>
          <p:cNvPr id="13316" name="Rectangle 24"/>
          <p:cNvSpPr>
            <a:spLocks noChangeArrowheads="1"/>
          </p:cNvSpPr>
          <p:nvPr/>
        </p:nvSpPr>
        <p:spPr bwMode="auto">
          <a:xfrm>
            <a:off x="4800600" y="4800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文华财经 研究部</a:t>
            </a:r>
            <a:endParaRPr lang="en-US" altLang="zh-CN" sz="3200" b="1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endParaRPr lang="zh-CN" altLang="en-US" sz="3200" b="1" dirty="0">
              <a:solidFill>
                <a:schemeClr val="bg2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图片 17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6549" y="681037"/>
            <a:ext cx="5613800" cy="97631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4064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、分组指令的运行机制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60450" y="1358900"/>
            <a:ext cx="70358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过滤模型：先是组过滤再信号过滤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组过滤是指：</a:t>
            </a: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如果上一根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线信号是组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发出的开仓信号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(BK SK BPK SPK)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线只能是组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的平仓信号。</a:t>
            </a: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如果上一根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线信号是组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发出的平仓信号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(BP SP)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线可以是任意组的开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仓信号。（以信号出现的顺序取第一个开仓信号）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/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r>
              <a:rPr lang="zh-CN" altLang="en-US" sz="1200" dirty="0" smtClean="0">
                <a:latin typeface="黑体" pitchFamily="2" charset="-122"/>
                <a:ea typeface="黑体" pitchFamily="2" charset="-122"/>
                <a:sym typeface="Arial" pitchFamily="34" charset="0"/>
              </a:rPr>
              <a:t>注：不分组的平仓条件只能平不分组的开仓条件</a:t>
            </a:r>
            <a:endParaRPr lang="en-US" altLang="zh-CN" sz="1200" dirty="0" smtClean="0"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endParaRPr lang="en-US" altLang="zh-CN" sz="1200" dirty="0" smtClean="0"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/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71574" y="1882491"/>
            <a:ext cx="6524625" cy="33916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信号过滤是指：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开平信号的过滤，优先顺序为：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BK 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线必须是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或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（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优先于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，以下同理）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SK 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线必须是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BPK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或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BP 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BP 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线必须是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或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SK 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 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线必须是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或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SK  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BPK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线必须是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或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 </a:t>
            </a:r>
          </a:p>
          <a:p>
            <a:pPr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上一根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SPK 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当前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线必须是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BPK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或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BP </a:t>
            </a:r>
            <a:endParaRPr lang="zh-CN" altLang="en-US" sz="1600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4064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、分组指令的运行机制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4064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、分组指令的运行机制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36651" y="1358900"/>
            <a:ext cx="6845300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非过滤模型：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/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如果上一个信号为组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发出的开仓信号，则下一信号必须为组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的加仓信号或平仓信号。</a:t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如果上一个信号为组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的平仓信号并且组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持仓为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，下一信号可以为任意组的开仓信号。</a:t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如果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组持仓大于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，则必须为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组的开仓信号或平仓信号。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/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r>
              <a:rPr lang="zh-CN" altLang="en-US" sz="1200" dirty="0" smtClean="0">
                <a:latin typeface="黑体" pitchFamily="2" charset="-122"/>
                <a:ea typeface="黑体" pitchFamily="2" charset="-122"/>
                <a:sym typeface="Arial" pitchFamily="34" charset="0"/>
              </a:rPr>
              <a:t>注：不分组的平仓条件只能平不分组的开仓条件 </a:t>
            </a:r>
            <a:endParaRPr lang="en-US" altLang="zh-CN" sz="1200" dirty="0" smtClean="0"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endParaRPr lang="en-US" altLang="zh-CN" sz="1200" dirty="0" smtClean="0"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/>
            </a:r>
            <a:b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</a:b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286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、分组指令的案例分析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96925" y="1530350"/>
            <a:ext cx="82296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过滤模型：</a:t>
            </a: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交易思路：</a:t>
            </a: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以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20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周期和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周期均线金叉死叉作为趋势判断标准。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① 在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20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周期均线大于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周期均线之上做多。反之做空。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② 在做多趋势内，如果最高价创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10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线新高且为阳线，趋势做多。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平仓时，以较大止损点止损平仓或者出现均线死叉平仓。做空反之。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③ 在做多趋势内，如果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KDJ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指标金叉且为阳线，波段做多。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平仓时，以较小止损点止损平仓或者跌破波段开仓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线最低点止损平仓。做空反之。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800100" y="2286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、分组指令的案例分析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4" name="图片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5700" y="1401440"/>
            <a:ext cx="6692900" cy="4474025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42950" y="117475"/>
            <a:ext cx="8229600" cy="1371600"/>
          </a:xfrm>
        </p:spPr>
        <p:txBody>
          <a:bodyPr/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源码：</a:t>
            </a:r>
            <a:endParaRPr 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49300" y="1041400"/>
            <a:ext cx="82296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MA20^^MA(C,20);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MA60^^MA(C,60);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RSV:=(CLOSE-LLV(LOW,9))/(HHV(HIGH,9)-LLV(LOW,9))*100;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K:=SMA(RSV,3,1);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D:=SMA(K,3,1);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J:=3*K-2*D;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HH:=HV(H,10);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LL:=LV(L,10);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MA20&gt;MA60&amp;&amp;H&gt;HH&amp;&amp;C&gt;O,BK('A');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MA20&lt;MA60&amp;&amp;L&lt;LL&amp;&amp;C&lt;O,SK('A');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L&lt;LV(L,5)||CROSSDOWN(MA20,MA60)||C&lt;BKPRICE-5*MINPRICE,SP('A');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H&gt;HV(H,5)||CROSSUP(MA20,MA60)||C&gt;SKPRICE+5*MINPRICE,BP('A');//</a:t>
            </a:r>
            <a:r>
              <a:rPr lang="zh-CN" altLang="en-US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只平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A</a:t>
            </a:r>
            <a:r>
              <a:rPr lang="zh-CN" altLang="en-US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组开仓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MA20&gt;MA60&amp;&amp;CROSSUP(K,D)&amp;&amp;C&gt;O,BK('B');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MA20&lt;MA60&amp;&amp;CROSSDOWN(K,D)&amp;&amp;C&lt;O,SK('B');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C&gt;BKPRICE+5*MINPRICE||C&lt;BKPRICE-2*MINPRICE||C&lt;REF(L,BARSBK),SP('B');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C&lt;SKPRICE-5*MINPRICE||C&gt;SKPRICE+2*MINPRICE||C&gt;REF(H,BARSSK),BP('B');//</a:t>
            </a:r>
            <a:r>
              <a:rPr lang="zh-CN" altLang="en-US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只平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B</a:t>
            </a:r>
            <a:r>
              <a:rPr lang="zh-CN" altLang="en-US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组开仓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//</a:t>
            </a:r>
            <a:r>
              <a:rPr lang="zh-CN" altLang="en-US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不同的开仓条件开仓，用不同的平仓条件，有针对性的平仓。达到不同行情试用不同策略的目的。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AUTOFILTER;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286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、分组指令的案例分析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130300" y="1444625"/>
            <a:ext cx="8229600" cy="414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非过滤模型：</a:t>
            </a: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8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交易思路：</a:t>
            </a: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① 以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周期和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10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周期均线金叉死叉作为首次开仓的条件。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② 在首次开多仓且没有平仓之前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周期和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周期均线金叉加多仓。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在首次开空仓且没有平仓之前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周期和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周期均线死叉加空仓。 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③ 在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周期大于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周期趋势下，最高价创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10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线新高，再第二次加多仓。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在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周期小于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周期趋势下，最低价创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10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线新低，再第二次加空仓。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④ 对于第一次加多仓后，以创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根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线新低或较小止损点平仓。平空反之。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⑤ 对于第二次加多仓后，以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5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周期和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60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周期均线死叉平仓。平空反之。</a:t>
            </a:r>
            <a:endParaRPr lang="en-US" altLang="zh-CN" sz="18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sz="18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286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、分组指令的案例分析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4" name="图片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3774" y="1456320"/>
            <a:ext cx="7223211" cy="4411080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12700"/>
            <a:ext cx="8229600" cy="1371600"/>
          </a:xfrm>
        </p:spPr>
        <p:txBody>
          <a:bodyPr/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源码：</a:t>
            </a:r>
            <a:endParaRPr 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39775" y="927100"/>
            <a:ext cx="82296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MA5^^MA(C,5);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MA10^^MA(C,10);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MA20:=MA(C,20);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MA60^^MA(C,60);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RSV:=(CLOSE-LLV(LOW,9))/(HHV(HIGH,9)-LLV(LOW,9))*100;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K:=SMA(RSV,3,1);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D:=SMA(K,3,1);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J:=3*K-2*D;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HH:=HV(H,10);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LL:=LV(L,10);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CROSSUP(MA5,MA10)&amp;&amp;BKVOL=0&amp;&amp;C&gt;=O,BK('A',2);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CROSSDOWN(MA5,MA10)&amp;&amp;SKVOL=0&amp;&amp;C&lt;=O,SK('A',2);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CROSSUP(MA5,MA60)&amp;&amp;ISLASTBK&amp;&amp;BKVOL=2,BK('A',1);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CROSSDOWN(MA5,MA60)&amp;&amp;ISLASTSK&amp;&amp;SKVOL=2,SK('A',1);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MA5&gt;MA60&amp;&amp;H&gt;HH&amp;&amp;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ISLASTSP&amp;&amp;REF(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GROUPBKVOL('A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')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,BARSSP+1)&gt;0,BK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('B',1);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MA5&lt;MA60&amp;&amp;L&lt;LL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&amp;&amp;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ISLASTBP&amp;&amp;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REF(GROUPSKVOL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('A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'),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BARSBP+1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)&gt;0</a:t>
            </a:r>
            <a:r>
              <a:rPr lang="en-US" altLang="zh-CN" sz="1200" kern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,SK</a:t>
            </a: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('B',1);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L&lt;LV(L,5)||C&lt;REF(L,BARSBK)&amp;&amp;(C&lt;BKPRICE-2*MINPRICE),SP('A',GROUPBKVOL('A'));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H&gt;HV(H,5)||C&gt;REF(H,BARSSK)&amp;&amp;(C&gt;SKPRICE+2*MINPRICE),BP('A',GROUPSKVOL('A'));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C&gt;BKPRICE+10*MINPRICE||CROSSDOWN(MA5,MA60),SP('B',BKVOL);</a:t>
            </a:r>
          </a:p>
          <a:p>
            <a:pPr lvl="0">
              <a:lnSpc>
                <a:spcPct val="150000"/>
              </a:lnSpc>
            </a:pPr>
            <a:r>
              <a:rPr lang="en-US" altLang="zh-CN" sz="12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C&lt;SKPRICE-10*MINPRICE||CROSS(MA5,MA60),BP('B',SKVOL);</a:t>
            </a:r>
            <a:endParaRPr kumimoji="0" lang="zh-CN" sz="12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65225" y="457200"/>
            <a:ext cx="8229600" cy="1371600"/>
          </a:xfrm>
        </p:spPr>
        <p:txBody>
          <a:bodyPr/>
          <a:lstStyle/>
          <a:p>
            <a:r>
              <a:rPr lang="zh-CN" sz="2000" b="1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课程内容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1100" y="1771650"/>
            <a:ext cx="8229600" cy="3886200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为什么要分组指令</a:t>
            </a:r>
            <a:endParaRPr lang="zh-CN" sz="18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分组指令的编写方法</a:t>
            </a:r>
            <a:endParaRPr lang="zh-CN" sz="18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3</a:t>
            </a:r>
            <a:r>
              <a:rPr 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分组指令的运行机制</a:t>
            </a:r>
            <a:endParaRPr lang="zh-CN" sz="18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4</a:t>
            </a:r>
            <a:r>
              <a:rPr lang="zh-CN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分组指令的案例分析</a:t>
            </a:r>
            <a:endParaRPr lang="zh-CN" sz="18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127125" y="4178300"/>
            <a:ext cx="62230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注：本课件中所用到的思路仅供参考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依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此入市后果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自负。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159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、为什么要分组指令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5" name="图片 4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6238" y="1892300"/>
            <a:ext cx="7229862" cy="3873500"/>
          </a:xfrm>
          <a:prstGeom prst="rect">
            <a:avLst/>
          </a:prstGeom>
        </p:spPr>
      </p:pic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800100" y="1244600"/>
            <a:ext cx="8229600" cy="54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  <a:sym typeface="Arial" pitchFamily="34" charset="0"/>
              </a:rPr>
              <a:t>案例分析：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7775" y="1485900"/>
            <a:ext cx="8229600" cy="3886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客户思路：</a:t>
            </a:r>
            <a:endParaRPr lang="en-US" altLang="zh-CN" sz="18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对于不同的行情需要用不同的指标来研判。我能否根据不同的开仓条件</a:t>
            </a: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设置不同的止损价差呢？</a:t>
            </a: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zh-CN" sz="1600" dirty="0" smtClean="0">
              <a:latin typeface="黑体" pitchFamily="2" charset="-122"/>
              <a:ea typeface="黑体" pitchFamily="2" charset="-122"/>
            </a:endParaRPr>
          </a:p>
        </p:txBody>
      </p:sp>
      <p:pic>
        <p:nvPicPr>
          <p:cNvPr id="6" name="图片 6" descr="4e712da9897d5f8c240006072754_512_5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53025" y="3533775"/>
            <a:ext cx="1714500" cy="1714500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159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、为什么要分组指令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9350" y="1584325"/>
            <a:ext cx="8229600" cy="3886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传统模型编写平仓条件没有对不同的开仓条件加以区分。</a:t>
            </a: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MA5^^MA(C,5);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MA10^^MA(C,10);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RSV:=(CLOSE-LLV(LOW,9))/(HHV(HIGH,9)-LLV(LOW,9))*100;</a:t>
            </a:r>
            <a:endParaRPr lang="zh-CN" altLang="en-US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K..SMA(RSV,3,1);</a:t>
            </a:r>
            <a:endParaRPr lang="zh-CN" altLang="en-US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D..SMA(K,3,1);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CROSS(MA5,MA10)||CROSS(K,D),BK;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C&gt;HV(H,10)||C&lt;BKPRICE-5*MINPRICE,SP;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AUTOFILTER;</a:t>
            </a: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 smtClean="0"/>
              <a:t/>
            </a:r>
            <a:br>
              <a:rPr lang="zh-CN" altLang="en-US" sz="1600" dirty="0" smtClean="0"/>
            </a:b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zh-CN" sz="16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752475" y="27305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1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、为什么要分组指令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27125" y="1638300"/>
            <a:ext cx="6826250" cy="3886200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分组指令可以对开平条件分成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n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个组，某个组的条件开的仓位只有某个组对应的平仓条件条件才能平，其他组的平仓条件满足不会出信号，也就不会委托。</a:t>
            </a: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第一组做多条件</a:t>
            </a:r>
            <a:endParaRPr lang="en-US" altLang="zh-CN" sz="14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MA5^^MA(C,5);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MA10^^MA(C,10);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CROSS(MA5,MA10),BK;</a:t>
            </a: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CROSS(MA10,MA5),SP;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在同一个模型中如何区分不同组的条件那？学习分组指令编写方法。</a:t>
            </a: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1200" dirty="0" smtClean="0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注：分组指令作用于相同指令不同的交易条件</a:t>
            </a:r>
            <a:r>
              <a:rPr lang="zh-CN" altLang="en-US" sz="1600" dirty="0" smtClean="0"/>
              <a:t/>
            </a:r>
            <a:br>
              <a:rPr lang="zh-CN" altLang="en-US" sz="1600" dirty="0" smtClean="0"/>
            </a:b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zh-CN" sz="1600" dirty="0" smtClean="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1136650" y="828675"/>
            <a:ext cx="8229600" cy="1371600"/>
          </a:xfrm>
        </p:spPr>
        <p:txBody>
          <a:bodyPr/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分组指令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762000" y="2159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1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、</a:t>
            </a:r>
            <a:r>
              <a:rPr lang="zh-CN" altLang="en-US" sz="20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为什么要</a:t>
            </a:r>
            <a:r>
              <a:rPr kumimoji="0" lang="zh-CN" alt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j-cs"/>
                <a:sym typeface="Arial" pitchFamily="34" charset="0"/>
              </a:rPr>
              <a:t>分组指令</a:t>
            </a:r>
            <a:endParaRPr kumimoji="0" lang="zh-CN" sz="20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j-cs"/>
              <a:sym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89366" y="3170609"/>
            <a:ext cx="51816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zh-CN" altLang="en-US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第二组做多条件</a:t>
            </a:r>
            <a:endParaRPr lang="en-US" altLang="zh-CN" sz="14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RSV:=(CLOSE-LLV(LOW,9))/(HHV(HIGH,9)-LLV(LOW,9))*100;</a:t>
            </a:r>
            <a:endParaRPr lang="zh-CN" altLang="en-US" sz="14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K..SMA(RSV,3,1);</a:t>
            </a:r>
            <a:endParaRPr lang="zh-CN" altLang="en-US" sz="14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D..SMA(K,3,1); 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CROSS(K,D),BK; </a:t>
            </a:r>
          </a:p>
          <a:p>
            <a:pPr>
              <a:lnSpc>
                <a:spcPct val="150000"/>
              </a:lnSpc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C&gt;HV(H,10)||C&lt;BKPRICE-5*MINPRICE,SP;</a:t>
            </a:r>
          </a:p>
          <a:p>
            <a:pPr>
              <a:lnSpc>
                <a:spcPct val="150000"/>
              </a:lnSpc>
              <a:buNone/>
            </a:pPr>
            <a:endParaRPr lang="en-US" altLang="zh-CN" sz="14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150000"/>
              </a:lnSpc>
              <a:buNone/>
            </a:pPr>
            <a:endParaRPr lang="en-US" altLang="zh-CN" sz="14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4064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、分组指令的编写方法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085849" y="1600200"/>
            <a:ext cx="6867525" cy="436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① 过滤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  <a:sym typeface="Arial" pitchFamily="34" charset="0"/>
              </a:rPr>
              <a:t>模型：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不同的开仓条件想以不同的平仓条件来平仓，可以使用指令分组来实现。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lvl="0" indent="-342900" defTabSz="0">
              <a:lnSpc>
                <a:spcPct val="150000"/>
              </a:lnSpc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② 非过滤模型：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R="0" lvl="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首次入场策略与加仓策略不同，想以不同的止损平仓策略来平仓，可以使用指令分组来实现。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58875" y="1314450"/>
            <a:ext cx="82296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  <a:sym typeface="Arial" pitchFamily="34" charset="0"/>
              </a:rPr>
              <a:t>过滤模型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ts val="25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//A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组指令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,BK('A');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,SK('A');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,SP('A');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,BP('A');</a:t>
            </a: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//B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组指令</a:t>
            </a: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,BPK('B');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,SPK('B');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,SP('B');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,BP('B');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AUTOFILTER;//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过滤函数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过滤模型的分组是需要在交易指令后加入组别并用单引号括起来。如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BK('A')</a:t>
            </a:r>
          </a:p>
          <a:p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r>
              <a:rPr lang="zh-CN" altLang="en-US" sz="1200" dirty="0" smtClean="0">
                <a:latin typeface="黑体" pitchFamily="2" charset="-122"/>
                <a:ea typeface="黑体" pitchFamily="2" charset="-122"/>
                <a:sym typeface="Arial" pitchFamily="34" charset="0"/>
              </a:rPr>
              <a:t>注：模型中支持</a:t>
            </a:r>
            <a:r>
              <a:rPr lang="en-US" altLang="zh-CN" sz="1200" dirty="0" smtClean="0">
                <a:latin typeface="黑体" pitchFamily="2" charset="-122"/>
                <a:ea typeface="黑体" pitchFamily="2" charset="-122"/>
                <a:sym typeface="Arial" pitchFamily="34" charset="0"/>
              </a:rPr>
              <a:t>A-I</a:t>
            </a:r>
            <a:r>
              <a:rPr lang="zh-CN" altLang="en-US" sz="1200" dirty="0" smtClean="0">
                <a:latin typeface="黑体" pitchFamily="2" charset="-122"/>
                <a:ea typeface="黑体" pitchFamily="2" charset="-122"/>
                <a:sym typeface="Arial" pitchFamily="34" charset="0"/>
              </a:rPr>
              <a:t>组。</a:t>
            </a:r>
            <a:endParaRPr lang="en-US" altLang="zh-CN" sz="1200" dirty="0" smtClean="0"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2540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、分组指令的编写方法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1101725" y="1104900"/>
            <a:ext cx="8229600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黑体" pitchFamily="2" charset="-122"/>
                <a:ea typeface="黑体" pitchFamily="2" charset="-122"/>
                <a:cs typeface="+mn-cs"/>
                <a:sym typeface="Arial" pitchFamily="34" charset="0"/>
              </a:rPr>
              <a:t>非过滤模型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//A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组指令</a:t>
            </a: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1,BK('A',2);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组的开空条件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1,SK('A',2);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组的加多条件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2,BK('A',1);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组的加空条件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2,SK('A',1);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,SP('A',GROUPBKVOL('A'));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A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,BP('A',GROUPSKVOL('A'));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//B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组指令</a:t>
            </a: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组的加多条件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,BK('B',1);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组的加空条件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,SK('B',1);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组的平多条件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1,SP('B',GROUPBKVOL('B'));</a:t>
            </a:r>
            <a:endParaRPr lang="zh-CN" altLang="en-US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>
              <a:lnSpc>
                <a:spcPts val="2500"/>
              </a:lnSpc>
            </a:pP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</a:t>
            </a:r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组的平空条件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1,BP('B',GROUPSKVOL('B'));</a:t>
            </a:r>
          </a:p>
          <a:p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非过滤模型的分组是需要在交易指令后加入组别和手数的，组别需要用单引号括起来。</a:t>
            </a: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r>
              <a:rPr lang="zh-CN" altLang="en-US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如</a:t>
            </a:r>
            <a:r>
              <a:rPr lang="en-US" altLang="zh-CN" sz="1600" kern="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  <a:sym typeface="Arial" pitchFamily="34" charset="0"/>
              </a:rPr>
              <a:t>BK('A',2)</a:t>
            </a:r>
          </a:p>
          <a:p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lang="en-US" altLang="zh-CN" sz="1600" kern="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  <a:p>
            <a:pPr marL="342900" marR="0" lvl="0" indent="-342900" algn="l" defTabSz="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None/>
              <a:tabLst/>
              <a:defRPr/>
            </a:pPr>
            <a:endParaRPr kumimoji="0" lang="zh-CN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itchFamily="2" charset="-122"/>
              <a:ea typeface="黑体" pitchFamily="2" charset="-122"/>
              <a:cs typeface="+mn-cs"/>
              <a:sym typeface="Arial" pitchFamily="34" charset="0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723900" y="139700"/>
            <a:ext cx="8229600" cy="1371600"/>
          </a:xfrm>
        </p:spPr>
        <p:txBody>
          <a:bodyPr/>
          <a:lstStyle/>
          <a:p>
            <a:r>
              <a:rPr lang="en-US" altLang="zh-CN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、分组指令的编写方法</a:t>
            </a:r>
            <a:endParaRPr lang="zh-CN" sz="2000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1188</TotalTime>
  <Pages>0</Pages>
  <Words>1776</Words>
  <Characters>0</Characters>
  <Application>Microsoft Office PowerPoint</Application>
  <DocSecurity>0</DocSecurity>
  <PresentationFormat>全屏显示(4:3)</PresentationFormat>
  <Lines>0</Lines>
  <Paragraphs>231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Pixel</vt:lpstr>
      <vt:lpstr>幻灯片 1</vt:lpstr>
      <vt:lpstr>课程内容</vt:lpstr>
      <vt:lpstr>1、为什么要分组指令</vt:lpstr>
      <vt:lpstr>1、为什么要分组指令</vt:lpstr>
      <vt:lpstr>1、为什么要分组指令</vt:lpstr>
      <vt:lpstr>分组指令</vt:lpstr>
      <vt:lpstr>2、分组指令的编写方法</vt:lpstr>
      <vt:lpstr>2、分组指令的编写方法</vt:lpstr>
      <vt:lpstr>2、分组指令的编写方法</vt:lpstr>
      <vt:lpstr>3、分组指令的运行机制</vt:lpstr>
      <vt:lpstr>3、分组指令的运行机制</vt:lpstr>
      <vt:lpstr>3、分组指令的运行机制</vt:lpstr>
      <vt:lpstr>4、分组指令的案例分析</vt:lpstr>
      <vt:lpstr>4、分组指令的案例分析</vt:lpstr>
      <vt:lpstr>源码：</vt:lpstr>
      <vt:lpstr>4、分组指令的案例分析</vt:lpstr>
      <vt:lpstr>4、分组指令的案例分析</vt:lpstr>
      <vt:lpstr>源码：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Administrator</dc:creator>
  <cp:keywords/>
  <dc:description/>
  <cp:lastModifiedBy>Administrator</cp:lastModifiedBy>
  <cp:revision>669</cp:revision>
  <dcterms:created xsi:type="dcterms:W3CDTF">2112-12-31T16:00:00Z</dcterms:created>
  <dcterms:modified xsi:type="dcterms:W3CDTF">2015-08-21T06:10:25Z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2052-8.1.0.3483</vt:lpwstr>
  </property>
</Properties>
</file>