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3" r:id="rId1"/>
  </p:sldMasterIdLst>
  <p:notesMasterIdLst>
    <p:notesMasterId r:id="rId44"/>
  </p:notesMasterIdLst>
  <p:handoutMasterIdLst>
    <p:handoutMasterId r:id="rId45"/>
  </p:handoutMasterIdLst>
  <p:sldIdLst>
    <p:sldId id="361" r:id="rId2"/>
    <p:sldId id="506" r:id="rId3"/>
    <p:sldId id="453" r:id="rId4"/>
    <p:sldId id="543" r:id="rId5"/>
    <p:sldId id="544" r:id="rId6"/>
    <p:sldId id="545" r:id="rId7"/>
    <p:sldId id="527" r:id="rId8"/>
    <p:sldId id="528" r:id="rId9"/>
    <p:sldId id="458" r:id="rId10"/>
    <p:sldId id="461" r:id="rId11"/>
    <p:sldId id="462" r:id="rId12"/>
    <p:sldId id="464" r:id="rId13"/>
    <p:sldId id="467" r:id="rId14"/>
    <p:sldId id="468" r:id="rId15"/>
    <p:sldId id="469" r:id="rId16"/>
    <p:sldId id="470" r:id="rId17"/>
    <p:sldId id="472" r:id="rId18"/>
    <p:sldId id="473" r:id="rId19"/>
    <p:sldId id="475" r:id="rId20"/>
    <p:sldId id="476" r:id="rId21"/>
    <p:sldId id="477" r:id="rId22"/>
    <p:sldId id="478" r:id="rId23"/>
    <p:sldId id="479" r:id="rId24"/>
    <p:sldId id="480" r:id="rId25"/>
    <p:sldId id="507" r:id="rId26"/>
    <p:sldId id="508" r:id="rId27"/>
    <p:sldId id="521" r:id="rId28"/>
    <p:sldId id="522" r:id="rId29"/>
    <p:sldId id="523" r:id="rId30"/>
    <p:sldId id="524" r:id="rId31"/>
    <p:sldId id="525" r:id="rId32"/>
    <p:sldId id="526" r:id="rId33"/>
    <p:sldId id="529" r:id="rId34"/>
    <p:sldId id="530" r:id="rId35"/>
    <p:sldId id="539" r:id="rId36"/>
    <p:sldId id="532" r:id="rId37"/>
    <p:sldId id="540" r:id="rId38"/>
    <p:sldId id="534" r:id="rId39"/>
    <p:sldId id="541" r:id="rId40"/>
    <p:sldId id="536" r:id="rId41"/>
    <p:sldId id="542" r:id="rId42"/>
    <p:sldId id="537" r:id="rId43"/>
  </p:sldIdLst>
  <p:sldSz cx="9144000" cy="6858000" type="screen4x3"/>
  <p:notesSz cx="6858000" cy="9144000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Arial" charset="0"/>
        <a:ea typeface="方正粗活意简体" pitchFamily="65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Arial" charset="0"/>
        <a:ea typeface="方正粗活意简体" pitchFamily="65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Arial" charset="0"/>
        <a:ea typeface="方正粗活意简体" pitchFamily="65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Arial" charset="0"/>
        <a:ea typeface="方正粗活意简体" pitchFamily="65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Arial" charset="0"/>
        <a:ea typeface="方正粗活意简体" pitchFamily="65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Arial" charset="0"/>
        <a:ea typeface="方正粗活意简体" pitchFamily="65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Arial" charset="0"/>
        <a:ea typeface="方正粗活意简体" pitchFamily="65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Arial" charset="0"/>
        <a:ea typeface="方正粗活意简体" pitchFamily="65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Arial" charset="0"/>
        <a:ea typeface="方正粗活意简体" pitchFamily="65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0000"/>
    <a:srgbClr val="CC0000"/>
    <a:srgbClr val="FF3300"/>
    <a:srgbClr val="CC3300"/>
    <a:srgbClr val="990000"/>
    <a:srgbClr val="3333FF"/>
    <a:srgbClr val="00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94585" autoAdjust="0"/>
  </p:normalViewPr>
  <p:slideViewPr>
    <p:cSldViewPr>
      <p:cViewPr>
        <p:scale>
          <a:sx n="80" d="100"/>
          <a:sy n="80" d="100"/>
        </p:scale>
        <p:origin x="-804" y="-4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106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BDF89B-A1F5-41B6-B628-93670619D074}" type="doc">
      <dgm:prSet loTypeId="urn:microsoft.com/office/officeart/2005/8/layout/balance1" loCatId="relationship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zh-CN" altLang="en-US"/>
        </a:p>
      </dgm:t>
    </dgm:pt>
    <dgm:pt modelId="{0A893014-58F9-42CD-A361-84D2C9AB8A04}">
      <dgm:prSet phldrT="[文本]" custT="1"/>
      <dgm:spPr/>
      <dgm:t>
        <a:bodyPr/>
        <a:lstStyle/>
        <a:p>
          <a:r>
            <a:rPr lang="zh-CN" altLang="en-US" sz="1600" b="1" dirty="0" smtClean="0">
              <a:latin typeface="黑体" pitchFamily="49" charset="-122"/>
              <a:ea typeface="黑体" pitchFamily="49" charset="-122"/>
            </a:rPr>
            <a:t>盈亏</a:t>
          </a:r>
          <a:endParaRPr lang="zh-CN" altLang="en-US" sz="1600" b="1" dirty="0">
            <a:latin typeface="黑体" pitchFamily="49" charset="-122"/>
            <a:ea typeface="黑体" pitchFamily="49" charset="-122"/>
          </a:endParaRPr>
        </a:p>
      </dgm:t>
    </dgm:pt>
    <dgm:pt modelId="{4FBA94B2-59BE-4F79-BE21-6B42310CC6D4}" type="parTrans" cxnId="{C68F9CC8-52CC-4777-8D49-933886C1A888}">
      <dgm:prSet/>
      <dgm:spPr/>
      <dgm:t>
        <a:bodyPr/>
        <a:lstStyle/>
        <a:p>
          <a:endParaRPr lang="zh-CN" altLang="en-US" sz="1800" b="1"/>
        </a:p>
      </dgm:t>
    </dgm:pt>
    <dgm:pt modelId="{7EE501D7-72FE-4232-98E7-F35728187337}" type="sibTrans" cxnId="{C68F9CC8-52CC-4777-8D49-933886C1A888}">
      <dgm:prSet/>
      <dgm:spPr/>
      <dgm:t>
        <a:bodyPr/>
        <a:lstStyle/>
        <a:p>
          <a:endParaRPr lang="zh-CN" altLang="en-US" sz="1800" b="1"/>
        </a:p>
      </dgm:t>
    </dgm:pt>
    <dgm:pt modelId="{7A26A4AD-4DBB-43AD-9204-F462A2ECA022}">
      <dgm:prSet phldrT="[文本]" custT="1"/>
      <dgm:spPr/>
      <dgm:t>
        <a:bodyPr/>
        <a:lstStyle/>
        <a:p>
          <a:r>
            <a:rPr lang="zh-CN" altLang="en-US" sz="1600" b="1" dirty="0" smtClean="0">
              <a:latin typeface="黑体" pitchFamily="49" charset="-122"/>
              <a:ea typeface="黑体" pitchFamily="49" charset="-122"/>
            </a:rPr>
            <a:t>行情走势与自己的判断</a:t>
          </a:r>
          <a:endParaRPr lang="zh-CN" altLang="en-US" sz="1600" b="1" dirty="0">
            <a:latin typeface="黑体" pitchFamily="49" charset="-122"/>
            <a:ea typeface="黑体" pitchFamily="49" charset="-122"/>
          </a:endParaRPr>
        </a:p>
      </dgm:t>
    </dgm:pt>
    <dgm:pt modelId="{5ABC68F8-C5E1-402A-B66F-FE9F287B0F72}" type="parTrans" cxnId="{8CC41D8D-1301-496E-B9E8-A101F0761862}">
      <dgm:prSet/>
      <dgm:spPr/>
      <dgm:t>
        <a:bodyPr/>
        <a:lstStyle/>
        <a:p>
          <a:endParaRPr lang="zh-CN" altLang="en-US" sz="1800" b="1"/>
        </a:p>
      </dgm:t>
    </dgm:pt>
    <dgm:pt modelId="{B7448744-1F4F-4A75-91FB-468F499E78E2}" type="sibTrans" cxnId="{8CC41D8D-1301-496E-B9E8-A101F0761862}">
      <dgm:prSet/>
      <dgm:spPr/>
      <dgm:t>
        <a:bodyPr/>
        <a:lstStyle/>
        <a:p>
          <a:endParaRPr lang="zh-CN" altLang="en-US" sz="1800" b="1"/>
        </a:p>
      </dgm:t>
    </dgm:pt>
    <dgm:pt modelId="{B3BC433D-8B42-48A8-A7B1-6D82F163390D}">
      <dgm:prSet phldrT="[文本]" custT="1"/>
      <dgm:spPr/>
      <dgm:t>
        <a:bodyPr/>
        <a:lstStyle/>
        <a:p>
          <a:r>
            <a:rPr lang="zh-CN" altLang="en-US" sz="1600" b="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rPr>
            <a:t>现代止损方法</a:t>
          </a:r>
          <a:endParaRPr lang="zh-CN" altLang="en-US" sz="1600" b="0" dirty="0">
            <a:solidFill>
              <a:schemeClr val="bg2"/>
            </a:solidFill>
            <a:latin typeface="黑体" pitchFamily="49" charset="-122"/>
            <a:ea typeface="黑体" pitchFamily="49" charset="-122"/>
          </a:endParaRPr>
        </a:p>
      </dgm:t>
    </dgm:pt>
    <dgm:pt modelId="{7E6691AF-2D31-47EC-B142-C3DDF54A55B4}" type="parTrans" cxnId="{46E373CA-2683-43CD-BCBD-A44FCC332F88}">
      <dgm:prSet/>
      <dgm:spPr/>
      <dgm:t>
        <a:bodyPr/>
        <a:lstStyle/>
        <a:p>
          <a:endParaRPr lang="zh-CN" altLang="en-US" sz="1800" b="1"/>
        </a:p>
      </dgm:t>
    </dgm:pt>
    <dgm:pt modelId="{E205CE08-2ADF-471F-850B-4E314F4E65D9}" type="sibTrans" cxnId="{46E373CA-2683-43CD-BCBD-A44FCC332F88}">
      <dgm:prSet/>
      <dgm:spPr/>
      <dgm:t>
        <a:bodyPr/>
        <a:lstStyle/>
        <a:p>
          <a:endParaRPr lang="zh-CN" altLang="en-US" sz="1800" b="1"/>
        </a:p>
      </dgm:t>
    </dgm:pt>
    <dgm:pt modelId="{98CFF428-F42D-40AC-89A1-37A64F7380F9}">
      <dgm:prSet phldrT="[文本]" custT="1"/>
      <dgm:spPr/>
      <dgm:t>
        <a:bodyPr/>
        <a:lstStyle/>
        <a:p>
          <a:r>
            <a:rPr lang="zh-CN" altLang="en-US" sz="1600" b="1" dirty="0" smtClean="0">
              <a:latin typeface="黑体" pitchFamily="49" charset="-122"/>
              <a:ea typeface="黑体" pitchFamily="49" charset="-122"/>
            </a:rPr>
            <a:t>价格模式</a:t>
          </a:r>
          <a:endParaRPr lang="zh-CN" altLang="en-US" sz="1600" b="1" dirty="0">
            <a:latin typeface="黑体" pitchFamily="49" charset="-122"/>
            <a:ea typeface="黑体" pitchFamily="49" charset="-122"/>
          </a:endParaRPr>
        </a:p>
      </dgm:t>
    </dgm:pt>
    <dgm:pt modelId="{8DD88B97-2D16-408F-8D27-8E267F0B2326}" type="parTrans" cxnId="{C9554423-0FB8-4B40-B982-AD79F8D8F610}">
      <dgm:prSet/>
      <dgm:spPr/>
      <dgm:t>
        <a:bodyPr/>
        <a:lstStyle/>
        <a:p>
          <a:endParaRPr lang="zh-CN" altLang="en-US" sz="1800" b="1"/>
        </a:p>
      </dgm:t>
    </dgm:pt>
    <dgm:pt modelId="{73537347-4149-4DE3-B506-2C65CE116D40}" type="sibTrans" cxnId="{C9554423-0FB8-4B40-B982-AD79F8D8F610}">
      <dgm:prSet/>
      <dgm:spPr/>
      <dgm:t>
        <a:bodyPr/>
        <a:lstStyle/>
        <a:p>
          <a:endParaRPr lang="zh-CN" altLang="en-US" sz="1800" b="1"/>
        </a:p>
      </dgm:t>
    </dgm:pt>
    <dgm:pt modelId="{664F9063-7907-405D-8E81-8B138082FEF2}">
      <dgm:prSet phldrT="[文本]" custT="1"/>
      <dgm:spPr/>
      <dgm:t>
        <a:bodyPr/>
        <a:lstStyle/>
        <a:p>
          <a:r>
            <a:rPr lang="zh-CN" altLang="en-US" sz="1600" b="1" dirty="0" smtClean="0">
              <a:latin typeface="黑体" pitchFamily="49" charset="-122"/>
              <a:ea typeface="黑体" pitchFamily="49" charset="-122"/>
            </a:rPr>
            <a:t>指标形态</a:t>
          </a:r>
          <a:endParaRPr lang="zh-CN" altLang="en-US" sz="1600" b="1" dirty="0">
            <a:latin typeface="黑体" pitchFamily="49" charset="-122"/>
            <a:ea typeface="黑体" pitchFamily="49" charset="-122"/>
          </a:endParaRPr>
        </a:p>
      </dgm:t>
    </dgm:pt>
    <dgm:pt modelId="{2767F4A1-7DE3-4DA1-B25B-2C5192F7F53B}" type="parTrans" cxnId="{CD51FD8B-5AC7-41DB-9745-30A24123DE8A}">
      <dgm:prSet/>
      <dgm:spPr/>
      <dgm:t>
        <a:bodyPr/>
        <a:lstStyle/>
        <a:p>
          <a:endParaRPr lang="zh-CN" altLang="en-US" sz="1800" b="1"/>
        </a:p>
      </dgm:t>
    </dgm:pt>
    <dgm:pt modelId="{7C23A0E5-E4B6-492B-9C79-E7189C68D723}" type="sibTrans" cxnId="{CD51FD8B-5AC7-41DB-9745-30A24123DE8A}">
      <dgm:prSet/>
      <dgm:spPr/>
      <dgm:t>
        <a:bodyPr/>
        <a:lstStyle/>
        <a:p>
          <a:endParaRPr lang="zh-CN" altLang="en-US" sz="1800" b="1"/>
        </a:p>
      </dgm:t>
    </dgm:pt>
    <dgm:pt modelId="{20BAD600-E064-4FF7-AE4F-7C3DF237BC2A}">
      <dgm:prSet phldrT="[文本]" custT="1"/>
      <dgm:spPr/>
      <dgm:t>
        <a:bodyPr/>
        <a:lstStyle/>
        <a:p>
          <a:r>
            <a:rPr lang="zh-CN" altLang="en-US" sz="1600" b="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rPr>
            <a:t>传统止损方法</a:t>
          </a:r>
          <a:endParaRPr lang="zh-CN" altLang="en-US" sz="1600" b="0" dirty="0">
            <a:solidFill>
              <a:schemeClr val="bg2"/>
            </a:solidFill>
            <a:latin typeface="黑体" pitchFamily="49" charset="-122"/>
            <a:ea typeface="黑体" pitchFamily="49" charset="-122"/>
          </a:endParaRPr>
        </a:p>
      </dgm:t>
    </dgm:pt>
    <dgm:pt modelId="{809DE2D6-53C4-4A47-AA18-9B883E9AE007}" type="sibTrans" cxnId="{82ADC2D7-788F-4C5B-9541-B05BF9601A78}">
      <dgm:prSet/>
      <dgm:spPr/>
      <dgm:t>
        <a:bodyPr/>
        <a:lstStyle/>
        <a:p>
          <a:endParaRPr lang="zh-CN" altLang="en-US" sz="1800" b="1"/>
        </a:p>
      </dgm:t>
    </dgm:pt>
    <dgm:pt modelId="{D11D59A2-A4EB-43D1-B36D-E3B3672C4C05}" type="parTrans" cxnId="{82ADC2D7-788F-4C5B-9541-B05BF9601A78}">
      <dgm:prSet/>
      <dgm:spPr/>
      <dgm:t>
        <a:bodyPr/>
        <a:lstStyle/>
        <a:p>
          <a:endParaRPr lang="zh-CN" altLang="en-US" sz="1800" b="1"/>
        </a:p>
      </dgm:t>
    </dgm:pt>
    <dgm:pt modelId="{173392CC-FA15-47B3-938B-33D97E8DF4C7}">
      <dgm:prSet custT="1"/>
      <dgm:spPr/>
      <dgm:t>
        <a:bodyPr/>
        <a:lstStyle/>
        <a:p>
          <a:r>
            <a:rPr lang="zh-CN" altLang="en-US" sz="1600" b="1" dirty="0" smtClean="0">
              <a:latin typeface="黑体" pitchFamily="49" charset="-122"/>
              <a:ea typeface="黑体" pitchFamily="49" charset="-122"/>
            </a:rPr>
            <a:t>价量关系</a:t>
          </a:r>
          <a:endParaRPr lang="zh-CN" altLang="en-US" sz="1600" b="1" dirty="0">
            <a:latin typeface="黑体" pitchFamily="49" charset="-122"/>
            <a:ea typeface="黑体" pitchFamily="49" charset="-122"/>
          </a:endParaRPr>
        </a:p>
      </dgm:t>
    </dgm:pt>
    <dgm:pt modelId="{337992E8-80DA-4B10-BEA9-2249DC76207B}" type="parTrans" cxnId="{5011D427-8426-46EC-971A-760FF0A69E3D}">
      <dgm:prSet/>
      <dgm:spPr/>
      <dgm:t>
        <a:bodyPr/>
        <a:lstStyle/>
        <a:p>
          <a:endParaRPr lang="zh-CN" altLang="en-US" sz="1800" b="1"/>
        </a:p>
      </dgm:t>
    </dgm:pt>
    <dgm:pt modelId="{89A948D7-0E86-47BC-99A2-4D346EFC8AF2}" type="sibTrans" cxnId="{5011D427-8426-46EC-971A-760FF0A69E3D}">
      <dgm:prSet/>
      <dgm:spPr/>
      <dgm:t>
        <a:bodyPr/>
        <a:lstStyle/>
        <a:p>
          <a:endParaRPr lang="zh-CN" altLang="en-US" sz="1800" b="1"/>
        </a:p>
      </dgm:t>
    </dgm:pt>
    <dgm:pt modelId="{B2466C82-34C4-4E14-8B08-A0A20A8422CB}">
      <dgm:prSet phldrT="[文本]" custT="1"/>
      <dgm:spPr/>
      <dgm:t>
        <a:bodyPr/>
        <a:lstStyle/>
        <a:p>
          <a:r>
            <a:rPr lang="zh-CN" altLang="en-US" sz="1600" b="1" dirty="0" smtClean="0">
              <a:latin typeface="黑体" pitchFamily="49" charset="-122"/>
              <a:ea typeface="黑体" pitchFamily="49" charset="-122"/>
            </a:rPr>
            <a:t>其他标准</a:t>
          </a:r>
          <a:endParaRPr lang="zh-CN" altLang="en-US" sz="1600" b="1" dirty="0">
            <a:latin typeface="黑体" pitchFamily="49" charset="-122"/>
            <a:ea typeface="黑体" pitchFamily="49" charset="-122"/>
          </a:endParaRPr>
        </a:p>
      </dgm:t>
    </dgm:pt>
    <dgm:pt modelId="{FA78D057-0815-40D9-944B-396FF243FE30}" type="sibTrans" cxnId="{CCC2F9C5-075A-4968-B10E-64F11A7F5137}">
      <dgm:prSet/>
      <dgm:spPr/>
      <dgm:t>
        <a:bodyPr/>
        <a:lstStyle/>
        <a:p>
          <a:endParaRPr lang="zh-CN" altLang="en-US" sz="1800" b="1"/>
        </a:p>
      </dgm:t>
    </dgm:pt>
    <dgm:pt modelId="{B6F513CD-453D-4248-9069-D13963D05DD7}" type="parTrans" cxnId="{CCC2F9C5-075A-4968-B10E-64F11A7F5137}">
      <dgm:prSet/>
      <dgm:spPr/>
      <dgm:t>
        <a:bodyPr/>
        <a:lstStyle/>
        <a:p>
          <a:endParaRPr lang="zh-CN" altLang="en-US" sz="1800" b="1"/>
        </a:p>
      </dgm:t>
    </dgm:pt>
    <dgm:pt modelId="{3E431BF1-E30B-4ABA-94A6-73E3DA289A15}" type="pres">
      <dgm:prSet presAssocID="{96BDF89B-A1F5-41B6-B628-93670619D074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E66F676-24B1-4EC2-AEC8-F4D4E4FC5576}" type="pres">
      <dgm:prSet presAssocID="{96BDF89B-A1F5-41B6-B628-93670619D074}" presName="dummyMaxCanvas" presStyleCnt="0"/>
      <dgm:spPr/>
    </dgm:pt>
    <dgm:pt modelId="{FF39B317-86EB-4387-8D4A-81B233D512E7}" type="pres">
      <dgm:prSet presAssocID="{96BDF89B-A1F5-41B6-B628-93670619D074}" presName="parentComposite" presStyleCnt="0"/>
      <dgm:spPr/>
    </dgm:pt>
    <dgm:pt modelId="{995289D9-1DA6-49BD-A0E6-66D02F2A9A49}" type="pres">
      <dgm:prSet presAssocID="{96BDF89B-A1F5-41B6-B628-93670619D074}" presName="parent1" presStyleLbl="alignAccFollowNode1" presStyleIdx="0" presStyleCnt="4" custLinFactNeighborX="4040">
        <dgm:presLayoutVars>
          <dgm:chMax val="4"/>
        </dgm:presLayoutVars>
      </dgm:prSet>
      <dgm:spPr/>
      <dgm:t>
        <a:bodyPr/>
        <a:lstStyle/>
        <a:p>
          <a:endParaRPr lang="zh-CN" altLang="en-US"/>
        </a:p>
      </dgm:t>
    </dgm:pt>
    <dgm:pt modelId="{39D8A77F-67F9-4B88-BA37-522D7D3FFC59}" type="pres">
      <dgm:prSet presAssocID="{96BDF89B-A1F5-41B6-B628-93670619D074}" presName="parent2" presStyleLbl="alignAccFollowNode1" presStyleIdx="1" presStyleCnt="4" custScaleX="99502" custScaleY="97386" custLinFactNeighborX="10504">
        <dgm:presLayoutVars>
          <dgm:chMax val="4"/>
        </dgm:presLayoutVars>
      </dgm:prSet>
      <dgm:spPr/>
      <dgm:t>
        <a:bodyPr/>
        <a:lstStyle/>
        <a:p>
          <a:endParaRPr lang="zh-CN" altLang="en-US"/>
        </a:p>
      </dgm:t>
    </dgm:pt>
    <dgm:pt modelId="{448B7D63-D396-4A1D-86C4-1D00DB8A1B3A}" type="pres">
      <dgm:prSet presAssocID="{96BDF89B-A1F5-41B6-B628-93670619D074}" presName="childrenComposite" presStyleCnt="0"/>
      <dgm:spPr/>
    </dgm:pt>
    <dgm:pt modelId="{9090DD21-063A-49AB-92A6-EAEAC163371F}" type="pres">
      <dgm:prSet presAssocID="{96BDF89B-A1F5-41B6-B628-93670619D074}" presName="dummyMaxCanvas_ChildArea" presStyleCnt="0"/>
      <dgm:spPr/>
    </dgm:pt>
    <dgm:pt modelId="{651B70A7-A242-47AC-B341-D40D547813E5}" type="pres">
      <dgm:prSet presAssocID="{96BDF89B-A1F5-41B6-B628-93670619D074}" presName="fulcrum" presStyleLbl="alignAccFollowNode1" presStyleIdx="2" presStyleCnt="4"/>
      <dgm:spPr/>
    </dgm:pt>
    <dgm:pt modelId="{48C4ACA9-7756-4857-84F3-5A4007D8BA3B}" type="pres">
      <dgm:prSet presAssocID="{96BDF89B-A1F5-41B6-B628-93670619D074}" presName="balance_24" presStyleLbl="alignAccFollowNode1" presStyleIdx="3" presStyleCnt="4">
        <dgm:presLayoutVars>
          <dgm:bulletEnabled val="1"/>
        </dgm:presLayoutVars>
      </dgm:prSet>
      <dgm:spPr/>
    </dgm:pt>
    <dgm:pt modelId="{090DA3BD-4F54-4C60-B93D-F65067B0C5C7}" type="pres">
      <dgm:prSet presAssocID="{96BDF89B-A1F5-41B6-B628-93670619D074}" presName="right_24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33EA28F-4130-4F1B-94D7-212FE723751A}" type="pres">
      <dgm:prSet presAssocID="{96BDF89B-A1F5-41B6-B628-93670619D074}" presName="right_24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C07F518-03C2-4265-86E5-2039781D468E}" type="pres">
      <dgm:prSet presAssocID="{96BDF89B-A1F5-41B6-B628-93670619D074}" presName="right_24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B0D05D1-B899-473F-9217-8732AE38BC0A}" type="pres">
      <dgm:prSet presAssocID="{96BDF89B-A1F5-41B6-B628-93670619D074}" presName="right_24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04E2F4A-F563-47CE-840C-BA66D535C4A5}" type="pres">
      <dgm:prSet presAssocID="{96BDF89B-A1F5-41B6-B628-93670619D074}" presName="left_24_1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5A11426-F3C9-49B6-8DBD-5E8982552C8E}" type="pres">
      <dgm:prSet presAssocID="{96BDF89B-A1F5-41B6-B628-93670619D074}" presName="left_24_2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AB250339-1ACA-4E88-A859-99D985301A7D}" type="presOf" srcId="{96BDF89B-A1F5-41B6-B628-93670619D074}" destId="{3E431BF1-E30B-4ABA-94A6-73E3DA289A15}" srcOrd="0" destOrd="0" presId="urn:microsoft.com/office/officeart/2005/8/layout/balance1"/>
    <dgm:cxn modelId="{C9554423-0FB8-4B40-B982-AD79F8D8F610}" srcId="{B3BC433D-8B42-48A8-A7B1-6D82F163390D}" destId="{98CFF428-F42D-40AC-89A1-37A64F7380F9}" srcOrd="1" destOrd="0" parTransId="{8DD88B97-2D16-408F-8D27-8E267F0B2326}" sibTransId="{73537347-4149-4DE3-B506-2C65CE116D40}"/>
    <dgm:cxn modelId="{8CC41D8D-1301-496E-B9E8-A101F0761862}" srcId="{20BAD600-E064-4FF7-AE4F-7C3DF237BC2A}" destId="{7A26A4AD-4DBB-43AD-9204-F462A2ECA022}" srcOrd="1" destOrd="0" parTransId="{5ABC68F8-C5E1-402A-B66F-FE9F287B0F72}" sibTransId="{B7448744-1F4F-4A75-91FB-468F499E78E2}"/>
    <dgm:cxn modelId="{82ADC2D7-788F-4C5B-9541-B05BF9601A78}" srcId="{96BDF89B-A1F5-41B6-B628-93670619D074}" destId="{20BAD600-E064-4FF7-AE4F-7C3DF237BC2A}" srcOrd="0" destOrd="0" parTransId="{D11D59A2-A4EB-43D1-B36D-E3B3672C4C05}" sibTransId="{809DE2D6-53C4-4A47-AA18-9B883E9AE007}"/>
    <dgm:cxn modelId="{833F7C86-A2B0-413F-A539-A171AECB8A1B}" type="presOf" srcId="{173392CC-FA15-47B3-938B-33D97E8DF4C7}" destId="{1C07F518-03C2-4265-86E5-2039781D468E}" srcOrd="0" destOrd="0" presId="urn:microsoft.com/office/officeart/2005/8/layout/balance1"/>
    <dgm:cxn modelId="{CCC2F9C5-075A-4968-B10E-64F11A7F5137}" srcId="{B3BC433D-8B42-48A8-A7B1-6D82F163390D}" destId="{B2466C82-34C4-4E14-8B08-A0A20A8422CB}" srcOrd="0" destOrd="0" parTransId="{B6F513CD-453D-4248-9069-D13963D05DD7}" sibTransId="{FA78D057-0815-40D9-944B-396FF243FE30}"/>
    <dgm:cxn modelId="{C7D4E16F-F4CD-4EA4-B0FE-E961E1F36FA2}" type="presOf" srcId="{664F9063-7907-405D-8E81-8B138082FEF2}" destId="{DB0D05D1-B899-473F-9217-8732AE38BC0A}" srcOrd="0" destOrd="0" presId="urn:microsoft.com/office/officeart/2005/8/layout/balance1"/>
    <dgm:cxn modelId="{5011D427-8426-46EC-971A-760FF0A69E3D}" srcId="{B3BC433D-8B42-48A8-A7B1-6D82F163390D}" destId="{173392CC-FA15-47B3-938B-33D97E8DF4C7}" srcOrd="2" destOrd="0" parTransId="{337992E8-80DA-4B10-BEA9-2249DC76207B}" sibTransId="{89A948D7-0E86-47BC-99A2-4D346EFC8AF2}"/>
    <dgm:cxn modelId="{3917BF14-3676-425D-AAD7-A38C86FC5104}" type="presOf" srcId="{0A893014-58F9-42CD-A361-84D2C9AB8A04}" destId="{504E2F4A-F563-47CE-840C-BA66D535C4A5}" srcOrd="0" destOrd="0" presId="urn:microsoft.com/office/officeart/2005/8/layout/balance1"/>
    <dgm:cxn modelId="{45FE450E-0649-4C4F-918B-C7F9392076C0}" type="presOf" srcId="{B2466C82-34C4-4E14-8B08-A0A20A8422CB}" destId="{090DA3BD-4F54-4C60-B93D-F65067B0C5C7}" srcOrd="0" destOrd="0" presId="urn:microsoft.com/office/officeart/2005/8/layout/balance1"/>
    <dgm:cxn modelId="{CD51FD8B-5AC7-41DB-9745-30A24123DE8A}" srcId="{B3BC433D-8B42-48A8-A7B1-6D82F163390D}" destId="{664F9063-7907-405D-8E81-8B138082FEF2}" srcOrd="3" destOrd="0" parTransId="{2767F4A1-7DE3-4DA1-B25B-2C5192F7F53B}" sibTransId="{7C23A0E5-E4B6-492B-9C79-E7189C68D723}"/>
    <dgm:cxn modelId="{17043500-0FC9-47AA-9720-B59E9052AD7C}" type="presOf" srcId="{20BAD600-E064-4FF7-AE4F-7C3DF237BC2A}" destId="{995289D9-1DA6-49BD-A0E6-66D02F2A9A49}" srcOrd="0" destOrd="0" presId="urn:microsoft.com/office/officeart/2005/8/layout/balance1"/>
    <dgm:cxn modelId="{06C6FEB8-B965-4192-82B4-DF3CE5043987}" type="presOf" srcId="{7A26A4AD-4DBB-43AD-9204-F462A2ECA022}" destId="{E5A11426-F3C9-49B6-8DBD-5E8982552C8E}" srcOrd="0" destOrd="0" presId="urn:microsoft.com/office/officeart/2005/8/layout/balance1"/>
    <dgm:cxn modelId="{753E4366-30C3-40AC-9379-5FC8B81716DC}" type="presOf" srcId="{B3BC433D-8B42-48A8-A7B1-6D82F163390D}" destId="{39D8A77F-67F9-4B88-BA37-522D7D3FFC59}" srcOrd="0" destOrd="0" presId="urn:microsoft.com/office/officeart/2005/8/layout/balance1"/>
    <dgm:cxn modelId="{870C569E-3DFC-4D87-AC0C-A6524895CA24}" type="presOf" srcId="{98CFF428-F42D-40AC-89A1-37A64F7380F9}" destId="{433EA28F-4130-4F1B-94D7-212FE723751A}" srcOrd="0" destOrd="0" presId="urn:microsoft.com/office/officeart/2005/8/layout/balance1"/>
    <dgm:cxn modelId="{46E373CA-2683-43CD-BCBD-A44FCC332F88}" srcId="{96BDF89B-A1F5-41B6-B628-93670619D074}" destId="{B3BC433D-8B42-48A8-A7B1-6D82F163390D}" srcOrd="1" destOrd="0" parTransId="{7E6691AF-2D31-47EC-B142-C3DDF54A55B4}" sibTransId="{E205CE08-2ADF-471F-850B-4E314F4E65D9}"/>
    <dgm:cxn modelId="{C68F9CC8-52CC-4777-8D49-933886C1A888}" srcId="{20BAD600-E064-4FF7-AE4F-7C3DF237BC2A}" destId="{0A893014-58F9-42CD-A361-84D2C9AB8A04}" srcOrd="0" destOrd="0" parTransId="{4FBA94B2-59BE-4F79-BE21-6B42310CC6D4}" sibTransId="{7EE501D7-72FE-4232-98E7-F35728187337}"/>
    <dgm:cxn modelId="{12705269-748F-4A37-97C9-CB02101CE854}" type="presParOf" srcId="{3E431BF1-E30B-4ABA-94A6-73E3DA289A15}" destId="{8E66F676-24B1-4EC2-AEC8-F4D4E4FC5576}" srcOrd="0" destOrd="0" presId="urn:microsoft.com/office/officeart/2005/8/layout/balance1"/>
    <dgm:cxn modelId="{9A8DBBF3-776A-497B-A784-112595FA061D}" type="presParOf" srcId="{3E431BF1-E30B-4ABA-94A6-73E3DA289A15}" destId="{FF39B317-86EB-4387-8D4A-81B233D512E7}" srcOrd="1" destOrd="0" presId="urn:microsoft.com/office/officeart/2005/8/layout/balance1"/>
    <dgm:cxn modelId="{7AF8BDDD-6E93-4070-BE0A-47EAABB84074}" type="presParOf" srcId="{FF39B317-86EB-4387-8D4A-81B233D512E7}" destId="{995289D9-1DA6-49BD-A0E6-66D02F2A9A49}" srcOrd="0" destOrd="0" presId="urn:microsoft.com/office/officeart/2005/8/layout/balance1"/>
    <dgm:cxn modelId="{71DEEC8F-97B9-4FBD-A5FE-CD70B97EFC8A}" type="presParOf" srcId="{FF39B317-86EB-4387-8D4A-81B233D512E7}" destId="{39D8A77F-67F9-4B88-BA37-522D7D3FFC59}" srcOrd="1" destOrd="0" presId="urn:microsoft.com/office/officeart/2005/8/layout/balance1"/>
    <dgm:cxn modelId="{19A61130-837E-4CB6-981A-9BD2B243BB59}" type="presParOf" srcId="{3E431BF1-E30B-4ABA-94A6-73E3DA289A15}" destId="{448B7D63-D396-4A1D-86C4-1D00DB8A1B3A}" srcOrd="2" destOrd="0" presId="urn:microsoft.com/office/officeart/2005/8/layout/balance1"/>
    <dgm:cxn modelId="{732AA1E7-70E4-4AB2-A6D7-71628DE2DB09}" type="presParOf" srcId="{448B7D63-D396-4A1D-86C4-1D00DB8A1B3A}" destId="{9090DD21-063A-49AB-92A6-EAEAC163371F}" srcOrd="0" destOrd="0" presId="urn:microsoft.com/office/officeart/2005/8/layout/balance1"/>
    <dgm:cxn modelId="{F824BF3E-BEFD-497B-B56F-474C2556993E}" type="presParOf" srcId="{448B7D63-D396-4A1D-86C4-1D00DB8A1B3A}" destId="{651B70A7-A242-47AC-B341-D40D547813E5}" srcOrd="1" destOrd="0" presId="urn:microsoft.com/office/officeart/2005/8/layout/balance1"/>
    <dgm:cxn modelId="{C43C8227-0015-4884-B01F-B5C315F84F42}" type="presParOf" srcId="{448B7D63-D396-4A1D-86C4-1D00DB8A1B3A}" destId="{48C4ACA9-7756-4857-84F3-5A4007D8BA3B}" srcOrd="2" destOrd="0" presId="urn:microsoft.com/office/officeart/2005/8/layout/balance1"/>
    <dgm:cxn modelId="{96CEBB41-9B0A-4216-AB14-FBCCAEA23BA3}" type="presParOf" srcId="{448B7D63-D396-4A1D-86C4-1D00DB8A1B3A}" destId="{090DA3BD-4F54-4C60-B93D-F65067B0C5C7}" srcOrd="3" destOrd="0" presId="urn:microsoft.com/office/officeart/2005/8/layout/balance1"/>
    <dgm:cxn modelId="{8D0F01F4-98CD-4F09-93B5-84C0C1A9A5BD}" type="presParOf" srcId="{448B7D63-D396-4A1D-86C4-1D00DB8A1B3A}" destId="{433EA28F-4130-4F1B-94D7-212FE723751A}" srcOrd="4" destOrd="0" presId="urn:microsoft.com/office/officeart/2005/8/layout/balance1"/>
    <dgm:cxn modelId="{207987BE-B30C-48B1-A5E3-CE08E696604B}" type="presParOf" srcId="{448B7D63-D396-4A1D-86C4-1D00DB8A1B3A}" destId="{1C07F518-03C2-4265-86E5-2039781D468E}" srcOrd="5" destOrd="0" presId="urn:microsoft.com/office/officeart/2005/8/layout/balance1"/>
    <dgm:cxn modelId="{1E4981BD-CF69-4908-9D29-C15546525FCB}" type="presParOf" srcId="{448B7D63-D396-4A1D-86C4-1D00DB8A1B3A}" destId="{DB0D05D1-B899-473F-9217-8732AE38BC0A}" srcOrd="6" destOrd="0" presId="urn:microsoft.com/office/officeart/2005/8/layout/balance1"/>
    <dgm:cxn modelId="{40213509-7887-41CA-91DA-030FEEA34496}" type="presParOf" srcId="{448B7D63-D396-4A1D-86C4-1D00DB8A1B3A}" destId="{504E2F4A-F563-47CE-840C-BA66D535C4A5}" srcOrd="7" destOrd="0" presId="urn:microsoft.com/office/officeart/2005/8/layout/balance1"/>
    <dgm:cxn modelId="{A4CB7C5A-1BD2-46B6-8122-1225D7A78D30}" type="presParOf" srcId="{448B7D63-D396-4A1D-86C4-1D00DB8A1B3A}" destId="{E5A11426-F3C9-49B6-8DBD-5E8982552C8E}" srcOrd="8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95289D9-1DA6-49BD-A0E6-66D02F2A9A49}">
      <dsp:nvSpPr>
        <dsp:cNvPr id="0" name=""/>
        <dsp:cNvSpPr/>
      </dsp:nvSpPr>
      <dsp:spPr>
        <a:xfrm>
          <a:off x="2258694" y="0"/>
          <a:ext cx="1572201" cy="873445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0" kern="12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rPr>
            <a:t>传统止损方法</a:t>
          </a:r>
          <a:endParaRPr lang="zh-CN" altLang="en-US" sz="1600" b="0" kern="1200" dirty="0">
            <a:solidFill>
              <a:schemeClr val="bg2"/>
            </a:solidFill>
            <a:latin typeface="黑体" pitchFamily="49" charset="-122"/>
            <a:ea typeface="黑体" pitchFamily="49" charset="-122"/>
          </a:endParaRPr>
        </a:p>
      </dsp:txBody>
      <dsp:txXfrm>
        <a:off x="2258694" y="0"/>
        <a:ext cx="1572201" cy="873445"/>
      </dsp:txXfrm>
    </dsp:sp>
    <dsp:sp modelId="{39D8A77F-67F9-4B88-BA37-522D7D3FFC59}">
      <dsp:nvSpPr>
        <dsp:cNvPr id="0" name=""/>
        <dsp:cNvSpPr/>
      </dsp:nvSpPr>
      <dsp:spPr>
        <a:xfrm>
          <a:off x="4635194" y="11415"/>
          <a:ext cx="1564371" cy="850613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0" kern="12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rPr>
            <a:t>现代止损方法</a:t>
          </a:r>
          <a:endParaRPr lang="zh-CN" altLang="en-US" sz="1600" b="0" kern="1200" dirty="0">
            <a:solidFill>
              <a:schemeClr val="bg2"/>
            </a:solidFill>
            <a:latin typeface="黑体" pitchFamily="49" charset="-122"/>
            <a:ea typeface="黑体" pitchFamily="49" charset="-122"/>
          </a:endParaRPr>
        </a:p>
      </dsp:txBody>
      <dsp:txXfrm>
        <a:off x="4635194" y="11415"/>
        <a:ext cx="1564371" cy="850613"/>
      </dsp:txXfrm>
    </dsp:sp>
    <dsp:sp modelId="{651B70A7-A242-47AC-B341-D40D547813E5}">
      <dsp:nvSpPr>
        <dsp:cNvPr id="0" name=""/>
        <dsp:cNvSpPr/>
      </dsp:nvSpPr>
      <dsp:spPr>
        <a:xfrm>
          <a:off x="3787258" y="3712142"/>
          <a:ext cx="655083" cy="655083"/>
        </a:xfrm>
        <a:prstGeom prst="triangle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C4ACA9-7756-4857-84F3-5A4007D8BA3B}">
      <dsp:nvSpPr>
        <dsp:cNvPr id="0" name=""/>
        <dsp:cNvSpPr/>
      </dsp:nvSpPr>
      <dsp:spPr>
        <a:xfrm rot="240000">
          <a:off x="2148948" y="3431431"/>
          <a:ext cx="3931703" cy="274931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0DA3BD-4F54-4C60-B93D-F65067B0C5C7}">
      <dsp:nvSpPr>
        <dsp:cNvPr id="0" name=""/>
        <dsp:cNvSpPr/>
      </dsp:nvSpPr>
      <dsp:spPr>
        <a:xfrm rot="240000">
          <a:off x="4513825" y="2936131"/>
          <a:ext cx="1560251" cy="53882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1" kern="1200" dirty="0" smtClean="0">
              <a:latin typeface="黑体" pitchFamily="49" charset="-122"/>
              <a:ea typeface="黑体" pitchFamily="49" charset="-122"/>
            </a:rPr>
            <a:t>其他标准</a:t>
          </a:r>
          <a:endParaRPr lang="zh-CN" altLang="en-US" sz="1600" b="1" kern="1200" dirty="0">
            <a:latin typeface="黑体" pitchFamily="49" charset="-122"/>
            <a:ea typeface="黑体" pitchFamily="49" charset="-122"/>
          </a:endParaRPr>
        </a:p>
      </dsp:txBody>
      <dsp:txXfrm rot="240000">
        <a:off x="4513825" y="2936131"/>
        <a:ext cx="1560251" cy="538824"/>
      </dsp:txXfrm>
    </dsp:sp>
    <dsp:sp modelId="{433EA28F-4130-4F1B-94D7-212FE723751A}">
      <dsp:nvSpPr>
        <dsp:cNvPr id="0" name=""/>
        <dsp:cNvSpPr/>
      </dsp:nvSpPr>
      <dsp:spPr>
        <a:xfrm rot="240000">
          <a:off x="4557497" y="2359657"/>
          <a:ext cx="1560251" cy="53882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1" kern="1200" dirty="0" smtClean="0">
              <a:latin typeface="黑体" pitchFamily="49" charset="-122"/>
              <a:ea typeface="黑体" pitchFamily="49" charset="-122"/>
            </a:rPr>
            <a:t>价格模式</a:t>
          </a:r>
          <a:endParaRPr lang="zh-CN" altLang="en-US" sz="1600" b="1" kern="1200" dirty="0">
            <a:latin typeface="黑体" pitchFamily="49" charset="-122"/>
            <a:ea typeface="黑体" pitchFamily="49" charset="-122"/>
          </a:endParaRPr>
        </a:p>
      </dsp:txBody>
      <dsp:txXfrm rot="240000">
        <a:off x="4557497" y="2359657"/>
        <a:ext cx="1560251" cy="538824"/>
      </dsp:txXfrm>
    </dsp:sp>
    <dsp:sp modelId="{1C07F518-03C2-4265-86E5-2039781D468E}">
      <dsp:nvSpPr>
        <dsp:cNvPr id="0" name=""/>
        <dsp:cNvSpPr/>
      </dsp:nvSpPr>
      <dsp:spPr>
        <a:xfrm rot="240000">
          <a:off x="4601169" y="1783184"/>
          <a:ext cx="1560251" cy="53882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1" kern="1200" dirty="0" smtClean="0">
              <a:latin typeface="黑体" pitchFamily="49" charset="-122"/>
              <a:ea typeface="黑体" pitchFamily="49" charset="-122"/>
            </a:rPr>
            <a:t>价量关系</a:t>
          </a:r>
          <a:endParaRPr lang="zh-CN" altLang="en-US" sz="1600" b="1" kern="1200" dirty="0">
            <a:latin typeface="黑体" pitchFamily="49" charset="-122"/>
            <a:ea typeface="黑体" pitchFamily="49" charset="-122"/>
          </a:endParaRPr>
        </a:p>
      </dsp:txBody>
      <dsp:txXfrm rot="240000">
        <a:off x="4601169" y="1783184"/>
        <a:ext cx="1560251" cy="538824"/>
      </dsp:txXfrm>
    </dsp:sp>
    <dsp:sp modelId="{DB0D05D1-B899-473F-9217-8732AE38BC0A}">
      <dsp:nvSpPr>
        <dsp:cNvPr id="0" name=""/>
        <dsp:cNvSpPr/>
      </dsp:nvSpPr>
      <dsp:spPr>
        <a:xfrm rot="240000">
          <a:off x="4644841" y="1206710"/>
          <a:ext cx="1560251" cy="53882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1" kern="1200" dirty="0" smtClean="0">
              <a:latin typeface="黑体" pitchFamily="49" charset="-122"/>
              <a:ea typeface="黑体" pitchFamily="49" charset="-122"/>
            </a:rPr>
            <a:t>指标形态</a:t>
          </a:r>
          <a:endParaRPr lang="zh-CN" altLang="en-US" sz="1600" b="1" kern="1200" dirty="0">
            <a:latin typeface="黑体" pitchFamily="49" charset="-122"/>
            <a:ea typeface="黑体" pitchFamily="49" charset="-122"/>
          </a:endParaRPr>
        </a:p>
      </dsp:txBody>
      <dsp:txXfrm rot="240000">
        <a:off x="4644841" y="1206710"/>
        <a:ext cx="1560251" cy="538824"/>
      </dsp:txXfrm>
    </dsp:sp>
    <dsp:sp modelId="{504E2F4A-F563-47CE-840C-BA66D535C4A5}">
      <dsp:nvSpPr>
        <dsp:cNvPr id="0" name=""/>
        <dsp:cNvSpPr/>
      </dsp:nvSpPr>
      <dsp:spPr>
        <a:xfrm rot="240000">
          <a:off x="2242867" y="2778911"/>
          <a:ext cx="1560251" cy="53882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1" kern="1200" dirty="0" smtClean="0">
              <a:latin typeface="黑体" pitchFamily="49" charset="-122"/>
              <a:ea typeface="黑体" pitchFamily="49" charset="-122"/>
            </a:rPr>
            <a:t>盈亏</a:t>
          </a:r>
          <a:endParaRPr lang="zh-CN" altLang="en-US" sz="1600" b="1" kern="1200" dirty="0">
            <a:latin typeface="黑体" pitchFamily="49" charset="-122"/>
            <a:ea typeface="黑体" pitchFamily="49" charset="-122"/>
          </a:endParaRPr>
        </a:p>
      </dsp:txBody>
      <dsp:txXfrm rot="240000">
        <a:off x="2242867" y="2778911"/>
        <a:ext cx="1560251" cy="538824"/>
      </dsp:txXfrm>
    </dsp:sp>
    <dsp:sp modelId="{E5A11426-F3C9-49B6-8DBD-5E8982552C8E}">
      <dsp:nvSpPr>
        <dsp:cNvPr id="0" name=""/>
        <dsp:cNvSpPr/>
      </dsp:nvSpPr>
      <dsp:spPr>
        <a:xfrm rot="240000">
          <a:off x="2286539" y="2202437"/>
          <a:ext cx="1560251" cy="53882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1" kern="1200" dirty="0" smtClean="0">
              <a:latin typeface="黑体" pitchFamily="49" charset="-122"/>
              <a:ea typeface="黑体" pitchFamily="49" charset="-122"/>
            </a:rPr>
            <a:t>行情走势与自己的判断</a:t>
          </a:r>
          <a:endParaRPr lang="zh-CN" altLang="en-US" sz="1600" b="1" kern="1200" dirty="0">
            <a:latin typeface="黑体" pitchFamily="49" charset="-122"/>
            <a:ea typeface="黑体" pitchFamily="49" charset="-122"/>
          </a:endParaRPr>
        </a:p>
      </dsp:txBody>
      <dsp:txXfrm rot="240000">
        <a:off x="2286539" y="2202437"/>
        <a:ext cx="1560251" cy="5388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33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33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8680DE1E-CF41-4E2D-BF18-E55EA4F06410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="" xmlns:p14="http://schemas.microsoft.com/office/powerpoint/2010/main" val="21913090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9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89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89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EBF2ABD3-DF9C-4B2C-80C4-87581D03A21E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="" xmlns:p14="http://schemas.microsoft.com/office/powerpoint/2010/main" val="14948639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B7C47E7-2E60-4BBC-807E-B821C7941CE8}" type="slidenum">
              <a:rPr lang="en-US" altLang="zh-CN" sz="1200">
                <a:solidFill>
                  <a:schemeClr val="tx1"/>
                </a:solidFill>
                <a:ea typeface="宋体" pitchFamily="2" charset="-122"/>
              </a:rPr>
              <a:pPr algn="r"/>
              <a:t>1</a:t>
            </a:fld>
            <a:endParaRPr lang="en-US" altLang="zh-CN" sz="1200" dirty="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865BB-AC98-45FF-8E88-C659169EA40A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865BB-AC98-45FF-8E88-C659169EA40A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865BB-AC98-45FF-8E88-C659169EA40A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400">
                <a:solidFill>
                  <a:srgbClr val="000000"/>
                </a:solidFill>
                <a:latin typeface="Times New Roman" pitchFamily="18" charset="0"/>
                <a:ea typeface="宋体" charset="-122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400">
                <a:solidFill>
                  <a:srgbClr val="000000"/>
                </a:solidFill>
                <a:latin typeface="Times New Roman" pitchFamily="18" charset="0"/>
                <a:ea typeface="宋体" charset="-122"/>
              </a:endParaRPr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400">
                  <a:solidFill>
                    <a:srgbClr val="000000"/>
                  </a:solidFill>
                  <a:latin typeface="Times New Roman" pitchFamily="18" charset="0"/>
                  <a:ea typeface="宋体" charset="-122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400">
                  <a:solidFill>
                    <a:srgbClr val="000000"/>
                  </a:solidFill>
                  <a:latin typeface="Times New Roman" pitchFamily="18" charset="0"/>
                  <a:ea typeface="宋体" charset="-122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400">
                  <a:solidFill>
                    <a:srgbClr val="000000"/>
                  </a:solidFill>
                  <a:latin typeface="Times New Roman" pitchFamily="18" charset="0"/>
                  <a:ea typeface="宋体" charset="-122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400">
                  <a:solidFill>
                    <a:srgbClr val="000000"/>
                  </a:solidFill>
                  <a:latin typeface="Times New Roman" pitchFamily="18" charset="0"/>
                  <a:ea typeface="宋体" charset="-122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400">
                  <a:solidFill>
                    <a:srgbClr val="000000"/>
                  </a:solidFill>
                  <a:latin typeface="Times New Roman" pitchFamily="18" charset="0"/>
                  <a:ea typeface="宋体" charset="-122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400">
                  <a:solidFill>
                    <a:srgbClr val="000000"/>
                  </a:solidFill>
                  <a:latin typeface="Times New Roman" pitchFamily="18" charset="0"/>
                  <a:ea typeface="宋体" charset="-122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400">
                  <a:solidFill>
                    <a:srgbClr val="000000"/>
                  </a:solidFill>
                  <a:latin typeface="Times New Roman" pitchFamily="18" charset="0"/>
                  <a:ea typeface="宋体" charset="-122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400">
                  <a:solidFill>
                    <a:srgbClr val="000000"/>
                  </a:solidFill>
                  <a:latin typeface="Times New Roman" pitchFamily="18" charset="0"/>
                  <a:ea typeface="宋体" charset="-122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400">
                  <a:solidFill>
                    <a:srgbClr val="000000"/>
                  </a:solidFill>
                  <a:latin typeface="Times New Roman" pitchFamily="18" charset="0"/>
                  <a:ea typeface="宋体" charset="-122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400">
                  <a:solidFill>
                    <a:srgbClr val="000000"/>
                  </a:solidFill>
                  <a:latin typeface="Times New Roman" pitchFamily="18" charset="0"/>
                  <a:ea typeface="宋体" charset="-122"/>
                </a:endParaRPr>
              </a:p>
            </p:txBody>
          </p:sp>
        </p:grpSp>
      </p:grpSp>
      <p:sp>
        <p:nvSpPr>
          <p:cNvPr id="17102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7102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pic>
        <p:nvPicPr>
          <p:cNvPr id="21" name="图片 20" descr="公司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864925" y="757050"/>
            <a:ext cx="5257800" cy="914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75709400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>
                <a:solidFill>
                  <a:srgbClr val="000000"/>
                </a:solidFill>
              </a:rPr>
              <a:pPr/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>
                <a:solidFill>
                  <a:srgbClr val="000000"/>
                </a:solidFill>
              </a:rPr>
              <a:pPr/>
              <a:t>2015/3/2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682501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>
                <a:solidFill>
                  <a:srgbClr val="000000"/>
                </a:solidFill>
              </a:rPr>
              <a:pPr/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>
                <a:solidFill>
                  <a:srgbClr val="000000"/>
                </a:solidFill>
              </a:rPr>
              <a:pPr/>
              <a:t>2015/3/2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35641996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>
                <a:solidFill>
                  <a:srgbClr val="000000"/>
                </a:solidFill>
              </a:rPr>
              <a:pPr/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>
                <a:solidFill>
                  <a:srgbClr val="000000"/>
                </a:solidFill>
              </a:rPr>
              <a:pPr/>
              <a:t>2015/3/2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6326561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>
                <a:solidFill>
                  <a:srgbClr val="000000"/>
                </a:solidFill>
              </a:rPr>
              <a:pPr/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>
                <a:solidFill>
                  <a:srgbClr val="000000"/>
                </a:solidFill>
              </a:rPr>
              <a:pPr/>
              <a:t>2015/3/2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0156607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>
                <a:solidFill>
                  <a:srgbClr val="000000"/>
                </a:solidFill>
              </a:rPr>
              <a:pPr/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>
                <a:solidFill>
                  <a:srgbClr val="000000"/>
                </a:solidFill>
              </a:rPr>
              <a:pPr/>
              <a:t>2015/3/2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2879905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>
                <a:solidFill>
                  <a:srgbClr val="000000"/>
                </a:solidFill>
              </a:rPr>
              <a:pPr/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>
                <a:solidFill>
                  <a:srgbClr val="000000"/>
                </a:solidFill>
              </a:rPr>
              <a:pPr/>
              <a:t>2015/3/2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1216473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>
                <a:solidFill>
                  <a:srgbClr val="000000"/>
                </a:solidFill>
              </a:rPr>
              <a:pPr/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>
                <a:solidFill>
                  <a:srgbClr val="000000"/>
                </a:solidFill>
              </a:rPr>
              <a:pPr/>
              <a:t>2015/3/2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3030118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>
                <a:solidFill>
                  <a:srgbClr val="000000"/>
                </a:solidFill>
              </a:rPr>
              <a:pPr/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>
                <a:solidFill>
                  <a:srgbClr val="000000"/>
                </a:solidFill>
              </a:rPr>
              <a:pPr/>
              <a:t>2015/3/2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002706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>
                <a:solidFill>
                  <a:srgbClr val="000000"/>
                </a:solidFill>
              </a:rPr>
              <a:pPr/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>
                <a:solidFill>
                  <a:srgbClr val="000000"/>
                </a:solidFill>
              </a:rPr>
              <a:pPr/>
              <a:t>2015/3/2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3140650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>
                <a:solidFill>
                  <a:srgbClr val="000000"/>
                </a:solidFill>
              </a:rPr>
              <a:pPr/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>
                <a:solidFill>
                  <a:srgbClr val="000000"/>
                </a:solidFill>
              </a:rPr>
              <a:pPr/>
              <a:t>2015/3/2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7665500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 Black" pitchFamily="34" charset="0"/>
                <a:ea typeface="+mn-ea"/>
                <a:cs typeface="+mn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srgbClr val="000000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400">
                <a:solidFill>
                  <a:srgbClr val="000000"/>
                </a:solidFill>
                <a:latin typeface="Times New Roman" pitchFamily="18" charset="0"/>
                <a:ea typeface="宋体" charset="-122"/>
              </a:endParaRPr>
            </a:p>
          </p:txBody>
        </p:sp>
        <p:sp>
          <p:nvSpPr>
            <p:cNvPr id="1034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400">
                <a:solidFill>
                  <a:srgbClr val="000000"/>
                </a:solidFill>
                <a:latin typeface="Times New Roman" pitchFamily="18" charset="0"/>
                <a:ea typeface="宋体" charset="-122"/>
              </a:endParaRPr>
            </a:p>
          </p:txBody>
        </p:sp>
        <p:sp>
          <p:nvSpPr>
            <p:cNvPr id="1035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800">
                <a:solidFill>
                  <a:srgbClr val="666699"/>
                </a:solidFill>
                <a:ea typeface="宋体" charset="-122"/>
              </a:endParaRPr>
            </a:p>
          </p:txBody>
        </p:sp>
        <p:sp>
          <p:nvSpPr>
            <p:cNvPr id="1036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800">
                <a:solidFill>
                  <a:srgbClr val="666699"/>
                </a:solidFill>
                <a:ea typeface="宋体" charset="-122"/>
              </a:endParaRPr>
            </a:p>
          </p:txBody>
        </p:sp>
        <p:sp>
          <p:nvSpPr>
            <p:cNvPr id="1037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800">
                <a:solidFill>
                  <a:srgbClr val="9999CC"/>
                </a:solidFill>
                <a:ea typeface="宋体" charset="-122"/>
              </a:endParaRPr>
            </a:p>
          </p:txBody>
        </p:sp>
        <p:sp>
          <p:nvSpPr>
            <p:cNvPr id="1038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800">
                <a:solidFill>
                  <a:srgbClr val="666699"/>
                </a:solidFill>
                <a:ea typeface="宋体" charset="-122"/>
              </a:endParaRPr>
            </a:p>
          </p:txBody>
        </p:sp>
        <p:sp>
          <p:nvSpPr>
            <p:cNvPr id="1039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400">
                <a:solidFill>
                  <a:srgbClr val="000000"/>
                </a:solidFill>
                <a:latin typeface="Times New Roman" pitchFamily="18" charset="0"/>
                <a:ea typeface="宋体" charset="-122"/>
              </a:endParaRPr>
            </a:p>
          </p:txBody>
        </p:sp>
        <p:sp>
          <p:nvSpPr>
            <p:cNvPr id="1040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800">
                <a:solidFill>
                  <a:srgbClr val="9999CC"/>
                </a:solidFill>
                <a:ea typeface="宋体" charset="-122"/>
              </a:endParaRPr>
            </a:p>
          </p:txBody>
        </p:sp>
        <p:sp>
          <p:nvSpPr>
            <p:cNvPr id="1041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800">
                <a:solidFill>
                  <a:srgbClr val="9999CC"/>
                </a:solidFill>
                <a:ea typeface="宋体" charset="-122"/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7000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srgbClr val="000000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2015/3/2</a:t>
            </a:fld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18" name="图片 17" descr="公司logo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4981575" y="6134100"/>
            <a:ext cx="4162425" cy="7239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50469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ransition spd="slow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WordArt 5"/>
          <p:cNvSpPr>
            <a:spLocks noChangeArrowheads="1" noChangeShapeType="1" noTextEdit="1"/>
          </p:cNvSpPr>
          <p:nvPr/>
        </p:nvSpPr>
        <p:spPr bwMode="auto">
          <a:xfrm>
            <a:off x="2362200" y="2590800"/>
            <a:ext cx="6629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8"/>
              </a:avLst>
            </a:prstTxWarp>
          </a:bodyPr>
          <a:lstStyle/>
          <a:p>
            <a:r>
              <a:rPr lang="zh-CN" altLang="zh-CN" sz="66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从数据统计到程序化交易</a:t>
            </a:r>
            <a:r>
              <a:rPr lang="zh-CN" altLang="zh-CN" sz="6600" b="1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：</a:t>
            </a:r>
            <a:r>
              <a:rPr lang="zh-CN" altLang="en-US" sz="6600" b="1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止损模型原理及编写</a:t>
            </a:r>
            <a:endParaRPr lang="zh-CN" altLang="en-US" sz="6600" b="1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076" name="Rectangle 24"/>
          <p:cNvSpPr>
            <a:spLocks noChangeArrowheads="1"/>
          </p:cNvSpPr>
          <p:nvPr/>
        </p:nvSpPr>
        <p:spPr bwMode="auto">
          <a:xfrm>
            <a:off x="4800600" y="4800600"/>
            <a:ext cx="3581400" cy="10779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b="1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文华财经 研究部</a:t>
            </a:r>
            <a:endParaRPr lang="en-US" altLang="zh-CN" b="1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endParaRPr lang="en-US" altLang="zh-CN" b="1" dirty="0">
              <a:solidFill>
                <a:schemeClr val="bg2"/>
              </a:solidFill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20800" y="1308100"/>
            <a:ext cx="5829300" cy="673100"/>
          </a:xfrm>
        </p:spPr>
        <p:txBody>
          <a:bodyPr/>
          <a:lstStyle/>
          <a:p>
            <a:r>
              <a:rPr lang="zh-CN" altLang="en-US" sz="1800" kern="1200" dirty="0" smtClean="0">
                <a:solidFill>
                  <a:schemeClr val="accent1">
                    <a:lumMod val="25000"/>
                  </a:schemeClr>
                </a:solidFill>
                <a:latin typeface="黑体" pitchFamily="49" charset="-122"/>
                <a:ea typeface="黑体" pitchFamily="49" charset="-122"/>
                <a:cs typeface="+mn-cs"/>
              </a:rPr>
              <a:t>空间止损法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308100" y="2181212"/>
            <a:ext cx="6845300" cy="4295788"/>
          </a:xfrm>
        </p:spPr>
        <p:txBody>
          <a:bodyPr/>
          <a:lstStyle/>
          <a:p>
            <a:pPr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关键：将止损价位设置在某一基准位置上下，实现防患于未然的方法。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例如：做多止损</a:t>
            </a:r>
            <a:r>
              <a:rPr lang="en-US" altLang="zh-CN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以支撑线为基准，在支撑线之下设置止损；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      做空止损</a:t>
            </a:r>
            <a:r>
              <a:rPr lang="en-US" altLang="zh-CN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以阻力线为基准，在阻力线之上设置止损。 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这种止损方法属于价格模式方法，相当于设置了止损的“最大限额”，目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的是为了保护自己，避免情绪干扰导致的灭顶之灾。当我们建立头寸后，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若消极等待价格下落至最大止损线才迟迟行动，就比较被动了</a:t>
            </a:r>
            <a:r>
              <a:rPr lang="en-US" altLang="zh-CN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预设的最大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止损限额只可以在行情突然转向的时候起到很好的阻截作用。</a:t>
            </a:r>
            <a:endParaRPr lang="zh-CN" altLang="en-US" sz="1600" dirty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889000" y="822235"/>
            <a:ext cx="31750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rgbClr val="00007D"/>
                </a:solidFill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、现代止损方法介绍</a:t>
            </a:r>
            <a:endParaRPr lang="zh-CN" altLang="en-US" sz="2000" dirty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777546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20800" y="965200"/>
            <a:ext cx="2971800" cy="828660"/>
          </a:xfrm>
        </p:spPr>
        <p:txBody>
          <a:bodyPr/>
          <a:lstStyle/>
          <a:p>
            <a:r>
              <a:rPr lang="zh-CN" altLang="en-US" sz="1800" kern="1200" dirty="0" smtClean="0">
                <a:solidFill>
                  <a:schemeClr val="accent1">
                    <a:lumMod val="25000"/>
                  </a:schemeClr>
                </a:solidFill>
                <a:latin typeface="黑体" pitchFamily="49" charset="-122"/>
                <a:ea typeface="黑体" pitchFamily="49" charset="-122"/>
                <a:cs typeface="+mn-cs"/>
              </a:rPr>
              <a:t>典型的空间止损法：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330296" y="1662098"/>
            <a:ext cx="7089804" cy="4510102"/>
          </a:xfrm>
        </p:spPr>
        <p:txBody>
          <a:bodyPr/>
          <a:lstStyle/>
          <a:p>
            <a:pPr>
              <a:buNone/>
            </a:pP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限价止损法 </a:t>
            </a:r>
            <a:endParaRPr lang="en-US" altLang="zh-CN" sz="16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止损策略：在开仓前预先设定了止损位置。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策略举例：在某一个固定价格点位进行止损，还可以在买入价下方的</a:t>
            </a:r>
            <a:r>
              <a:rPr lang="en-US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％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          或</a:t>
            </a:r>
            <a:r>
              <a:rPr lang="en-US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％处止损，一旦价格有效跌破该止损位置，则立即离场。  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en-US" altLang="zh-CN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          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这里所说的</a:t>
            </a:r>
            <a:r>
              <a:rPr lang="en-US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有效跌破</a:t>
            </a:r>
            <a:r>
              <a:rPr lang="en-US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，一般是指收盘价格。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跟盘浮动止损法</a:t>
            </a:r>
            <a:endParaRPr lang="en-US" altLang="zh-CN" sz="16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止损策略：以设置止损时的盈亏为标准，从最大盈亏回撤</a:t>
            </a:r>
            <a:r>
              <a:rPr lang="en-US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N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个价位后进行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           止损的方式。</a:t>
            </a:r>
          </a:p>
          <a:p>
            <a:pPr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策略举例：假如在</a:t>
            </a:r>
            <a:r>
              <a:rPr lang="en-US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8946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点位对</a:t>
            </a:r>
            <a:r>
              <a:rPr lang="en-US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PTA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做多单，设置价格回撤</a:t>
            </a:r>
            <a:r>
              <a:rPr lang="en-US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10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点位时（</a:t>
            </a:r>
            <a:r>
              <a:rPr lang="en-US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8936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          止损，当</a:t>
            </a:r>
            <a:r>
              <a:rPr lang="en-US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PTA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价涨到</a:t>
            </a:r>
            <a:r>
              <a:rPr lang="en-US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8950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时，止损价位会自动重新定位在</a:t>
            </a:r>
            <a:r>
              <a:rPr lang="en-US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8940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回撤止损法</a:t>
            </a:r>
            <a:endParaRPr lang="en-US" altLang="zh-CN" sz="16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如果</a:t>
            </a:r>
            <a:r>
              <a:rPr lang="zh-CN" altLang="en-US" sz="1600" dirty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买入之后价格先上升，达到一个相对高点后再下跌，那么可以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设定从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相对</a:t>
            </a:r>
            <a:r>
              <a:rPr lang="zh-CN" altLang="en-US" sz="1600" dirty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高点开始的下跌幅度为止损目标，这个幅度的具体数值也由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个人情况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而</a:t>
            </a:r>
            <a:r>
              <a:rPr lang="zh-CN" altLang="en-US" sz="1600" dirty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定。另外还可以再加上下跌时间（即天数）的因素，例如设定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在</a:t>
            </a:r>
            <a:r>
              <a:rPr lang="en-US" altLang="zh-CN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天内回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撤</a:t>
            </a:r>
            <a:r>
              <a:rPr lang="zh-CN" altLang="en-US" sz="1600" dirty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下跌</a:t>
            </a:r>
            <a:r>
              <a:rPr lang="en-US" altLang="zh-CN" sz="1600" dirty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5%</a:t>
            </a:r>
            <a:r>
              <a:rPr lang="zh-CN" altLang="en-US" sz="1600" dirty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即进行止损。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回撤止损实际更经常用于止赢的情况。</a:t>
            </a: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endParaRPr lang="zh-CN" altLang="en-US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889000" y="707935"/>
            <a:ext cx="31750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rgbClr val="00007D"/>
                </a:solidFill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、现代止损方法介绍</a:t>
            </a:r>
            <a:endParaRPr lang="zh-CN" altLang="en-US" sz="2000" dirty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812076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4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28100" y="1371600"/>
            <a:ext cx="7215214" cy="46286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43504" y="4500570"/>
            <a:ext cx="1857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高点回撤止损触发</a:t>
            </a:r>
            <a:endParaRPr lang="zh-CN" altLang="en-US" sz="1600" b="1" dirty="0">
              <a:solidFill>
                <a:srgbClr val="000000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062850" y="609600"/>
            <a:ext cx="2971800" cy="828660"/>
          </a:xfrm>
        </p:spPr>
        <p:txBody>
          <a:bodyPr/>
          <a:lstStyle/>
          <a:p>
            <a:r>
              <a:rPr lang="zh-CN" altLang="en-US" sz="1800" kern="1200" dirty="0" smtClean="0">
                <a:solidFill>
                  <a:schemeClr val="accent1">
                    <a:lumMod val="25000"/>
                  </a:schemeClr>
                </a:solidFill>
                <a:latin typeface="黑体" pitchFamily="49" charset="-122"/>
                <a:ea typeface="黑体" pitchFamily="49" charset="-122"/>
                <a:cs typeface="+mn-cs"/>
              </a:rPr>
              <a:t>多单回撤止损法：</a:t>
            </a:r>
          </a:p>
        </p:txBody>
      </p:sp>
    </p:spTree>
    <p:extLst>
      <p:ext uri="{BB962C8B-B14F-4D97-AF65-F5344CB8AC3E}">
        <p14:creationId xmlns="" xmlns:p14="http://schemas.microsoft.com/office/powerpoint/2010/main" val="296572494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59700" y="1145950"/>
            <a:ext cx="3125200" cy="685784"/>
          </a:xfrm>
        </p:spPr>
        <p:txBody>
          <a:bodyPr/>
          <a:lstStyle/>
          <a:p>
            <a:r>
              <a:rPr lang="zh-CN" altLang="en-US" sz="1800" kern="1200" dirty="0" smtClean="0">
                <a:solidFill>
                  <a:schemeClr val="accent1">
                    <a:lumMod val="25000"/>
                  </a:schemeClr>
                </a:solidFill>
                <a:latin typeface="黑体" pitchFamily="49" charset="-122"/>
                <a:ea typeface="黑体" pitchFamily="49" charset="-122"/>
                <a:cs typeface="+mn-cs"/>
              </a:rPr>
              <a:t>时间止损法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378972" y="1950484"/>
            <a:ext cx="6393428" cy="4643470"/>
          </a:xfrm>
        </p:spPr>
        <p:txBody>
          <a:bodyPr/>
          <a:lstStyle/>
          <a:p>
            <a:pPr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应用：日内超短交易模式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关键：建仓后，一定时间内市场没有出现有利的波动，止损离场，重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新寻找进场的时机。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交易原理：利用价格在某个因素如外盘影响、盘中支撑位和压力位的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突破与假突破、突发消息等作用下瞬间大幅移动时，顺势或逆势快进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快出赚取利润。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时间止损这个做法具有一定的前瞻性，属于其他止损方法分类。时间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止损还涉及到开仓时点的问题。比如：应该力求在启动临界点（质变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点）的瞬间开仓，期待后面会发生疯狂追涨杀跌，但这只是预期，如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果没有发生，那就平仓离场，不要等到下跌支撑或上穿阻力之后才去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止损的。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889000" y="707935"/>
            <a:ext cx="31750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rgbClr val="00007D"/>
                </a:solidFill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、现代止损方法介绍</a:t>
            </a:r>
            <a:endParaRPr lang="zh-CN" altLang="en-US" sz="2000" dirty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1853005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335975" y="1049975"/>
            <a:ext cx="3917875" cy="828660"/>
          </a:xfrm>
        </p:spPr>
        <p:txBody>
          <a:bodyPr/>
          <a:lstStyle/>
          <a:p>
            <a:r>
              <a:rPr lang="zh-CN" altLang="en-US" sz="1800" kern="1200" dirty="0" smtClean="0">
                <a:solidFill>
                  <a:schemeClr val="accent1">
                    <a:lumMod val="25000"/>
                  </a:schemeClr>
                </a:solidFill>
                <a:latin typeface="黑体" pitchFamily="49" charset="-122"/>
                <a:ea typeface="黑体" pitchFamily="49" charset="-122"/>
                <a:cs typeface="+mn-cs"/>
              </a:rPr>
              <a:t>典型的时间止损法：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331284" y="1963111"/>
            <a:ext cx="6347091" cy="4500594"/>
          </a:xfrm>
        </p:spPr>
        <p:txBody>
          <a:bodyPr/>
          <a:lstStyle/>
          <a:p>
            <a:pPr>
              <a:buNone/>
            </a:pP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横盘止损法：</a:t>
            </a:r>
          </a:p>
          <a:p>
            <a:pPr>
              <a:buNone/>
            </a:pP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25000"/>
              </a:lnSpc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止损策略：将买入之后价格在一定幅度内横         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25000"/>
              </a:lnSpc>
              <a:buNone/>
            </a:pPr>
            <a:r>
              <a:rPr lang="en-US" altLang="zh-CN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          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盘的时间设为止损目标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25000"/>
              </a:lnSpc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策略距离：设定买入后</a:t>
            </a:r>
            <a:r>
              <a:rPr lang="en-US" altLang="zh-CN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5 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天内上涨幅度未达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25000"/>
              </a:lnSpc>
              <a:buNone/>
            </a:pPr>
            <a:r>
              <a:rPr lang="en-US" altLang="zh-CN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          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到</a:t>
            </a:r>
            <a:r>
              <a:rPr lang="en-US" altLang="zh-CN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5%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即进行止损。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25000"/>
              </a:lnSpc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横盘止损一般要时间止损与最大亏损法同时使用，以全面控制风险。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endParaRPr lang="en-US" altLang="zh-CN" sz="2000" b="1" dirty="0" smtClean="0">
              <a:solidFill>
                <a:srgbClr val="00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endParaRPr lang="en-US" altLang="zh-CN" sz="2000" b="1" dirty="0" smtClean="0">
              <a:solidFill>
                <a:srgbClr val="00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endParaRPr lang="en-US" altLang="zh-CN" sz="2000" b="1" dirty="0" smtClean="0">
              <a:solidFill>
                <a:srgbClr val="00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endParaRPr lang="en-US" altLang="zh-CN" sz="2000" b="1" dirty="0" smtClean="0">
              <a:solidFill>
                <a:srgbClr val="00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endParaRPr lang="en-US" altLang="zh-CN" sz="2000" b="1" dirty="0" smtClean="0">
              <a:solidFill>
                <a:srgbClr val="00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endParaRPr lang="en-US" altLang="zh-CN" sz="2000" b="1" dirty="0" smtClean="0">
              <a:solidFill>
                <a:srgbClr val="000066"/>
              </a:solidFill>
              <a:latin typeface="楷体_GB2312" pitchFamily="49" charset="-122"/>
              <a:ea typeface="楷体_GB2312" pitchFamily="49" charset="-122"/>
            </a:endParaRPr>
          </a:p>
          <a:p>
            <a:endParaRPr lang="zh-CN" altLang="en-US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89000" y="707935"/>
            <a:ext cx="31750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rgbClr val="00007D"/>
                </a:solidFill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、现代止损方法介绍</a:t>
            </a:r>
            <a:endParaRPr lang="zh-CN" altLang="en-US" sz="2000" dirty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331634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标注 5"/>
          <p:cNvSpPr/>
          <p:nvPr/>
        </p:nvSpPr>
        <p:spPr bwMode="auto">
          <a:xfrm>
            <a:off x="928662" y="2714620"/>
            <a:ext cx="1500198" cy="357190"/>
          </a:xfrm>
          <a:prstGeom prst="wedgeRectCallou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zh-CN" altLang="en-US" smtClean="0">
              <a:latin typeface="Arial" pitchFamily="34" charset="0"/>
            </a:endParaRPr>
          </a:p>
        </p:txBody>
      </p:sp>
      <p:sp>
        <p:nvSpPr>
          <p:cNvPr id="7" name="矩形标注 6"/>
          <p:cNvSpPr/>
          <p:nvPr/>
        </p:nvSpPr>
        <p:spPr bwMode="auto">
          <a:xfrm>
            <a:off x="928662" y="1857364"/>
            <a:ext cx="2214578" cy="928694"/>
          </a:xfrm>
          <a:prstGeom prst="wedgeRectCallou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zh-CN" altLang="en-US" smtClean="0">
              <a:latin typeface="Arial" pitchFamily="34" charset="0"/>
            </a:endParaRPr>
          </a:p>
        </p:txBody>
      </p:sp>
      <p:sp>
        <p:nvSpPr>
          <p:cNvPr id="8" name="矩形标注 7"/>
          <p:cNvSpPr/>
          <p:nvPr/>
        </p:nvSpPr>
        <p:spPr bwMode="auto">
          <a:xfrm>
            <a:off x="642910" y="2500306"/>
            <a:ext cx="2071702" cy="857256"/>
          </a:xfrm>
          <a:prstGeom prst="wedgeRectCallou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zh-CN" altLang="en-US" smtClean="0">
              <a:latin typeface="Arial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201400" y="1524000"/>
            <a:ext cx="6725392" cy="4333892"/>
            <a:chOff x="471728" y="642918"/>
            <a:chExt cx="7659584" cy="5214974"/>
          </a:xfrm>
        </p:grpSpPr>
        <p:pic>
          <p:nvPicPr>
            <p:cNvPr id="9" name="图片 8" descr="2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1728" y="642918"/>
              <a:ext cx="7659584" cy="5214974"/>
            </a:xfrm>
            <a:prstGeom prst="rect">
              <a:avLst/>
            </a:prstGeom>
          </p:spPr>
        </p:pic>
        <p:sp>
          <p:nvSpPr>
            <p:cNvPr id="11" name="矩形标注 10"/>
            <p:cNvSpPr/>
            <p:nvPr/>
          </p:nvSpPr>
          <p:spPr bwMode="auto">
            <a:xfrm>
              <a:off x="665570" y="3026897"/>
              <a:ext cx="2286016" cy="1000132"/>
            </a:xfrm>
            <a:prstGeom prst="wedgeRectCallout">
              <a:avLst>
                <a:gd name="adj1" fmla="val 54739"/>
                <a:gd name="adj2" fmla="val -94234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l"/>
              <a:r>
                <a:rPr lang="en-US" altLang="zh-CN" sz="1600" dirty="0" smtClean="0">
                  <a:latin typeface="黑体" pitchFamily="49" charset="-122"/>
                  <a:ea typeface="黑体" pitchFamily="49" charset="-122"/>
                </a:rPr>
                <a:t>9</a:t>
              </a:r>
              <a:r>
                <a:rPr lang="zh-CN" altLang="en-US" sz="1600" dirty="0" smtClean="0">
                  <a:latin typeface="黑体" pitchFamily="49" charset="-122"/>
                  <a:ea typeface="黑体" pitchFamily="49" charset="-122"/>
                </a:rPr>
                <a:t>日受美国</a:t>
              </a:r>
              <a:r>
                <a:rPr lang="en-US" altLang="zh-CN" sz="1600" dirty="0" smtClean="0">
                  <a:latin typeface="黑体" pitchFamily="49" charset="-122"/>
                  <a:ea typeface="黑体" pitchFamily="49" charset="-122"/>
                </a:rPr>
                <a:t>USDA</a:t>
              </a:r>
              <a:r>
                <a:rPr lang="zh-CN" altLang="en-US" sz="1600" dirty="0" smtClean="0">
                  <a:latin typeface="黑体" pitchFamily="49" charset="-122"/>
                  <a:ea typeface="黑体" pitchFamily="49" charset="-122"/>
                </a:rPr>
                <a:t>报告上调大豆单产数据影响连豆暴跌</a:t>
              </a:r>
            </a:p>
          </p:txBody>
        </p:sp>
        <p:sp>
          <p:nvSpPr>
            <p:cNvPr id="12" name="矩形标注 11"/>
            <p:cNvSpPr/>
            <p:nvPr/>
          </p:nvSpPr>
          <p:spPr bwMode="auto">
            <a:xfrm>
              <a:off x="4214810" y="2143116"/>
              <a:ext cx="2571768" cy="928694"/>
            </a:xfrm>
            <a:prstGeom prst="wedgeRectCallout">
              <a:avLst>
                <a:gd name="adj1" fmla="val -48152"/>
                <a:gd name="adj2" fmla="val 14346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l"/>
              <a:r>
                <a:rPr lang="en-US" altLang="zh-CN" sz="1600" dirty="0" smtClean="0">
                  <a:latin typeface="黑体" pitchFamily="49" charset="-122"/>
                  <a:ea typeface="黑体" pitchFamily="49" charset="-122"/>
                </a:rPr>
                <a:t>12</a:t>
              </a:r>
              <a:r>
                <a:rPr lang="zh-CN" altLang="en-US" sz="1600" dirty="0" smtClean="0">
                  <a:latin typeface="黑体" pitchFamily="49" charset="-122"/>
                  <a:ea typeface="黑体" pitchFamily="49" charset="-122"/>
                </a:rPr>
                <a:t>日开盘连豆继续下跌并向下跳空，建仓空头，设置时间止损</a:t>
              </a:r>
            </a:p>
          </p:txBody>
        </p:sp>
        <p:sp>
          <p:nvSpPr>
            <p:cNvPr id="10" name="矩形标注 9"/>
            <p:cNvSpPr/>
            <p:nvPr/>
          </p:nvSpPr>
          <p:spPr bwMode="auto">
            <a:xfrm>
              <a:off x="5214942" y="4500570"/>
              <a:ext cx="2571768" cy="1000132"/>
            </a:xfrm>
            <a:prstGeom prst="wedgeRectCallout">
              <a:avLst>
                <a:gd name="adj1" fmla="val -7904"/>
                <a:gd name="adj2" fmla="val -113099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l"/>
              <a:r>
                <a:rPr lang="zh-CN" altLang="en-US" sz="1600" dirty="0" smtClean="0">
                  <a:latin typeface="黑体" pitchFamily="49" charset="-122"/>
                  <a:ea typeface="黑体" pitchFamily="49" charset="-122"/>
                </a:rPr>
                <a:t>建仓后</a:t>
              </a:r>
              <a:r>
                <a:rPr lang="en-US" altLang="zh-CN" sz="1600" dirty="0" smtClean="0">
                  <a:latin typeface="黑体" pitchFamily="49" charset="-122"/>
                  <a:ea typeface="黑体" pitchFamily="49" charset="-122"/>
                </a:rPr>
                <a:t>N</a:t>
              </a:r>
              <a:r>
                <a:rPr lang="zh-CN" altLang="en-US" sz="1600" dirty="0" smtClean="0">
                  <a:latin typeface="黑体" pitchFamily="49" charset="-122"/>
                  <a:ea typeface="黑体" pitchFamily="49" charset="-122"/>
                </a:rPr>
                <a:t>个周期内行情没有按照原有方向延续，止损平仓</a:t>
              </a:r>
            </a:p>
          </p:txBody>
        </p:sp>
      </p:grpSp>
      <p:sp>
        <p:nvSpPr>
          <p:cNvPr id="14" name="标题 1"/>
          <p:cNvSpPr>
            <a:spLocks noGrp="1"/>
          </p:cNvSpPr>
          <p:nvPr>
            <p:ph type="title"/>
          </p:nvPr>
        </p:nvSpPr>
        <p:spPr>
          <a:xfrm>
            <a:off x="1112325" y="543300"/>
            <a:ext cx="3917875" cy="828660"/>
          </a:xfrm>
        </p:spPr>
        <p:txBody>
          <a:bodyPr/>
          <a:lstStyle/>
          <a:p>
            <a:r>
              <a:rPr lang="zh-CN" altLang="en-US" sz="1800" kern="1200" dirty="0" smtClean="0">
                <a:solidFill>
                  <a:schemeClr val="accent1">
                    <a:lumMod val="25000"/>
                  </a:schemeClr>
                </a:solidFill>
                <a:latin typeface="黑体" pitchFamily="49" charset="-122"/>
                <a:ea typeface="黑体" pitchFamily="49" charset="-122"/>
                <a:cs typeface="+mn-cs"/>
              </a:rPr>
              <a:t>横盘止损方法例子：</a:t>
            </a:r>
          </a:p>
        </p:txBody>
      </p:sp>
    </p:spTree>
    <p:extLst>
      <p:ext uri="{BB962C8B-B14F-4D97-AF65-F5344CB8AC3E}">
        <p14:creationId xmlns="" xmlns:p14="http://schemas.microsoft.com/office/powerpoint/2010/main" val="261877360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172700" y="1588325"/>
            <a:ext cx="6800406" cy="4400568"/>
            <a:chOff x="755268" y="714356"/>
            <a:chExt cx="7633463" cy="5286412"/>
          </a:xfrm>
        </p:grpSpPr>
        <p:pic>
          <p:nvPicPr>
            <p:cNvPr id="6" name="图片 5" descr="2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5268" y="714356"/>
              <a:ext cx="7633463" cy="5286412"/>
            </a:xfrm>
            <a:prstGeom prst="rect">
              <a:avLst/>
            </a:prstGeom>
          </p:spPr>
        </p:pic>
        <p:sp>
          <p:nvSpPr>
            <p:cNvPr id="5" name="矩形标注 4"/>
            <p:cNvSpPr/>
            <p:nvPr/>
          </p:nvSpPr>
          <p:spPr bwMode="auto">
            <a:xfrm>
              <a:off x="1857356" y="4643447"/>
              <a:ext cx="2404829" cy="830950"/>
            </a:xfrm>
            <a:prstGeom prst="wedgeRectCallout">
              <a:avLst>
                <a:gd name="adj1" fmla="val -44766"/>
                <a:gd name="adj2" fmla="val -102881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l"/>
              <a:r>
                <a:rPr lang="zh-CN" altLang="en-US" sz="1600" dirty="0" smtClean="0">
                  <a:latin typeface="黑体" pitchFamily="49" charset="-122"/>
                  <a:ea typeface="黑体" pitchFamily="49" charset="-122"/>
                </a:rPr>
                <a:t>如果一意孤行，不进行止损会是怎样？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251187" y="4035753"/>
            <a:ext cx="371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latin typeface="黑体" pitchFamily="49" charset="-122"/>
                <a:ea typeface="黑体" pitchFamily="49" charset="-122"/>
              </a:rPr>
              <a:t>后市的走势证明，东北地区临时收储政策支撑了连豆的价格</a:t>
            </a:r>
            <a:endParaRPr lang="zh-CN" altLang="en-US" sz="16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1112325" y="543300"/>
            <a:ext cx="3917875" cy="828660"/>
          </a:xfrm>
        </p:spPr>
        <p:txBody>
          <a:bodyPr/>
          <a:lstStyle/>
          <a:p>
            <a:r>
              <a:rPr lang="zh-CN" altLang="en-US" sz="1800" kern="1200" dirty="0" smtClean="0">
                <a:solidFill>
                  <a:schemeClr val="accent1">
                    <a:lumMod val="25000"/>
                  </a:schemeClr>
                </a:solidFill>
                <a:latin typeface="黑体" pitchFamily="49" charset="-122"/>
                <a:ea typeface="黑体" pitchFamily="49" charset="-122"/>
                <a:cs typeface="+mn-cs"/>
              </a:rPr>
              <a:t>横盘止损方法例子：</a:t>
            </a:r>
          </a:p>
        </p:txBody>
      </p:sp>
    </p:spTree>
    <p:extLst>
      <p:ext uri="{BB962C8B-B14F-4D97-AF65-F5344CB8AC3E}">
        <p14:creationId xmlns="" xmlns:p14="http://schemas.microsoft.com/office/powerpoint/2010/main" val="33548176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24075" y="1116275"/>
            <a:ext cx="5791200" cy="685800"/>
          </a:xfrm>
        </p:spPr>
        <p:txBody>
          <a:bodyPr/>
          <a:lstStyle/>
          <a:p>
            <a:r>
              <a:rPr lang="zh-CN" altLang="en-US" sz="1800" kern="1200" dirty="0" smtClean="0">
                <a:solidFill>
                  <a:schemeClr val="accent1">
                    <a:lumMod val="25000"/>
                  </a:schemeClr>
                </a:solidFill>
                <a:latin typeface="黑体" pitchFamily="49" charset="-122"/>
                <a:ea typeface="黑体" pitchFamily="49" charset="-122"/>
                <a:cs typeface="+mn-cs"/>
              </a:rPr>
              <a:t>技术止损法</a:t>
            </a:r>
            <a:endParaRPr lang="zh-CN" altLang="en-US" sz="1800" kern="1200" dirty="0">
              <a:solidFill>
                <a:schemeClr val="accent1">
                  <a:lumMod val="25000"/>
                </a:schemeClr>
              </a:solidFill>
              <a:latin typeface="黑体" pitchFamily="49" charset="-122"/>
              <a:ea typeface="黑体" pitchFamily="49" charset="-122"/>
              <a:cs typeface="+mn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95659" y="1951612"/>
            <a:ext cx="6662766" cy="3886200"/>
          </a:xfrm>
        </p:spPr>
        <p:txBody>
          <a:bodyPr/>
          <a:lstStyle/>
          <a:p>
            <a:pPr>
              <a:lnSpc>
                <a:spcPct val="125000"/>
              </a:lnSpc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关键：技术止损法是较为复杂一些的止损方法，是将止损设置与技术分  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25000"/>
              </a:lnSpc>
              <a:buNone/>
            </a:pPr>
            <a:r>
              <a:rPr lang="en-US" altLang="zh-CN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      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析相结合，剔除市场的随机波动之后，在关键的技术位设定止损   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25000"/>
              </a:lnSpc>
              <a:buNone/>
            </a:pPr>
            <a:r>
              <a:rPr lang="en-US" altLang="zh-CN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      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单，从而避免亏损的进一步扩大。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25000"/>
              </a:lnSpc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应用：技术止损法要求投资者有较强的技术分析能力和自制力。技术止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25000"/>
              </a:lnSpc>
              <a:buNone/>
            </a:pPr>
            <a:r>
              <a:rPr lang="en-US" altLang="zh-CN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      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损法相比前一种对投资者的要求更高一些，很难找到一个固定的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25000"/>
              </a:lnSpc>
              <a:buNone/>
            </a:pPr>
            <a:r>
              <a:rPr lang="en-US" altLang="zh-CN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      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模式。一般而言，运用技术止损法，无非就是以小亏赌大盈。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25000"/>
              </a:lnSpc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举例：在上升通道的下轨买入后，等待上升趋势的结束再平仓，并将止 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25000"/>
              </a:lnSpc>
              <a:buNone/>
            </a:pPr>
            <a:r>
              <a:rPr lang="en-US" altLang="zh-CN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      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损位设在相对可靠的平均移动线附近，这样可以低进高出，获取   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25000"/>
              </a:lnSpc>
              <a:buNone/>
            </a:pPr>
            <a:r>
              <a:rPr lang="en-US" altLang="zh-CN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      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差价。</a:t>
            </a:r>
          </a:p>
          <a:p>
            <a:pPr>
              <a:buNone/>
            </a:pPr>
            <a:endParaRPr lang="en-US" altLang="zh-CN" sz="2000" b="1" dirty="0" smtClean="0">
              <a:solidFill>
                <a:srgbClr val="00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endParaRPr lang="zh-CN" altLang="en-US" sz="2000" b="1" dirty="0">
              <a:solidFill>
                <a:srgbClr val="000066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889000" y="707935"/>
            <a:ext cx="31750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rgbClr val="00007D"/>
                </a:solidFill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、现代止损方法介绍</a:t>
            </a:r>
            <a:endParaRPr lang="zh-CN" altLang="en-US" sz="2000" dirty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55954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24075" y="1098450"/>
            <a:ext cx="3124200" cy="685784"/>
          </a:xfrm>
        </p:spPr>
        <p:txBody>
          <a:bodyPr/>
          <a:lstStyle/>
          <a:p>
            <a:r>
              <a:rPr lang="zh-CN" altLang="en-US" sz="1800" kern="1200" dirty="0" smtClean="0">
                <a:solidFill>
                  <a:schemeClr val="accent1">
                    <a:lumMod val="25000"/>
                  </a:schemeClr>
                </a:solidFill>
                <a:latin typeface="黑体" pitchFamily="49" charset="-122"/>
                <a:ea typeface="黑体" pitchFamily="49" charset="-122"/>
                <a:cs typeface="+mn-cs"/>
              </a:rPr>
              <a:t>典型的技术止损法：</a:t>
            </a:r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1335950" y="1974798"/>
            <a:ext cx="6705600" cy="4510102"/>
          </a:xfrm>
        </p:spPr>
        <p:txBody>
          <a:bodyPr/>
          <a:lstStyle/>
          <a:p>
            <a:pPr>
              <a:lnSpc>
                <a:spcPct val="125000"/>
              </a:lnSpc>
              <a:buNone/>
            </a:pP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趋势切线止损法：</a:t>
            </a:r>
          </a:p>
          <a:p>
            <a:pPr>
              <a:lnSpc>
                <a:spcPct val="125000"/>
              </a:lnSpc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包括价格有效跌破趋势线的切线；价格有效击破江恩角度线</a:t>
            </a:r>
            <a:r>
              <a:rPr lang="en-US" altLang="zh-CN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1×1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或</a:t>
            </a:r>
            <a:r>
              <a:rPr lang="en-US" altLang="zh-CN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2×1</a:t>
            </a:r>
          </a:p>
          <a:p>
            <a:pPr>
              <a:lnSpc>
                <a:spcPct val="125000"/>
              </a:lnSpc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线；价格有效突破上升通道的下轨等。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25000"/>
              </a:lnSpc>
              <a:buNone/>
            </a:pP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25000"/>
              </a:lnSpc>
              <a:buNone/>
            </a:pP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形态止损法：</a:t>
            </a:r>
            <a:endParaRPr lang="en-US" altLang="zh-CN" sz="16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25000"/>
              </a:lnSpc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包括股价击破头肩顶、</a:t>
            </a:r>
            <a:r>
              <a:rPr lang="en-US" altLang="zh-CN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M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头、圆弧顶等头部形态的颈线位；价格出现向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25000"/>
              </a:lnSpc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下跳空突破缺口等等。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endParaRPr lang="en-US" altLang="zh-CN" sz="2000" b="1" dirty="0" smtClean="0">
              <a:solidFill>
                <a:srgbClr val="00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endParaRPr lang="en-US" altLang="zh-CN" sz="2000" b="1" dirty="0" smtClean="0">
              <a:solidFill>
                <a:srgbClr val="00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endParaRPr lang="en-US" altLang="zh-CN" sz="2000" b="1" dirty="0" smtClean="0">
              <a:solidFill>
                <a:srgbClr val="00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endParaRPr lang="en-US" altLang="zh-CN" sz="2000" b="1" dirty="0" smtClean="0">
              <a:solidFill>
                <a:srgbClr val="00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endParaRPr lang="en-US" altLang="zh-CN" sz="2000" b="1" dirty="0" smtClean="0">
              <a:solidFill>
                <a:srgbClr val="00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endParaRPr lang="en-US" altLang="zh-CN" sz="2000" b="1" dirty="0" smtClean="0">
              <a:solidFill>
                <a:srgbClr val="000066"/>
              </a:solidFill>
              <a:latin typeface="楷体_GB2312" pitchFamily="49" charset="-122"/>
              <a:ea typeface="楷体_GB2312" pitchFamily="49" charset="-122"/>
            </a:endParaRPr>
          </a:p>
          <a:p>
            <a:endParaRPr lang="zh-CN" altLang="en-US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89000" y="707935"/>
            <a:ext cx="31750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rgbClr val="00007D"/>
                </a:solidFill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、现代止损方法介绍</a:t>
            </a:r>
            <a:endParaRPr lang="zh-CN" altLang="en-US" sz="2000" dirty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1519420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324075" y="1098450"/>
            <a:ext cx="3124200" cy="685784"/>
          </a:xfrm>
        </p:spPr>
        <p:txBody>
          <a:bodyPr/>
          <a:lstStyle/>
          <a:p>
            <a:r>
              <a:rPr lang="zh-CN" altLang="en-US" sz="1800" kern="1200" dirty="0" smtClean="0">
                <a:solidFill>
                  <a:schemeClr val="accent1">
                    <a:lumMod val="25000"/>
                  </a:schemeClr>
                </a:solidFill>
                <a:latin typeface="黑体" pitchFamily="49" charset="-122"/>
                <a:ea typeface="黑体" pitchFamily="49" charset="-122"/>
                <a:cs typeface="+mn-cs"/>
              </a:rPr>
              <a:t>典型的技术止损法：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347850" y="1882225"/>
            <a:ext cx="6586566" cy="3875325"/>
          </a:xfrm>
        </p:spPr>
        <p:txBody>
          <a:bodyPr/>
          <a:lstStyle/>
          <a:p>
            <a:pPr>
              <a:buNone/>
            </a:pP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线止损法</a:t>
            </a:r>
            <a:endParaRPr lang="en-US" altLang="zh-CN" sz="16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包括出现两阴夹一阳、阴后两阳阴的空头炮，或出现一阴断三线的断头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铡刀，以及出现黄昏之星、穿头破脚、射击之星、双飞乌鸦、三只乌鸦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挂树梢等典型见顶的</a:t>
            </a:r>
            <a:r>
              <a:rPr lang="en-US" altLang="zh-CN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线组合等。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指标止损法</a:t>
            </a:r>
            <a:endParaRPr lang="en-US" altLang="zh-CN" sz="16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根据技术指标发出的卖出指示，作为止损信号，主要包括：</a:t>
            </a:r>
            <a:r>
              <a:rPr lang="en-US" altLang="zh-CN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MACD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出现绿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色柱状线并形成死叉；</a:t>
            </a:r>
            <a:r>
              <a:rPr lang="en-US" altLang="zh-CN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SAR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向下跌破转向点且翻绿等等。其中最简单、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最实用就是</a:t>
            </a:r>
            <a:r>
              <a:rPr lang="en-US" altLang="zh-CN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SAR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抛物式转向指标，亦称为停损点转向操作系统。 </a:t>
            </a:r>
            <a:r>
              <a:rPr lang="en-US" altLang="zh-CN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SAR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就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像股价的守护神，一旦上涨速度跟不上，或者股价反转下跌，</a:t>
            </a:r>
            <a:r>
              <a:rPr lang="en-US" altLang="zh-CN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SAR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都会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紧紧盯着，股价跌破</a:t>
            </a:r>
            <a:r>
              <a:rPr lang="en-US" altLang="zh-CN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SAR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就为平仓信号。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endParaRPr lang="en-US" altLang="zh-CN" sz="2000" b="1" dirty="0" smtClean="0">
              <a:solidFill>
                <a:srgbClr val="00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endParaRPr lang="en-US" altLang="zh-CN" sz="2000" b="1" dirty="0" smtClean="0">
              <a:solidFill>
                <a:srgbClr val="00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endParaRPr lang="en-US" altLang="zh-CN" sz="2000" b="1" dirty="0" smtClean="0">
              <a:solidFill>
                <a:srgbClr val="000066"/>
              </a:solidFill>
              <a:latin typeface="楷体_GB2312" pitchFamily="49" charset="-122"/>
              <a:ea typeface="楷体_GB2312" pitchFamily="49" charset="-122"/>
            </a:endParaRPr>
          </a:p>
          <a:p>
            <a:endParaRPr lang="zh-CN" altLang="en-US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89000" y="707935"/>
            <a:ext cx="31750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rgbClr val="00007D"/>
                </a:solidFill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、现代止损方法介绍</a:t>
            </a:r>
            <a:endParaRPr lang="zh-CN" altLang="en-US" sz="2000" dirty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2173147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1660525"/>
            <a:ext cx="7073900" cy="206210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8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8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、为什么要止损</a:t>
            </a:r>
            <a:endParaRPr lang="en-US" altLang="zh-CN" sz="1800" dirty="0" smtClean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8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8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、现代止损方法介绍</a:t>
            </a:r>
            <a:endParaRPr lang="en-US" altLang="zh-CN" sz="1800" dirty="0" smtClean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8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18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、止损模型的编写方法</a:t>
            </a:r>
            <a:endParaRPr lang="en-US" altLang="zh-CN" sz="1800" dirty="0" smtClean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8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18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、止损模型的案例</a:t>
            </a:r>
            <a:endParaRPr lang="en-US" altLang="zh-CN" sz="1800" dirty="0" smtClean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13716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rgbClr val="00007D"/>
                </a:solidFill>
              </a:rPr>
              <a:t> 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课程内容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939800" y="4648200"/>
            <a:ext cx="622300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200" dirty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 </a:t>
            </a:r>
            <a:r>
              <a:rPr lang="zh-CN" altLang="en-US" sz="1200" dirty="0">
                <a:latin typeface="黑体" pitchFamily="49" charset="-122"/>
                <a:ea typeface="黑体" pitchFamily="49" charset="-122"/>
              </a:rPr>
              <a:t>注：本课件中所用到的思路仅供参考</a:t>
            </a:r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，</a:t>
            </a:r>
            <a:r>
              <a:rPr lang="zh-CN" altLang="en-US" sz="1200" dirty="0">
                <a:latin typeface="黑体" pitchFamily="49" charset="-122"/>
                <a:ea typeface="黑体" pitchFamily="49" charset="-122"/>
              </a:rPr>
              <a:t>依</a:t>
            </a:r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此入市后果</a:t>
            </a:r>
            <a:r>
              <a:rPr lang="zh-CN" altLang="en-US" sz="1200" dirty="0">
                <a:latin typeface="黑体" pitchFamily="49" charset="-122"/>
                <a:ea typeface="黑体" pitchFamily="49" charset="-122"/>
              </a:rPr>
              <a:t>自负。</a:t>
            </a:r>
          </a:p>
        </p:txBody>
      </p:sp>
    </p:spTree>
    <p:extLst>
      <p:ext uri="{BB962C8B-B14F-4D97-AF65-F5344CB8AC3E}">
        <p14:creationId xmlns="" xmlns:p14="http://schemas.microsoft.com/office/powerpoint/2010/main" val="167363742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029200" y="1540825"/>
            <a:ext cx="7178544" cy="4400568"/>
            <a:chOff x="746256" y="642918"/>
            <a:chExt cx="7651488" cy="5357850"/>
          </a:xfrm>
        </p:grpSpPr>
        <p:pic>
          <p:nvPicPr>
            <p:cNvPr id="5" name="图片 4" descr="2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46256" y="642918"/>
              <a:ext cx="7651488" cy="535785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2428860" y="4000504"/>
              <a:ext cx="371477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latin typeface="黑体" pitchFamily="49" charset="-122"/>
                  <a:ea typeface="黑体" pitchFamily="49" charset="-122"/>
                </a:rPr>
                <a:t>价格在高位盘整后渐渐下滑</a:t>
              </a:r>
              <a:r>
                <a:rPr lang="en-US" altLang="zh-CN" sz="1600" dirty="0" smtClean="0">
                  <a:latin typeface="黑体" pitchFamily="49" charset="-122"/>
                  <a:ea typeface="黑体" pitchFamily="49" charset="-122"/>
                </a:rPr>
                <a:t>,5</a:t>
              </a:r>
              <a:r>
                <a:rPr lang="zh-CN" altLang="en-US" sz="1600" dirty="0" smtClean="0">
                  <a:latin typeface="黑体" pitchFamily="49" charset="-122"/>
                  <a:ea typeface="黑体" pitchFamily="49" charset="-122"/>
                </a:rPr>
                <a:t>日、</a:t>
              </a:r>
              <a:r>
                <a:rPr lang="en-US" altLang="zh-CN" sz="1600" dirty="0" smtClean="0">
                  <a:latin typeface="黑体" pitchFamily="49" charset="-122"/>
                  <a:ea typeface="黑体" pitchFamily="49" charset="-122"/>
                </a:rPr>
                <a:t>10</a:t>
              </a:r>
              <a:r>
                <a:rPr lang="zh-CN" altLang="en-US" sz="1600" dirty="0" smtClean="0">
                  <a:latin typeface="黑体" pitchFamily="49" charset="-122"/>
                  <a:ea typeface="黑体" pitchFamily="49" charset="-122"/>
                </a:rPr>
                <a:t>日和</a:t>
              </a:r>
              <a:r>
                <a:rPr lang="en-US" altLang="zh-CN" sz="1600" dirty="0" smtClean="0">
                  <a:latin typeface="黑体" pitchFamily="49" charset="-122"/>
                  <a:ea typeface="黑体" pitchFamily="49" charset="-122"/>
                </a:rPr>
                <a:t>20</a:t>
              </a:r>
              <a:r>
                <a:rPr lang="zh-CN" altLang="en-US" sz="1600" dirty="0" smtClean="0">
                  <a:latin typeface="黑体" pitchFamily="49" charset="-122"/>
                  <a:ea typeface="黑体" pitchFamily="49" charset="-122"/>
                </a:rPr>
                <a:t>日均线形成的均线系统呈现收敛状态，同时出现一根阴线跌破三条均线形成一阴断三线的“断头铡刀”</a:t>
              </a:r>
              <a:r>
                <a:rPr lang="en-US" altLang="zh-CN" sz="1600" dirty="0" smtClean="0">
                  <a:latin typeface="黑体" pitchFamily="49" charset="-122"/>
                  <a:ea typeface="黑体" pitchFamily="49" charset="-122"/>
                </a:rPr>
                <a:t>,</a:t>
              </a:r>
              <a:r>
                <a:rPr lang="zh-CN" altLang="en-US" sz="1600" dirty="0" smtClean="0">
                  <a:latin typeface="黑体" pitchFamily="49" charset="-122"/>
                  <a:ea typeface="黑体" pitchFamily="49" charset="-122"/>
                </a:rPr>
                <a:t>警惕有一轮跌势。</a:t>
              </a:r>
              <a:endParaRPr lang="zh-CN" altLang="en-US" sz="1600" dirty="0"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8" name="圆角矩形 7"/>
            <p:cNvSpPr/>
            <p:nvPr/>
          </p:nvSpPr>
          <p:spPr bwMode="auto">
            <a:xfrm>
              <a:off x="4429124" y="1428736"/>
              <a:ext cx="357190" cy="857256"/>
            </a:xfrm>
            <a:prstGeom prst="round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zh-CN" altLang="en-US" smtClean="0">
                <a:latin typeface="Arial" pitchFamily="34" charset="0"/>
              </a:endParaRPr>
            </a:p>
          </p:txBody>
        </p:sp>
      </p:grpSp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1112325" y="543300"/>
            <a:ext cx="3917875" cy="828660"/>
          </a:xfrm>
        </p:spPr>
        <p:txBody>
          <a:bodyPr/>
          <a:lstStyle/>
          <a:p>
            <a:r>
              <a:rPr lang="en-US" altLang="zh-CN" sz="1800" kern="1200" dirty="0" smtClean="0">
                <a:solidFill>
                  <a:schemeClr val="accent1">
                    <a:lumMod val="25000"/>
                  </a:schemeClr>
                </a:solidFill>
                <a:latin typeface="黑体" pitchFamily="49" charset="-122"/>
                <a:ea typeface="黑体" pitchFamily="49" charset="-122"/>
                <a:cs typeface="+mn-cs"/>
              </a:rPr>
              <a:t>K</a:t>
            </a:r>
            <a:r>
              <a:rPr lang="zh-CN" altLang="en-US" sz="1800" kern="1200" dirty="0" smtClean="0">
                <a:solidFill>
                  <a:schemeClr val="accent1">
                    <a:lumMod val="25000"/>
                  </a:schemeClr>
                </a:solidFill>
                <a:latin typeface="黑体" pitchFamily="49" charset="-122"/>
                <a:ea typeface="黑体" pitchFamily="49" charset="-122"/>
                <a:cs typeface="+mn-cs"/>
              </a:rPr>
              <a:t>线止损方法例子：</a:t>
            </a:r>
          </a:p>
        </p:txBody>
      </p:sp>
      <p:pic>
        <p:nvPicPr>
          <p:cNvPr id="10" name="图片 9" descr="公司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81575" y="6134100"/>
            <a:ext cx="4162425" cy="7239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5780779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936175" y="1417125"/>
            <a:ext cx="7321020" cy="4548206"/>
            <a:chOff x="756180" y="428604"/>
            <a:chExt cx="7631640" cy="5643602"/>
          </a:xfrm>
        </p:grpSpPr>
        <p:pic>
          <p:nvPicPr>
            <p:cNvPr id="5" name="图片 4" descr="2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56180" y="428604"/>
              <a:ext cx="7631640" cy="5643602"/>
            </a:xfrm>
            <a:prstGeom prst="rect">
              <a:avLst/>
            </a:prstGeom>
          </p:spPr>
        </p:pic>
        <p:sp>
          <p:nvSpPr>
            <p:cNvPr id="6" name="圆角矩形 5"/>
            <p:cNvSpPr/>
            <p:nvPr/>
          </p:nvSpPr>
          <p:spPr bwMode="auto">
            <a:xfrm>
              <a:off x="5340597" y="573717"/>
              <a:ext cx="308245" cy="785819"/>
            </a:xfrm>
            <a:prstGeom prst="round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zh-CN" altLang="en-US" smtClean="0">
                <a:latin typeface="Arial" pitchFamily="34" charset="0"/>
              </a:endParaRPr>
            </a:p>
          </p:txBody>
        </p:sp>
        <p:sp>
          <p:nvSpPr>
            <p:cNvPr id="8" name="圆角矩形 7"/>
            <p:cNvSpPr/>
            <p:nvPr/>
          </p:nvSpPr>
          <p:spPr bwMode="auto">
            <a:xfrm>
              <a:off x="3012743" y="726854"/>
              <a:ext cx="285752" cy="1900930"/>
            </a:xfrm>
            <a:prstGeom prst="round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zh-CN" altLang="en-US" smtClean="0">
                <a:latin typeface="Arial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572000" y="5143512"/>
            <a:ext cx="30003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 smtClean="0">
                <a:latin typeface="黑体" pitchFamily="49" charset="-122"/>
                <a:ea typeface="黑体" pitchFamily="49" charset="-122"/>
              </a:rPr>
              <a:t>上升趋势中出现穿头抱脚</a:t>
            </a:r>
            <a:endParaRPr lang="zh-CN" altLang="en-US" sz="16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886700" y="507675"/>
            <a:ext cx="3917875" cy="828660"/>
          </a:xfrm>
        </p:spPr>
        <p:txBody>
          <a:bodyPr/>
          <a:lstStyle/>
          <a:p>
            <a:r>
              <a:rPr lang="en-US" altLang="zh-CN" sz="1800" kern="1200" dirty="0" smtClean="0">
                <a:solidFill>
                  <a:schemeClr val="accent1">
                    <a:lumMod val="25000"/>
                  </a:schemeClr>
                </a:solidFill>
                <a:latin typeface="黑体" pitchFamily="49" charset="-122"/>
                <a:ea typeface="黑体" pitchFamily="49" charset="-122"/>
                <a:cs typeface="+mn-cs"/>
              </a:rPr>
              <a:t>K</a:t>
            </a:r>
            <a:r>
              <a:rPr lang="zh-CN" altLang="en-US" sz="1800" kern="1200" dirty="0" smtClean="0">
                <a:solidFill>
                  <a:schemeClr val="accent1">
                    <a:lumMod val="25000"/>
                  </a:schemeClr>
                </a:solidFill>
                <a:latin typeface="黑体" pitchFamily="49" charset="-122"/>
                <a:ea typeface="黑体" pitchFamily="49" charset="-122"/>
                <a:cs typeface="+mn-cs"/>
              </a:rPr>
              <a:t>线止损方法例子：</a:t>
            </a:r>
          </a:p>
        </p:txBody>
      </p:sp>
      <p:pic>
        <p:nvPicPr>
          <p:cNvPr id="11" name="图片 10" descr="公司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81575" y="6134100"/>
            <a:ext cx="4162425" cy="7239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68719566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86650" y="1295400"/>
            <a:ext cx="7093331" cy="47053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76400" y="4953000"/>
            <a:ext cx="2052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SAR</a:t>
            </a:r>
            <a:r>
              <a:rPr lang="zh-CN" altLang="en-US" sz="1600" dirty="0" smtClean="0">
                <a:latin typeface="黑体" pitchFamily="49" charset="-122"/>
                <a:ea typeface="黑体" pitchFamily="49" charset="-122"/>
              </a:rPr>
              <a:t>止损点指标</a:t>
            </a:r>
            <a:endParaRPr lang="zh-CN" altLang="en-US" sz="16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886700" y="507675"/>
            <a:ext cx="3917875" cy="828660"/>
          </a:xfrm>
        </p:spPr>
        <p:txBody>
          <a:bodyPr/>
          <a:lstStyle/>
          <a:p>
            <a:r>
              <a:rPr lang="zh-CN" altLang="en-US" sz="1800" kern="1200" dirty="0" smtClean="0">
                <a:solidFill>
                  <a:schemeClr val="accent1">
                    <a:lumMod val="25000"/>
                  </a:schemeClr>
                </a:solidFill>
                <a:latin typeface="黑体" pitchFamily="49" charset="-122"/>
                <a:ea typeface="黑体" pitchFamily="49" charset="-122"/>
                <a:cs typeface="+mn-cs"/>
              </a:rPr>
              <a:t>指标止损方法例子：</a:t>
            </a:r>
          </a:p>
        </p:txBody>
      </p:sp>
      <p:pic>
        <p:nvPicPr>
          <p:cNvPr id="7" name="图片 6" descr="公司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81575" y="6134100"/>
            <a:ext cx="4162425" cy="7239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973749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59700" y="1143000"/>
            <a:ext cx="2971800" cy="685800"/>
          </a:xfrm>
        </p:spPr>
        <p:txBody>
          <a:bodyPr/>
          <a:lstStyle/>
          <a:p>
            <a:r>
              <a:rPr lang="zh-CN" altLang="en-US" sz="1800" kern="1200" dirty="0" smtClean="0">
                <a:solidFill>
                  <a:schemeClr val="accent1">
                    <a:lumMod val="25000"/>
                  </a:schemeClr>
                </a:solidFill>
                <a:latin typeface="黑体" pitchFamily="49" charset="-122"/>
                <a:ea typeface="黑体" pitchFamily="49" charset="-122"/>
                <a:cs typeface="+mn-cs"/>
              </a:rPr>
              <a:t>统计止损</a:t>
            </a:r>
            <a:endParaRPr lang="zh-CN" altLang="en-US" sz="1800" kern="1200" dirty="0">
              <a:solidFill>
                <a:schemeClr val="accent1">
                  <a:lumMod val="25000"/>
                </a:schemeClr>
              </a:solidFill>
              <a:latin typeface="黑体" pitchFamily="49" charset="-122"/>
              <a:ea typeface="黑体" pitchFamily="49" charset="-122"/>
              <a:cs typeface="+mn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345874" y="1945575"/>
            <a:ext cx="6426525" cy="3886200"/>
          </a:xfrm>
        </p:spPr>
        <p:txBody>
          <a:bodyPr/>
          <a:lstStyle/>
          <a:p>
            <a:pPr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在止损的参照物选择中，我们可以选取各种不同的参考标准，除了技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术指标，</a:t>
            </a:r>
            <a:r>
              <a:rPr lang="en-US" altLang="zh-CN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线形态，时间以及价位空间外，很多统计变量也是设置止损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的重要参考标准，这些统计变量大多是根据统计学以及数学原理得出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的，因此我们暂且称之为统计止损。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889000" y="707935"/>
            <a:ext cx="31750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rgbClr val="00007D"/>
                </a:solidFill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、现代止损方法介绍</a:t>
            </a:r>
            <a:endParaRPr lang="zh-CN" altLang="en-US" sz="2000" dirty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495740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2150" y="1571612"/>
            <a:ext cx="3774575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24075" y="932200"/>
            <a:ext cx="2895600" cy="900098"/>
          </a:xfrm>
        </p:spPr>
        <p:txBody>
          <a:bodyPr/>
          <a:lstStyle/>
          <a:p>
            <a:r>
              <a:rPr lang="zh-CN" altLang="en-US" sz="1800" kern="1200" dirty="0" smtClean="0">
                <a:solidFill>
                  <a:schemeClr val="accent1">
                    <a:lumMod val="25000"/>
                  </a:schemeClr>
                </a:solidFill>
                <a:latin typeface="黑体" pitchFamily="49" charset="-122"/>
                <a:ea typeface="黑体" pitchFamily="49" charset="-122"/>
                <a:cs typeface="+mn-cs"/>
              </a:rPr>
              <a:t>典型的统计止损法：</a:t>
            </a:r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1296035" y="1714488"/>
            <a:ext cx="4214842" cy="3786214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zh-CN" altLang="en-U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资金止损法：</a:t>
            </a:r>
            <a:endParaRPr lang="en-US" altLang="zh-CN" sz="16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这是最简单的止损方法，我们每次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交易把风险控制在资金的固定比例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上，当连续赚钱时，这个比例代表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金额就会增大，所以可以投入更多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的资金赚更多的利润，当连续赔钱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1600" dirty="0" smtClean="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时，就相反可能缩小损失。</a:t>
            </a:r>
            <a:endParaRPr lang="en-US" altLang="zh-CN" sz="1600" dirty="0" smtClean="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buNone/>
            </a:pPr>
            <a:endParaRPr lang="en-US" altLang="zh-CN" sz="2000" b="1" dirty="0" smtClean="0">
              <a:solidFill>
                <a:srgbClr val="00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50000"/>
              </a:lnSpc>
              <a:buNone/>
            </a:pPr>
            <a:endParaRPr lang="en-US" altLang="zh-CN" sz="2000" b="1" dirty="0" smtClean="0">
              <a:solidFill>
                <a:srgbClr val="00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endParaRPr lang="en-US" altLang="zh-CN" sz="2000" b="1" dirty="0" smtClean="0">
              <a:solidFill>
                <a:srgbClr val="00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endParaRPr lang="en-US" altLang="zh-CN" sz="2000" b="1" dirty="0" smtClean="0">
              <a:solidFill>
                <a:srgbClr val="000066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89000" y="707935"/>
            <a:ext cx="31750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、现代止损方法介绍</a:t>
            </a:r>
            <a:endParaRPr lang="zh-CN" altLang="en-US" sz="2000" dirty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748209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14125" y="1921825"/>
            <a:ext cx="5338950" cy="34290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1600" kern="12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编写止损常用的几个函数：</a:t>
            </a:r>
            <a:endParaRPr lang="en-US" altLang="zh-CN" sz="1600" kern="12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1600" kern="12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BKPRICE </a:t>
            </a:r>
            <a:r>
              <a:rPr lang="zh-CN" altLang="en-US" sz="1600" kern="12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返回数据合约最近一次买开信号价位。</a:t>
            </a:r>
            <a:endParaRPr lang="en-US" altLang="zh-CN" sz="1600" kern="12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1600" kern="12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SKPRICE </a:t>
            </a:r>
            <a:r>
              <a:rPr lang="zh-CN" altLang="en-US" sz="1600" kern="12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返回数据合约最近一次卖开信号价位。</a:t>
            </a:r>
            <a:endParaRPr lang="en-US" altLang="zh-CN" sz="1600" kern="12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1600" kern="12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BKHIGH  </a:t>
            </a:r>
            <a:r>
              <a:rPr lang="zh-CN" altLang="en-US" sz="1600" kern="12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返回最近一次模型买开位置到当前的最高价。</a:t>
            </a:r>
            <a:endParaRPr lang="en-US" altLang="zh-CN" sz="1600" kern="12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1600" kern="12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SKLOW   </a:t>
            </a:r>
            <a:r>
              <a:rPr lang="zh-CN" altLang="en-US" sz="1600" kern="12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返回最近一次模型卖开位置到当前的最低价。</a:t>
            </a:r>
            <a:endParaRPr lang="en-US" altLang="zh-CN" sz="1600" kern="12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1600" kern="12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BARSBK </a:t>
            </a:r>
            <a:r>
              <a:rPr lang="zh-CN" altLang="en-US" sz="1600" kern="12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上一次买开信号位置</a:t>
            </a:r>
            <a:endParaRPr lang="en-US" altLang="zh-CN" sz="1600" kern="12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1600" kern="12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BARSSK </a:t>
            </a:r>
            <a:r>
              <a:rPr lang="zh-CN" altLang="en-US" sz="1600" kern="12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上一次卖开信号位置</a:t>
            </a:r>
            <a:endParaRPr lang="en-US" altLang="zh-CN" sz="1600" kern="12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sz="1600" kern="12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zh-CN" altLang="en-US" sz="1600" kern="12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rgbClr val="00007D"/>
                </a:solidFill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、止损模型的编写方法</a:t>
            </a:r>
            <a:endParaRPr lang="zh-CN" altLang="en-US" sz="2000" dirty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546451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14125" y="1389400"/>
            <a:ext cx="7212300" cy="4489875"/>
          </a:xfrm>
        </p:spPr>
        <p:txBody>
          <a:bodyPr/>
          <a:lstStyle/>
          <a:p>
            <a:pPr>
              <a:buNone/>
              <a:defRPr/>
            </a:pP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限价止损止盈</a:t>
            </a: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  <a:defRPr/>
            </a:pP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None/>
              <a:defRPr/>
            </a:pP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TMP1:=C&lt;BKPRICE-M;</a:t>
            </a:r>
          </a:p>
          <a:p>
            <a:pPr marL="0" indent="0">
              <a:buNone/>
              <a:defRPr/>
            </a:pP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TMP2:=C&gt;SKPRICE+M;</a:t>
            </a:r>
          </a:p>
          <a:p>
            <a:pPr marL="0" indent="0">
              <a:buNone/>
              <a:defRPr/>
            </a:pP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None/>
              <a:defRPr/>
            </a:pP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TMP3:=C&gt;BKPRICE+M;</a:t>
            </a:r>
          </a:p>
          <a:p>
            <a:pPr marL="0" indent="0">
              <a:buNone/>
              <a:defRPr/>
            </a:pP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TMP4:=C&lt;SKPRICE-M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;</a:t>
            </a:r>
          </a:p>
          <a:p>
            <a:pPr marL="0" indent="0">
              <a:buNone/>
              <a:defRPr/>
            </a:pP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None/>
              <a:defRPr/>
            </a:pP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  <a:defRPr/>
            </a:pP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跟踪止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损</a:t>
            </a: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None/>
              <a:defRPr/>
            </a:pP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HH:HHV(H,BARSBK); </a:t>
            </a:r>
            <a:r>
              <a:rPr lang="en-US" altLang="zh-CN" sz="1600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//</a:t>
            </a:r>
            <a:r>
              <a:rPr lang="zh-CN" altLang="en-US" sz="1600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入场以来的高点</a:t>
            </a:r>
            <a:endParaRPr lang="en-US" altLang="zh-CN" sz="1600" dirty="0">
              <a:solidFill>
                <a:srgbClr val="00B050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None/>
              <a:defRPr/>
            </a:pP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LL:LLV(L,BARSSK); </a:t>
            </a:r>
            <a:r>
              <a:rPr lang="en-US" altLang="zh-CN" sz="1600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//</a:t>
            </a:r>
            <a:r>
              <a:rPr lang="zh-CN" altLang="en-US" sz="1600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入场以来的低点</a:t>
            </a:r>
            <a:endParaRPr lang="en-US" altLang="zh-CN" sz="1600" dirty="0">
              <a:solidFill>
                <a:srgbClr val="00B050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None/>
              <a:defRPr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TMP1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:=C&lt;(HH-BKPRICE)*0.5+BKPRICE&amp;&amp;HH&gt;BKPRICE+25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;</a:t>
            </a:r>
            <a:r>
              <a:rPr lang="en-US" altLang="zh-CN" sz="1600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 //</a:t>
            </a:r>
            <a:r>
              <a:rPr lang="zh-CN" altLang="en-US" sz="1600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多头跟踪止损</a:t>
            </a:r>
            <a:r>
              <a:rPr lang="zh-CN" altLang="en-US" sz="16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条件</a:t>
            </a: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None/>
              <a:defRPr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TMP2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:=C&gt;SKPRICE-(SKPRICE-LL)*0.5&amp;&amp;LL&lt;SKPRICE-25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;</a:t>
            </a:r>
            <a:r>
              <a:rPr lang="en-US" altLang="zh-CN" sz="1600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 //</a:t>
            </a:r>
            <a:r>
              <a:rPr lang="zh-CN" altLang="en-US" sz="1600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空头跟踪止损条件</a:t>
            </a:r>
          </a:p>
          <a:p>
            <a:pPr marL="0" indent="0">
              <a:buNone/>
              <a:defRPr/>
            </a:pP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None/>
              <a:defRPr/>
            </a:pP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None/>
              <a:defRPr/>
            </a:pP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939800" y="689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rgbClr val="00007D"/>
                </a:solidFill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、止损模型的编写方法</a:t>
            </a:r>
            <a:endParaRPr lang="zh-CN" altLang="en-US" sz="2000" dirty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186571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448750" y="1023938"/>
            <a:ext cx="2865438" cy="609600"/>
          </a:xfrm>
        </p:spPr>
        <p:txBody>
          <a:bodyPr/>
          <a:lstStyle/>
          <a:p>
            <a:r>
              <a:rPr lang="zh-CN" altLang="en-US" sz="18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例</a:t>
            </a:r>
            <a:r>
              <a:rPr lang="en-US" altLang="zh-CN" sz="18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1 </a:t>
            </a:r>
            <a:r>
              <a:rPr lang="zh-CN" altLang="en-US" sz="18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双重均线系统</a:t>
            </a:r>
          </a:p>
        </p:txBody>
      </p:sp>
      <p:sp>
        <p:nvSpPr>
          <p:cNvPr id="57347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1448775" y="1771650"/>
            <a:ext cx="8229600" cy="144780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思路：</a:t>
            </a:r>
            <a:endParaRPr 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当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100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日均线穿越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350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日均线的时候买入或卖出</a:t>
            </a:r>
            <a:endParaRPr 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5060" name="内容占位符 2"/>
          <p:cNvSpPr txBox="1">
            <a:spLocks noChangeArrowheads="1"/>
          </p:cNvSpPr>
          <p:nvPr/>
        </p:nvSpPr>
        <p:spPr bwMode="auto">
          <a:xfrm>
            <a:off x="1454188" y="2781300"/>
            <a:ext cx="8229600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1pPr>
            <a:lvl2pPr marL="742950" indent="-285750"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2pPr>
            <a:lvl3pPr marL="1143000" indent="-228600"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3pPr>
            <a:lvl4pPr marL="1600200" indent="-228600"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4pPr>
            <a:lvl5pPr marL="2057400" indent="-228600"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9pPr>
          </a:lstStyle>
          <a:p>
            <a:pPr algn="l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  <a:sym typeface="Arial" pitchFamily="34" charset="0"/>
              </a:rPr>
              <a:t>MA1:MA(C,100);</a:t>
            </a:r>
          </a:p>
          <a:p>
            <a:pPr algn="l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  <a:sym typeface="Arial" pitchFamily="34" charset="0"/>
              </a:rPr>
              <a:t>MA2:MA(C,350); //</a:t>
            </a:r>
            <a:r>
              <a:rPr lang="zh-CN" altLang="en-US" sz="16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  <a:sym typeface="Arial" pitchFamily="34" charset="0"/>
              </a:rPr>
              <a:t>定义双重均线</a:t>
            </a:r>
            <a:endParaRPr lang="en-US" sz="1600" dirty="0" smtClean="0">
              <a:solidFill>
                <a:srgbClr val="00007D"/>
              </a:solidFill>
              <a:latin typeface="黑体" pitchFamily="49" charset="-122"/>
              <a:ea typeface="黑体" pitchFamily="49" charset="-122"/>
              <a:sym typeface="Arial" pitchFamily="34" charset="0"/>
            </a:endParaRPr>
          </a:p>
          <a:p>
            <a:pPr algn="l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  <a:sym typeface="Arial" pitchFamily="34" charset="0"/>
              </a:rPr>
              <a:t>CROSS(MA1,MA2),BPK;</a:t>
            </a:r>
          </a:p>
          <a:p>
            <a:pPr algn="l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  <a:sym typeface="Arial" pitchFamily="34" charset="0"/>
              </a:rPr>
              <a:t>CROSS(MA2,MA1),SPK;</a:t>
            </a:r>
          </a:p>
          <a:p>
            <a:pPr algn="l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  <a:sym typeface="Arial" pitchFamily="34" charset="0"/>
              </a:rPr>
              <a:t>AUTOFILTER;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606510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b="1" dirty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、止损模型</a:t>
            </a:r>
            <a:r>
              <a:rPr lang="zh-CN" altLang="en-US" sz="2000" dirty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案例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空间止损</a:t>
            </a:r>
            <a:endParaRPr lang="zh-CN" altLang="en-US" sz="2000" dirty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507208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448750" y="1042988"/>
            <a:ext cx="3733800" cy="990600"/>
          </a:xfrm>
        </p:spPr>
        <p:txBody>
          <a:bodyPr/>
          <a:lstStyle/>
          <a:p>
            <a:r>
              <a:rPr lang="zh-CN" altLang="en-US" sz="1600" b="1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思考</a:t>
            </a:r>
          </a:p>
        </p:txBody>
      </p:sp>
      <p:sp>
        <p:nvSpPr>
          <p:cNvPr id="58371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1448750" y="2209800"/>
            <a:ext cx="6172200" cy="2744788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①如果还没达到穿越平仓条件，趋势已经反转，能否立即 </a:t>
            </a:r>
            <a:endParaRPr 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止损减少损失？</a:t>
            </a:r>
            <a:endParaRPr 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endParaRPr 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②如果赢利，能否最大化赢利，让平仓位置跟随行情走高</a:t>
            </a:r>
            <a:endParaRPr 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而提高？</a:t>
            </a:r>
            <a:endParaRPr 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939800" y="701510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b="1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、止损模型的案例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空间止损</a:t>
            </a:r>
            <a:endParaRPr lang="zh-CN" altLang="en-US" sz="2000" dirty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30957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448750" y="825500"/>
            <a:ext cx="4191000" cy="1219200"/>
          </a:xfrm>
        </p:spPr>
        <p:txBody>
          <a:bodyPr/>
          <a:lstStyle/>
          <a:p>
            <a:r>
              <a:rPr lang="zh-CN" altLang="en-US" sz="16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转化：限价止损</a:t>
            </a:r>
            <a:r>
              <a:rPr lang="en-US" altLang="zh-CN" sz="16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+</a:t>
            </a:r>
            <a:r>
              <a:rPr lang="zh-CN" altLang="en-US" sz="16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追踪止盈</a:t>
            </a:r>
          </a:p>
        </p:txBody>
      </p:sp>
      <p:sp>
        <p:nvSpPr>
          <p:cNvPr id="59395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1448750" y="1992313"/>
            <a:ext cx="5016500" cy="3897312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//</a:t>
            </a:r>
            <a:r>
              <a:rPr lang="zh-CN" altLang="en-US" sz="16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限价止损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C&lt;BKPRICE-N,SP;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C&gt;SKPRICE+N,BP;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//</a:t>
            </a:r>
            <a:r>
              <a:rPr lang="zh-CN" altLang="en-US" sz="16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追踪止盈</a:t>
            </a:r>
            <a:endParaRPr lang="en-US" sz="1600" dirty="0" smtClean="0">
              <a:solidFill>
                <a:srgbClr val="00007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C&gt;BKPRICE&amp;&amp;C&lt;BKHIGH-M,SP;</a:t>
            </a:r>
            <a:endParaRPr lang="zh-CN" altLang="en-US" sz="1600" dirty="0" smtClean="0">
              <a:solidFill>
                <a:srgbClr val="00007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C&lt;SKPRICE&amp;&amp;C&gt;SKLOW+M,BP;</a:t>
            </a:r>
          </a:p>
          <a:p>
            <a:pPr marL="0" indent="0">
              <a:buFont typeface="Wingdings" pitchFamily="2" charset="2"/>
              <a:buNone/>
            </a:pPr>
            <a:r>
              <a:rPr lang="zh-CN" altLang="en-US" sz="16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注：</a:t>
            </a:r>
            <a:r>
              <a:rPr lang="en-US" altLang="zh-CN" sz="16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N,M</a:t>
            </a:r>
            <a:r>
              <a:rPr lang="zh-CN" altLang="en-US" sz="16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为价差</a:t>
            </a:r>
            <a:endParaRPr lang="en-US" altLang="zh-CN" sz="1600" dirty="0" smtClean="0">
              <a:solidFill>
                <a:srgbClr val="00007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endParaRPr lang="zh-CN" altLang="en-US" sz="1600" dirty="0" smtClean="0">
              <a:solidFill>
                <a:srgbClr val="00007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zh-CN" altLang="en-US" sz="2400" dirty="0" smtClean="0">
                <a:solidFill>
                  <a:srgbClr val="000072"/>
                </a:solidFill>
                <a:latin typeface="宋体" pitchFamily="2" charset="-122"/>
              </a:rPr>
              <a:t> </a:t>
            </a:r>
            <a:endParaRPr lang="en-US" altLang="zh-CN" sz="2400" dirty="0" smtClean="0">
              <a:solidFill>
                <a:srgbClr val="000072"/>
              </a:solidFill>
              <a:latin typeface="宋体" pitchFamily="2" charset="-122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939800" y="606510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b="1" dirty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 </a:t>
            </a:r>
            <a:r>
              <a:rPr lang="zh-CN" altLang="en-US" sz="2000" b="1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、止损模型的案例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空间止损</a:t>
            </a:r>
            <a:endParaRPr lang="zh-CN" altLang="en-US" sz="2000" dirty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018036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0902261121481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2214554"/>
            <a:ext cx="3492017" cy="3643338"/>
          </a:xfrm>
        </p:spPr>
      </p:pic>
      <p:sp>
        <p:nvSpPr>
          <p:cNvPr id="5" name="TextBox 4"/>
          <p:cNvSpPr txBox="1"/>
          <p:nvPr/>
        </p:nvSpPr>
        <p:spPr>
          <a:xfrm>
            <a:off x="4143372" y="2000240"/>
            <a:ext cx="450059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i="1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鳄鱼法则：</a:t>
            </a:r>
            <a:endParaRPr lang="en-US" altLang="zh-CN" sz="1600" i="1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假定一只鳄鱼咬住你的脚，如果你用手去试图挣脱你的脚，鳄鱼便会同时咬住你的脚与手。你愈挣扎，就被咬住得越多。所以，万一鳄鱼咬住你的脚，你唯一的机会就是牺牲一只脚。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在期货市场里，鳄鱼法则就是：当你发现自己的交易背离了市场的方向，必须立即止损，不得有任何延误，不得存有任何侥幸。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4348" y="2500306"/>
            <a:ext cx="1500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 smtClean="0">
                <a:solidFill>
                  <a:srgbClr val="FFFFFF">
                    <a:lumMod val="50000"/>
                  </a:srgbClr>
                </a:solidFill>
                <a:latin typeface="隶书" pitchFamily="49" charset="-122"/>
                <a:ea typeface="隶书" pitchFamily="49" charset="-122"/>
              </a:rPr>
              <a:t>止损是“断尾求生”的艺术</a:t>
            </a:r>
            <a:endParaRPr lang="zh-CN" altLang="en-US" sz="1600" b="1" dirty="0">
              <a:solidFill>
                <a:srgbClr val="FFFFFF">
                  <a:lumMod val="50000"/>
                </a:srgbClr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89000" y="822235"/>
            <a:ext cx="31750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rgbClr val="00007D"/>
                </a:solidFill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</a:rPr>
              <a:t>1</a:t>
            </a:r>
            <a:r>
              <a:rPr lang="zh-CN" altLang="en-US" sz="2000" dirty="0" smtClean="0">
                <a:solidFill>
                  <a:srgbClr val="00007D"/>
                </a:solidFill>
              </a:rPr>
              <a:t>、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为什么要止损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746597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452750" y="1095500"/>
            <a:ext cx="2505075" cy="609600"/>
          </a:xfrm>
        </p:spPr>
        <p:txBody>
          <a:bodyPr/>
          <a:lstStyle/>
          <a:p>
            <a:r>
              <a:rPr lang="zh-CN" altLang="en-US" sz="16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完整源码</a:t>
            </a:r>
          </a:p>
        </p:txBody>
      </p:sp>
      <p:sp>
        <p:nvSpPr>
          <p:cNvPr id="60419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1448775" y="1722438"/>
            <a:ext cx="8229600" cy="4538662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MA1:MA(C,100);</a:t>
            </a:r>
            <a:endParaRPr lang="zh-CN" altLang="en-US" sz="1600" dirty="0" smtClean="0">
              <a:solidFill>
                <a:srgbClr val="00007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MA2:MA(C,350); //</a:t>
            </a:r>
            <a:r>
              <a:rPr lang="zh-CN" altLang="en-US" sz="16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定义双重均线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CROSS(MA1,MA2),BK;</a:t>
            </a:r>
            <a:endParaRPr lang="zh-CN" altLang="en-US" sz="1600" dirty="0" smtClean="0">
              <a:solidFill>
                <a:srgbClr val="00007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CROSS(MA2,MA1),SK; //</a:t>
            </a:r>
            <a:r>
              <a:rPr lang="zh-CN" altLang="en-US" sz="16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转化模型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CROSS(MA2,MA1)||C&lt;BKPRICE-N||(C&gt;BKPRICE&amp;&amp;C&lt;BKHIGH-M),SP;</a:t>
            </a:r>
            <a:endParaRPr lang="zh-CN" altLang="en-US" sz="1600" dirty="0" smtClean="0">
              <a:solidFill>
                <a:srgbClr val="00007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CROSS(MA1,MA2)||C&gt;SKPRICE+N||(C&lt;SKPRICE&amp;&amp;C&gt;SKLOW+M),BP;</a:t>
            </a:r>
            <a:endParaRPr lang="zh-CN" altLang="en-US" sz="1600" dirty="0" smtClean="0">
              <a:solidFill>
                <a:srgbClr val="00007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zh-CN" altLang="en-US" sz="16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16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//</a:t>
            </a:r>
            <a:r>
              <a:rPr lang="zh-CN" altLang="en-US" sz="16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限价止损</a:t>
            </a:r>
            <a:r>
              <a:rPr lang="en-US" altLang="zh-CN" sz="16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+</a:t>
            </a:r>
            <a:r>
              <a:rPr lang="zh-CN" altLang="en-US" sz="16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回撤止损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AUTOFILTER; //</a:t>
            </a:r>
            <a:r>
              <a:rPr lang="zh-CN" altLang="en-US" sz="16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实现信号过滤</a:t>
            </a:r>
          </a:p>
          <a:p>
            <a:pPr marL="0" indent="0">
              <a:buFont typeface="Wingdings" pitchFamily="2" charset="2"/>
              <a:buNone/>
            </a:pPr>
            <a:endParaRPr lang="zh-CN" altLang="en-US" sz="2000" dirty="0" smtClean="0">
              <a:solidFill>
                <a:srgbClr val="000072"/>
              </a:solidFill>
              <a:latin typeface="宋体" pitchFamily="2" charset="-122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939800" y="606510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b="1" dirty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 </a:t>
            </a:r>
            <a:r>
              <a:rPr lang="zh-CN" altLang="en-US" sz="2000" b="1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、止损模型的案例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空间止损</a:t>
            </a:r>
          </a:p>
        </p:txBody>
      </p:sp>
    </p:spTree>
    <p:extLst>
      <p:ext uri="{BB962C8B-B14F-4D97-AF65-F5344CB8AC3E}">
        <p14:creationId xmlns="" xmlns:p14="http://schemas.microsoft.com/office/powerpoint/2010/main" val="85464948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图片 4" descr="1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9" y="1122634"/>
            <a:ext cx="7340925" cy="4953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3" name="TextBox 3"/>
          <p:cNvSpPr txBox="1">
            <a:spLocks noChangeArrowheads="1"/>
          </p:cNvSpPr>
          <p:nvPr/>
        </p:nvSpPr>
        <p:spPr bwMode="auto">
          <a:xfrm>
            <a:off x="1071563" y="3929063"/>
            <a:ext cx="30686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1pPr>
            <a:lvl2pPr marL="742950" indent="-285750"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2pPr>
            <a:lvl3pPr marL="1143000" indent="-228600"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3pPr>
            <a:lvl4pPr marL="1600200" indent="-228600"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4pPr>
            <a:lvl5pPr marL="2057400" indent="-228600"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9pPr>
          </a:lstStyle>
          <a:p>
            <a:pPr algn="l" eaLnBrk="0" hangingPunct="0"/>
            <a:r>
              <a:rPr lang="zh-CN" altLang="en-US" sz="160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在反向交叉还未形成时截断亏损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939800" y="606510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b="1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、止损模型的案例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空间止损</a:t>
            </a:r>
          </a:p>
        </p:txBody>
      </p:sp>
    </p:spTree>
    <p:extLst>
      <p:ext uri="{BB962C8B-B14F-4D97-AF65-F5344CB8AC3E}">
        <p14:creationId xmlns="" xmlns:p14="http://schemas.microsoft.com/office/powerpoint/2010/main" val="25624343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图片 3" descr="1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95400"/>
            <a:ext cx="7086600" cy="4678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TextBox 3"/>
          <p:cNvSpPr txBox="1">
            <a:spLocks noChangeArrowheads="1"/>
          </p:cNvSpPr>
          <p:nvPr/>
        </p:nvSpPr>
        <p:spPr bwMode="auto">
          <a:xfrm flipH="1">
            <a:off x="1214438" y="4000500"/>
            <a:ext cx="36449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1pPr>
            <a:lvl2pPr marL="742950" indent="-285750"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2pPr>
            <a:lvl3pPr marL="1143000" indent="-228600"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3pPr>
            <a:lvl4pPr marL="1600200" indent="-228600"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4pPr>
            <a:lvl5pPr marL="2057400" indent="-228600"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9pPr>
          </a:lstStyle>
          <a:p>
            <a:pPr algn="l" eaLnBrk="0" hangingPunct="0"/>
            <a:r>
              <a:rPr lang="zh-CN" altLang="en-US" sz="160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在反向交叉还未形成时追求利润最大化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939800" y="606510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b="1" dirty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 </a:t>
            </a:r>
            <a:r>
              <a:rPr lang="zh-CN" altLang="en-US" sz="2000" b="1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、止损模型的案例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空间止损</a:t>
            </a:r>
            <a:endParaRPr lang="zh-CN" altLang="en-US" sz="2000" dirty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4099641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448750" y="1023938"/>
            <a:ext cx="2865438" cy="609600"/>
          </a:xfrm>
        </p:spPr>
        <p:txBody>
          <a:bodyPr/>
          <a:lstStyle/>
          <a:p>
            <a:r>
              <a:rPr lang="zh-CN" altLang="en-US" sz="18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例</a:t>
            </a:r>
            <a:r>
              <a:rPr lang="en-US" altLang="zh-CN" sz="18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2 </a:t>
            </a:r>
            <a:r>
              <a:rPr lang="zh-CN" altLang="en-US" sz="18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开盘波动回归模型</a:t>
            </a:r>
          </a:p>
        </p:txBody>
      </p:sp>
      <p:sp>
        <p:nvSpPr>
          <p:cNvPr id="57347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1448775" y="1629150"/>
            <a:ext cx="6476025" cy="144780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思路：</a:t>
            </a:r>
            <a:endParaRPr 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突破分钟周期当天第一根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线的实体上端，做多，后期价格下跌低于当天第一根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线的最低价或者行情已经过去了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10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分钟，平仓出场；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跌破分钟周期当天第一根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线的实体下端，做空，后期价格上涨高于当天第一根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线的最高价或者行情已经过去了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10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分钟，平仓出场。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endParaRPr 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5060" name="内容占位符 2"/>
          <p:cNvSpPr txBox="1">
            <a:spLocks noChangeArrowheads="1"/>
          </p:cNvSpPr>
          <p:nvPr/>
        </p:nvSpPr>
        <p:spPr bwMode="auto">
          <a:xfrm>
            <a:off x="1454188" y="3125675"/>
            <a:ext cx="8229600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1pPr>
            <a:lvl2pPr marL="742950" indent="-285750"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2pPr>
            <a:lvl3pPr marL="1143000" indent="-228600"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3pPr>
            <a:lvl4pPr marL="1600200" indent="-228600"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4pPr>
            <a:lvl5pPr marL="2057400" indent="-228600"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9pPr>
          </a:lstStyle>
          <a:p>
            <a:pPr algn="l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  <a:sym typeface="Arial" pitchFamily="34" charset="0"/>
              </a:rPr>
              <a:t>RKO:=VALUEWHEN(TIME=0900,O);//</a:t>
            </a:r>
            <a:r>
              <a:rPr lang="zh-CN" altLang="en-US" sz="16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  <a:sym typeface="Arial" pitchFamily="34" charset="0"/>
              </a:rPr>
              <a:t>分钟周期当天第一根</a:t>
            </a:r>
            <a:r>
              <a:rPr lang="en-US" altLang="zh-CN" sz="16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  <a:sym typeface="Arial" pitchFamily="34" charset="0"/>
              </a:rPr>
              <a:t>K</a:t>
            </a:r>
            <a:r>
              <a:rPr lang="zh-CN" altLang="en-US" sz="16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  <a:sym typeface="Arial" pitchFamily="34" charset="0"/>
              </a:rPr>
              <a:t>线的开盘价</a:t>
            </a:r>
          </a:p>
          <a:p>
            <a:pPr algn="l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  <a:sym typeface="Arial" pitchFamily="34" charset="0"/>
              </a:rPr>
              <a:t>RKC:=VALUEWHEN(TIME=0900,C);//</a:t>
            </a:r>
            <a:r>
              <a:rPr lang="zh-CN" altLang="en-US" sz="16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  <a:sym typeface="Arial" pitchFamily="34" charset="0"/>
              </a:rPr>
              <a:t>分钟周期当天第一根</a:t>
            </a:r>
            <a:r>
              <a:rPr lang="en-US" altLang="zh-CN" sz="16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  <a:sym typeface="Arial" pitchFamily="34" charset="0"/>
              </a:rPr>
              <a:t>K</a:t>
            </a:r>
            <a:r>
              <a:rPr lang="zh-CN" altLang="en-US" sz="16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  <a:sym typeface="Arial" pitchFamily="34" charset="0"/>
              </a:rPr>
              <a:t>线的收盘价</a:t>
            </a:r>
          </a:p>
          <a:p>
            <a:pPr algn="l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  <a:sym typeface="Arial" pitchFamily="34" charset="0"/>
              </a:rPr>
              <a:t>RKH:=VALUEWHEN(TIME=0900,H);//</a:t>
            </a:r>
            <a:r>
              <a:rPr lang="zh-CN" altLang="en-US" sz="16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  <a:sym typeface="Arial" pitchFamily="34" charset="0"/>
              </a:rPr>
              <a:t>分钟周期当天第一根</a:t>
            </a:r>
            <a:r>
              <a:rPr lang="en-US" altLang="zh-CN" sz="16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  <a:sym typeface="Arial" pitchFamily="34" charset="0"/>
              </a:rPr>
              <a:t>K</a:t>
            </a:r>
            <a:r>
              <a:rPr lang="zh-CN" altLang="en-US" sz="16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  <a:sym typeface="Arial" pitchFamily="34" charset="0"/>
              </a:rPr>
              <a:t>线的最高价</a:t>
            </a:r>
          </a:p>
          <a:p>
            <a:pPr algn="l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  <a:sym typeface="Arial" pitchFamily="34" charset="0"/>
              </a:rPr>
              <a:t>RKL:=VALUEWHEN(TIME=0900,L);//</a:t>
            </a:r>
            <a:r>
              <a:rPr lang="zh-CN" altLang="en-US" sz="16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  <a:sym typeface="Arial" pitchFamily="34" charset="0"/>
              </a:rPr>
              <a:t>分钟周期当天第一根</a:t>
            </a:r>
            <a:r>
              <a:rPr lang="en-US" altLang="zh-CN" sz="16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  <a:sym typeface="Arial" pitchFamily="34" charset="0"/>
              </a:rPr>
              <a:t>K</a:t>
            </a:r>
            <a:r>
              <a:rPr lang="zh-CN" altLang="en-US" sz="16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  <a:sym typeface="Arial" pitchFamily="34" charset="0"/>
              </a:rPr>
              <a:t>线的最低价</a:t>
            </a:r>
          </a:p>
          <a:p>
            <a:pPr algn="l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  <a:sym typeface="Arial" pitchFamily="34" charset="0"/>
              </a:rPr>
              <a:t>CROSS(H,MAX(RKO,RKC))&amp;&amp;TIME&lt;0910&amp;&amp;TIME&gt;0900,BK;</a:t>
            </a:r>
          </a:p>
          <a:p>
            <a:pPr algn="l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  <a:sym typeface="Arial" pitchFamily="34" charset="0"/>
              </a:rPr>
              <a:t>CROSS(MIN(RKO,RKC),L)&amp;&amp;TIME&lt;0910&amp;&amp;TIME&gt;0900,SK;</a:t>
            </a:r>
          </a:p>
          <a:p>
            <a:pPr algn="l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  <a:sym typeface="Arial" pitchFamily="34" charset="0"/>
              </a:rPr>
              <a:t>C&gt;RKH || TIME&gt;=0910,BP;</a:t>
            </a:r>
          </a:p>
          <a:p>
            <a:pPr algn="l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  <a:sym typeface="Arial" pitchFamily="34" charset="0"/>
              </a:rPr>
              <a:t>C&lt;RKL || TIME&gt;=0910,SP;</a:t>
            </a:r>
          </a:p>
          <a:p>
            <a:pPr algn="l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  <a:sym typeface="Arial" pitchFamily="34" charset="0"/>
              </a:rPr>
              <a:t>AUTOFILTER;</a:t>
            </a:r>
          </a:p>
          <a:p>
            <a:pPr algn="l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  <a:sym typeface="Arial" pitchFamily="34" charset="0"/>
              </a:rPr>
              <a:t>//</a:t>
            </a:r>
            <a:r>
              <a:rPr lang="zh-CN" altLang="en-US" sz="16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  <a:sym typeface="Arial" pitchFamily="34" charset="0"/>
              </a:rPr>
              <a:t>适用品种，受外盘影响较大，</a:t>
            </a:r>
          </a:p>
          <a:p>
            <a:pPr algn="l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pitchFamily="2" charset="2"/>
              <a:buNone/>
            </a:pPr>
            <a:r>
              <a:rPr lang="zh-CN" altLang="en-US" sz="16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  <a:sym typeface="Arial" pitchFamily="34" charset="0"/>
              </a:rPr>
              <a:t>开盘波段比较剧烈的品种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606510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b="1" dirty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、止损模型</a:t>
            </a:r>
            <a:r>
              <a:rPr lang="zh-CN" altLang="en-US" sz="2000" dirty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案例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时间止损</a:t>
            </a:r>
            <a:endParaRPr lang="zh-CN" altLang="en-US" sz="2000" dirty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507208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939800" y="606510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b="1" dirty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、止损模型</a:t>
            </a:r>
            <a:r>
              <a:rPr lang="zh-CN" altLang="en-US" sz="2000" dirty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案例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时间止损</a:t>
            </a:r>
            <a:endParaRPr lang="zh-CN" altLang="en-US" sz="2000" dirty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3" name="图片 2" descr="QQ截图201502251625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0550" y="1363675"/>
            <a:ext cx="1219200" cy="4724400"/>
          </a:xfrm>
          <a:prstGeom prst="rect">
            <a:avLst/>
          </a:prstGeom>
        </p:spPr>
      </p:pic>
      <p:pic>
        <p:nvPicPr>
          <p:cNvPr id="4" name="图片 3" descr="QQ截图201502251626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44350" y="1366650"/>
            <a:ext cx="2819400" cy="4724400"/>
          </a:xfrm>
          <a:prstGeom prst="rect">
            <a:avLst/>
          </a:prstGeom>
        </p:spPr>
      </p:pic>
      <p:pic>
        <p:nvPicPr>
          <p:cNvPr id="5" name="图片 4" descr="QQ截图2015022516273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60475" y="1371600"/>
            <a:ext cx="2819400" cy="4724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7825" y="52578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最大限额止损</a:t>
            </a:r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57600" y="52578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时间止损</a:t>
            </a:r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27325" y="52578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时间止盈</a:t>
            </a:r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10" name="直接连接符 9"/>
          <p:cNvCxnSpPr/>
          <p:nvPr/>
        </p:nvCxnSpPr>
        <p:spPr bwMode="auto">
          <a:xfrm>
            <a:off x="890650" y="3857500"/>
            <a:ext cx="9144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直接连接符 11"/>
          <p:cNvCxnSpPr/>
          <p:nvPr/>
        </p:nvCxnSpPr>
        <p:spPr bwMode="auto">
          <a:xfrm>
            <a:off x="2567050" y="2021775"/>
            <a:ext cx="2556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直接连接符 12"/>
          <p:cNvCxnSpPr/>
          <p:nvPr/>
        </p:nvCxnSpPr>
        <p:spPr bwMode="auto">
          <a:xfrm>
            <a:off x="5919850" y="4836225"/>
            <a:ext cx="2556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448750" y="1023938"/>
            <a:ext cx="2865438" cy="609600"/>
          </a:xfrm>
        </p:spPr>
        <p:txBody>
          <a:bodyPr/>
          <a:lstStyle/>
          <a:p>
            <a:r>
              <a:rPr lang="zh-CN" altLang="en-US" sz="18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例</a:t>
            </a:r>
            <a:r>
              <a:rPr lang="en-US" altLang="zh-CN" sz="18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3 </a:t>
            </a:r>
            <a:r>
              <a:rPr lang="zh-CN" altLang="en-US" sz="18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价格突破通道模型</a:t>
            </a:r>
          </a:p>
        </p:txBody>
      </p:sp>
      <p:sp>
        <p:nvSpPr>
          <p:cNvPr id="57347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1448775" y="1629150"/>
            <a:ext cx="6476025" cy="144780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思路：</a:t>
            </a:r>
            <a:endParaRPr 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用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ATR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计算价格通道上下轨。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创新高后且当前最高价突破上一根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线收盘价加上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ATR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的一定倍数多头入场，价格突破下轨，平仓出场。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创新低后且当前最低价突破上一根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线收盘价减去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ATR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的一定倍数空头入场，价格突破上轨，平仓出场。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endParaRPr 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5060" name="内容占位符 2"/>
          <p:cNvSpPr txBox="1">
            <a:spLocks noChangeArrowheads="1"/>
          </p:cNvSpPr>
          <p:nvPr/>
        </p:nvSpPr>
        <p:spPr bwMode="auto">
          <a:xfrm>
            <a:off x="1524000" y="3429000"/>
            <a:ext cx="8229600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1pPr>
            <a:lvl2pPr marL="742950" indent="-285750"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2pPr>
            <a:lvl3pPr marL="1143000" indent="-228600"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3pPr>
            <a:lvl4pPr marL="1600200" indent="-228600"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4pPr>
            <a:lvl5pPr marL="2057400" indent="-228600"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9pPr>
          </a:lstStyle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TR:=MAX(MAX((HIGH-LOW),ABS(REF(CLOSE,1)-HIGH)),ABS(REF(CLOSE,1)-LOW));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ATR:=MA(TR,26),COLORYELLOW;//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求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26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个周期内的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TR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的简单移动平均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C1:REF(C,1)+REF(ATR,1)*0.79;//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上轨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C2:REF(C,1)-REF(ATR,1)*0.79;//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下轨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HIGH&gt;HHV(REF(HIGH,1),10)&amp;&amp;H&gt;=REF(C,1)+REF(ATR,1)*0.79,BPK;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LOW&lt;LLV(REF(L,1),10)&amp;&amp;L&lt;=REF(C,1)-REF(ATR,1)*0.79,SPK;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CROSS(C2,C),SP;//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价格突破下轨，多头止损平仓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CROSS(C,C1),BP;//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价格突破上轨，空头止损平仓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AUTOFILTER;</a:t>
            </a: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606510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b="1" dirty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、止损模型</a:t>
            </a:r>
            <a:r>
              <a:rPr lang="zh-CN" altLang="en-US" sz="2000" dirty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案例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技术止损</a:t>
            </a:r>
            <a:endParaRPr lang="zh-CN" altLang="en-US" sz="2000" dirty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507208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685800" y="1031175"/>
            <a:ext cx="3917875" cy="828660"/>
          </a:xfrm>
        </p:spPr>
        <p:txBody>
          <a:bodyPr/>
          <a:lstStyle/>
          <a:p>
            <a:r>
              <a:rPr lang="zh-CN" altLang="en-US" sz="18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价格突破通道模型</a:t>
            </a:r>
            <a:r>
              <a:rPr lang="zh-CN" altLang="en-US" sz="1800" kern="1200" dirty="0" smtClean="0">
                <a:solidFill>
                  <a:schemeClr val="accent1">
                    <a:lumMod val="25000"/>
                  </a:schemeClr>
                </a:solidFill>
                <a:latin typeface="黑体" pitchFamily="49" charset="-122"/>
                <a:ea typeface="黑体" pitchFamily="49" charset="-122"/>
                <a:cs typeface="+mn-cs"/>
              </a:rPr>
              <a:t>：</a:t>
            </a:r>
          </a:p>
        </p:txBody>
      </p:sp>
      <p:pic>
        <p:nvPicPr>
          <p:cNvPr id="10" name="图片 9" descr="公司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81575" y="6134100"/>
            <a:ext cx="4162425" cy="723900"/>
          </a:xfrm>
          <a:prstGeom prst="rect">
            <a:avLst/>
          </a:prstGeom>
          <a:ln>
            <a:noFill/>
          </a:ln>
        </p:spPr>
      </p:pic>
      <p:pic>
        <p:nvPicPr>
          <p:cNvPr id="13" name="图片 12" descr="图像 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2057400"/>
            <a:ext cx="8003283" cy="364170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800600" y="4114800"/>
            <a:ext cx="34851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latin typeface="黑体" pitchFamily="49" charset="-122"/>
                <a:ea typeface="黑体" pitchFamily="49" charset="-122"/>
              </a:rPr>
              <a:t>行情反转下跌，价格突破通道下轨，及时止损平仓。</a:t>
            </a:r>
            <a:endParaRPr lang="zh-CN" altLang="en-US" sz="16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939800" y="606510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b="1" dirty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、止损模型</a:t>
            </a:r>
            <a:r>
              <a:rPr lang="zh-CN" altLang="en-US" sz="2000" dirty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案例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技术止损</a:t>
            </a:r>
            <a:endParaRPr lang="zh-CN" altLang="en-US" sz="2000" dirty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80779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448750" y="1023938"/>
            <a:ext cx="2865438" cy="609600"/>
          </a:xfrm>
        </p:spPr>
        <p:txBody>
          <a:bodyPr/>
          <a:lstStyle/>
          <a:p>
            <a:r>
              <a:rPr lang="zh-CN" altLang="en-US" sz="18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例</a:t>
            </a:r>
            <a:r>
              <a:rPr lang="en-US" altLang="zh-CN" sz="18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4 </a:t>
            </a:r>
            <a:r>
              <a:rPr lang="zh-CN" altLang="en-US" sz="18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形态止损模型</a:t>
            </a:r>
          </a:p>
        </p:txBody>
      </p:sp>
      <p:sp>
        <p:nvSpPr>
          <p:cNvPr id="57347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1295400" y="1676400"/>
            <a:ext cx="6476025" cy="179985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思路：</a:t>
            </a:r>
            <a:endParaRPr 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将当前价格和</a:t>
            </a:r>
            <a:r>
              <a:rPr lang="en-US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MA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之差定义为</a:t>
            </a:r>
            <a:r>
              <a:rPr lang="en-US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DRD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，</a:t>
            </a:r>
            <a:r>
              <a:rPr lang="en-US" sz="1600" dirty="0" smtClean="0"/>
              <a:t> </a:t>
            </a:r>
            <a:r>
              <a:rPr lang="en-US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天</a:t>
            </a:r>
            <a:r>
              <a:rPr lang="en-US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DRD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的加和除以</a:t>
            </a:r>
            <a:r>
              <a:rPr lang="en-US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DRD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绝对值的加和。设置</a:t>
            </a:r>
            <a:r>
              <a:rPr lang="en-US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为入市阈值，如果</a:t>
            </a:r>
            <a:r>
              <a:rPr lang="en-US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RDV&gt;5,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则入场做多，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线出现向下跳空缺口，平仓出场。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设置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-5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为入市阈值，如果</a:t>
            </a:r>
            <a:r>
              <a:rPr lang="en-US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RDV&lt;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-5</a:t>
            </a:r>
            <a:r>
              <a:rPr lang="en-US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则入场做空，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线出现向上跳空缺口，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平仓出场。</a:t>
            </a:r>
          </a:p>
          <a:p>
            <a:pPr marL="0" indent="0">
              <a:buFont typeface="Wingdings" pitchFamily="2" charset="2"/>
              <a:buNone/>
            </a:pPr>
            <a:endParaRPr 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5060" name="内容占位符 2"/>
          <p:cNvSpPr txBox="1">
            <a:spLocks noChangeArrowheads="1"/>
          </p:cNvSpPr>
          <p:nvPr/>
        </p:nvSpPr>
        <p:spPr bwMode="auto">
          <a:xfrm>
            <a:off x="1295400" y="3429000"/>
            <a:ext cx="8229600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1pPr>
            <a:lvl2pPr marL="742950" indent="-285750"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2pPr>
            <a:lvl3pPr marL="1143000" indent="-228600"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3pPr>
            <a:lvl4pPr marL="1600200" indent="-228600"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4pPr>
            <a:lvl5pPr marL="2057400" indent="-228600"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9pPr>
          </a:lstStyle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RMA:=MA(CLOSE,15); 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DRD:=CLOSE-RMA;//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将当前价格和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MA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之差定义为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DRD                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NDV:=SUM(DRD,15); 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TDV:=SUM(ABS(DRD),15); 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RDV:=VALUEWHEN(TDV&gt;0,100*NDV/TDV);//15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天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DRD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的和除以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DRD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绝对值的和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RDV&gt;5,BPK;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RDV&lt;-5,SPK;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MAX(C,O)&lt;REF(MIN(C,O),1),SP;//K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线出现向下跳空缺口，多头止损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MIN(C,O)&gt;REF(MAX(C,O),1),BP;//K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线出现向上跳空缺口，空头止损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AUTOFILTER;</a:t>
            </a: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606510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b="1" dirty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、止损模型</a:t>
            </a:r>
            <a:r>
              <a:rPr lang="zh-CN" altLang="en-US" sz="2000" dirty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案例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技术止损</a:t>
            </a:r>
            <a:endParaRPr lang="zh-CN" altLang="en-US" sz="2000" dirty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507208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838200" y="990600"/>
            <a:ext cx="3917875" cy="828660"/>
          </a:xfrm>
        </p:spPr>
        <p:txBody>
          <a:bodyPr/>
          <a:lstStyle/>
          <a:p>
            <a:r>
              <a:rPr lang="zh-CN" altLang="en-US" sz="18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形态止损模型</a:t>
            </a:r>
            <a:r>
              <a:rPr lang="zh-CN" altLang="en-US" sz="1800" kern="1200" dirty="0" smtClean="0">
                <a:solidFill>
                  <a:schemeClr val="accent1">
                    <a:lumMod val="25000"/>
                  </a:schemeClr>
                </a:solidFill>
                <a:latin typeface="黑体" pitchFamily="49" charset="-122"/>
                <a:ea typeface="黑体" pitchFamily="49" charset="-122"/>
                <a:cs typeface="+mn-cs"/>
              </a:rPr>
              <a:t>：</a:t>
            </a:r>
          </a:p>
        </p:txBody>
      </p:sp>
      <p:pic>
        <p:nvPicPr>
          <p:cNvPr id="10" name="图片 9" descr="公司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81575" y="6134100"/>
            <a:ext cx="4162425" cy="723900"/>
          </a:xfrm>
          <a:prstGeom prst="rect">
            <a:avLst/>
          </a:prstGeom>
          <a:ln>
            <a:noFill/>
          </a:ln>
        </p:spPr>
      </p:pic>
      <p:pic>
        <p:nvPicPr>
          <p:cNvPr id="6" name="图片 5" descr="图像 4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1981200"/>
            <a:ext cx="8153399" cy="37823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10200" y="4495800"/>
            <a:ext cx="34851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latin typeface="黑体" pitchFamily="49" charset="-122"/>
                <a:ea typeface="黑体" pitchFamily="49" charset="-122"/>
              </a:rPr>
              <a:t>线出现向下跳空缺口，行情迎来一轮跌势，及时止损平仓。</a:t>
            </a:r>
            <a:endParaRPr lang="zh-CN" altLang="en-US" sz="16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939800" y="606510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b="1" dirty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、止损模型</a:t>
            </a:r>
            <a:r>
              <a:rPr lang="zh-CN" altLang="en-US" sz="2000" dirty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案例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技术止损</a:t>
            </a:r>
            <a:endParaRPr lang="zh-CN" altLang="en-US" sz="2000" dirty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80779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448750" y="1023938"/>
            <a:ext cx="2865438" cy="609600"/>
          </a:xfrm>
        </p:spPr>
        <p:txBody>
          <a:bodyPr/>
          <a:lstStyle/>
          <a:p>
            <a:r>
              <a:rPr lang="zh-CN" altLang="en-US" sz="18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例</a:t>
            </a:r>
            <a:r>
              <a:rPr lang="en-US" altLang="zh-CN" sz="18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5 K</a:t>
            </a:r>
            <a:r>
              <a:rPr lang="zh-CN" altLang="en-US" sz="18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线止损模型</a:t>
            </a:r>
          </a:p>
        </p:txBody>
      </p:sp>
      <p:sp>
        <p:nvSpPr>
          <p:cNvPr id="57347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1295400" y="1524000"/>
            <a:ext cx="6476025" cy="179985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思路：</a:t>
            </a:r>
            <a:endParaRPr 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两组均线均成多头排列时且当前价高于上根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线最高价入场做多，一根阴线跌破四条均线多头止损。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两组均线均成空头排列时且当前价低于上根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线最低价入场做空，一根阳线上穿四条均线空头止损。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None/>
            </a:pP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None/>
            </a:pPr>
            <a:endParaRPr 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5060" name="内容占位符 2"/>
          <p:cNvSpPr txBox="1">
            <a:spLocks noChangeArrowheads="1"/>
          </p:cNvSpPr>
          <p:nvPr/>
        </p:nvSpPr>
        <p:spPr bwMode="auto">
          <a:xfrm>
            <a:off x="1295400" y="3124200"/>
            <a:ext cx="8229600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1pPr>
            <a:lvl2pPr marL="742950" indent="-285750"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2pPr>
            <a:lvl3pPr marL="1143000" indent="-228600"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3pPr>
            <a:lvl4pPr marL="1600200" indent="-228600"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4pPr>
            <a:lvl5pPr marL="2057400" indent="-228600"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9pPr>
          </a:lstStyle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MA3:MA(CLOSE,3);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MA5:MA(CLOSE,5);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MA10:MA(CLOSE,10);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MA20:MA(CLOSE,20);//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均线组合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MA5&gt;MA20&amp;&amp;MA3&gt;MA10&amp;&amp;HIGH&gt;=REF(HIGH,1),BPK;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MA5&lt;MA20&amp;&amp;MA3&lt;MA10&amp;&amp;LOW&lt;=REF(LOW,1),SPK;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ISDOWN&amp;&amp;O&gt;MAX1(MA3,MA5,MA10,MA20)&amp;&amp;C&lt;MIN1(MA3,MA5,MA10,MA20),SP;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一根阴线跌破四条均线多头止损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ISUP&amp;&amp;C&gt;MAX1(MA3,MA5,MA10,MA20)&amp;&amp;O&lt;MIN1(MA3,MA5,MA10,MA20),BP;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一根阳线上穿四条均线空头止损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AUTOFILTER;</a:t>
            </a: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606510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b="1" dirty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、止损模型</a:t>
            </a:r>
            <a:r>
              <a:rPr lang="zh-CN" altLang="en-US" sz="2000" dirty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案例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技术止损</a:t>
            </a:r>
            <a:endParaRPr lang="zh-CN" altLang="en-US" sz="2000" dirty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507208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533400" y="533400"/>
            <a:ext cx="464820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rgbClr val="00007D"/>
                </a:solidFill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</a:rPr>
              <a:t>1</a:t>
            </a:r>
            <a:r>
              <a:rPr lang="zh-CN" altLang="en-US" sz="2000" dirty="0" smtClean="0">
                <a:solidFill>
                  <a:srgbClr val="00007D"/>
                </a:solidFill>
              </a:rPr>
              <a:t>、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为什么要止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损</a:t>
            </a:r>
            <a:endParaRPr lang="en-US" altLang="zh-CN" sz="2000" dirty="0" smtClean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         ——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一个交易者的内心独白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5" name="图片 4" descr="QQ图片201503021542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1295400"/>
            <a:ext cx="4114800" cy="5009322"/>
          </a:xfrm>
          <a:prstGeom prst="rect">
            <a:avLst/>
          </a:prstGeom>
        </p:spPr>
      </p:pic>
      <p:pic>
        <p:nvPicPr>
          <p:cNvPr id="6" name="图片 5" descr="QQ图片201503021542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457200"/>
            <a:ext cx="3733800" cy="5753528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3917875" cy="828660"/>
          </a:xfrm>
        </p:spPr>
        <p:txBody>
          <a:bodyPr/>
          <a:lstStyle/>
          <a:p>
            <a:r>
              <a:rPr lang="en-US" altLang="zh-CN" sz="18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8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线止损模型</a:t>
            </a:r>
            <a:r>
              <a:rPr lang="zh-CN" altLang="en-US" sz="1800" kern="1200" dirty="0" smtClean="0">
                <a:solidFill>
                  <a:schemeClr val="accent1">
                    <a:lumMod val="25000"/>
                  </a:schemeClr>
                </a:solidFill>
                <a:latin typeface="黑体" pitchFamily="49" charset="-122"/>
                <a:ea typeface="黑体" pitchFamily="49" charset="-122"/>
                <a:cs typeface="+mn-cs"/>
              </a:rPr>
              <a:t>：</a:t>
            </a:r>
          </a:p>
        </p:txBody>
      </p:sp>
      <p:pic>
        <p:nvPicPr>
          <p:cNvPr id="10" name="图片 9" descr="公司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81575" y="6134100"/>
            <a:ext cx="4162425" cy="723900"/>
          </a:xfrm>
          <a:prstGeom prst="rect">
            <a:avLst/>
          </a:prstGeom>
          <a:ln>
            <a:noFill/>
          </a:ln>
        </p:spPr>
      </p:pic>
      <p:pic>
        <p:nvPicPr>
          <p:cNvPr id="6" name="图片 5" descr="图像 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599" y="1752600"/>
            <a:ext cx="8001001" cy="37598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05200" y="4191000"/>
            <a:ext cx="34851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latin typeface="黑体" pitchFamily="49" charset="-122"/>
                <a:ea typeface="黑体" pitchFamily="49" charset="-122"/>
              </a:rPr>
              <a:t>价格在高位盘整后渐渐下滑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1600" dirty="0" smtClean="0">
                <a:latin typeface="黑体" pitchFamily="49" charset="-122"/>
                <a:ea typeface="黑体" pitchFamily="49" charset="-122"/>
              </a:rPr>
              <a:t>四条均线形成的均线系统呈现收敛状态，同时出现一根阴线跌破四条均线形成一阴断四线的“断头铡刀”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1600" dirty="0" smtClean="0">
                <a:latin typeface="黑体" pitchFamily="49" charset="-122"/>
                <a:ea typeface="黑体" pitchFamily="49" charset="-122"/>
              </a:rPr>
              <a:t>警惕有一轮跌势。在这个位置及时平仓止损。</a:t>
            </a:r>
            <a:endParaRPr lang="zh-CN" altLang="en-US" sz="16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533400" y="533400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b="1" dirty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、止损模型</a:t>
            </a:r>
            <a:r>
              <a:rPr lang="zh-CN" altLang="en-US" sz="2000" dirty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案例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技术止损</a:t>
            </a:r>
            <a:endParaRPr lang="zh-CN" altLang="en-US" sz="2000" dirty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80779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447800" y="990600"/>
            <a:ext cx="4953000" cy="533400"/>
          </a:xfrm>
        </p:spPr>
        <p:txBody>
          <a:bodyPr/>
          <a:lstStyle/>
          <a:p>
            <a:r>
              <a:rPr lang="zh-CN" altLang="en-US" sz="18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例</a:t>
            </a:r>
            <a:r>
              <a:rPr lang="en-US" altLang="zh-CN" sz="18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6 </a:t>
            </a:r>
            <a:r>
              <a:rPr lang="zh-CN" altLang="en-US" sz="18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基于</a:t>
            </a:r>
            <a:r>
              <a:rPr lang="en-US" altLang="zh-CN" sz="18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BOLL</a:t>
            </a:r>
            <a:r>
              <a:rPr lang="zh-CN" altLang="en-US" sz="18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和</a:t>
            </a:r>
            <a:r>
              <a:rPr lang="en-US" altLang="zh-CN" sz="18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SAR</a:t>
            </a:r>
            <a:r>
              <a:rPr lang="zh-CN" altLang="en-US" sz="18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的指标止损模型</a:t>
            </a:r>
          </a:p>
        </p:txBody>
      </p:sp>
      <p:sp>
        <p:nvSpPr>
          <p:cNvPr id="57347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990600" y="1524000"/>
            <a:ext cx="6476025" cy="179985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思路：</a:t>
            </a:r>
            <a:endParaRPr 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最高价大于布林上轨时入场做多，抛物转向值上穿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0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，多头止损。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最低价小于布林下轨时入场做空，抛物转向值下穿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0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，空头止损。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None/>
            </a:pP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None/>
            </a:pP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None/>
            </a:pPr>
            <a:endParaRPr 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5060" name="内容占位符 2"/>
          <p:cNvSpPr txBox="1">
            <a:spLocks noChangeArrowheads="1"/>
          </p:cNvSpPr>
          <p:nvPr/>
        </p:nvSpPr>
        <p:spPr bwMode="auto">
          <a:xfrm>
            <a:off x="990600" y="2667000"/>
            <a:ext cx="81534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1pPr>
            <a:lvl2pPr marL="742950" indent="-285750"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2pPr>
            <a:lvl3pPr marL="1143000" indent="-228600"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3pPr>
            <a:lvl4pPr marL="1600200" indent="-228600"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4pPr>
            <a:lvl5pPr marL="2057400" indent="-228600"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方正粗活意简体"/>
              </a:defRPr>
            </a:lvl9pPr>
          </a:lstStyle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MID:=MA(CLOSE,26);//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求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26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个周期的收盘价均线，称为布林通道中轨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TMP2:=STD(CLOSE,26);//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求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26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个周期内的收盘价的标准差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TOP:=MID+2*TMP2;//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布林通道上轨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BOTTOM:=MID-2*TMP2;//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布林通道下轨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STEP1:=2/100;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MVALUE1:=2/10;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SARLINE:SAR(4,STEP1,MVALUE1),CIRCLEDOT;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//4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个周期的抛物转向，步长为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STEP1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，极限值为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MVALUE1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HIGH&gt;=TOP,BPK;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LOW&lt;=BOTTOM,SPK;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CROSS(SARLINE,0),BP;//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抛物转向值上穿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0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，多头止损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CROSS(0,SARLINE),SP;//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抛物转向值下穿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0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，空头止损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AUTOFILTER;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606510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b="1" dirty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、止损模型</a:t>
            </a:r>
            <a:r>
              <a:rPr lang="zh-CN" altLang="en-US" sz="2000" dirty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案例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技术止损</a:t>
            </a:r>
            <a:endParaRPr lang="zh-CN" altLang="en-US" sz="2000" dirty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507208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990600" y="1143000"/>
            <a:ext cx="3917875" cy="828660"/>
          </a:xfrm>
        </p:spPr>
        <p:txBody>
          <a:bodyPr/>
          <a:lstStyle/>
          <a:p>
            <a:r>
              <a:rPr lang="zh-CN" altLang="en-US" sz="1800" dirty="0" smtClean="0">
                <a:solidFill>
                  <a:srgbClr val="000072"/>
                </a:solidFill>
                <a:latin typeface="黑体" pitchFamily="49" charset="-122"/>
                <a:ea typeface="黑体" pitchFamily="49" charset="-122"/>
              </a:rPr>
              <a:t>指标止损模型</a:t>
            </a:r>
            <a:r>
              <a:rPr lang="zh-CN" altLang="en-US" sz="1800" kern="1200" dirty="0" smtClean="0">
                <a:solidFill>
                  <a:schemeClr val="accent1">
                    <a:lumMod val="25000"/>
                  </a:schemeClr>
                </a:solidFill>
                <a:latin typeface="黑体" pitchFamily="49" charset="-122"/>
                <a:ea typeface="黑体" pitchFamily="49" charset="-122"/>
                <a:cs typeface="+mn-cs"/>
              </a:rPr>
              <a:t>：</a:t>
            </a:r>
          </a:p>
        </p:txBody>
      </p:sp>
      <p:pic>
        <p:nvPicPr>
          <p:cNvPr id="10" name="图片 9" descr="公司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81575" y="6134100"/>
            <a:ext cx="4162425" cy="723900"/>
          </a:xfrm>
          <a:prstGeom prst="rect">
            <a:avLst/>
          </a:prstGeom>
          <a:ln>
            <a:noFill/>
          </a:ln>
        </p:spPr>
      </p:pic>
      <p:pic>
        <p:nvPicPr>
          <p:cNvPr id="6" name="图片 5" descr="图像 7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025" y="2133600"/>
            <a:ext cx="7652831" cy="351959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24400" y="4419600"/>
            <a:ext cx="266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SAR</a:t>
            </a:r>
            <a:r>
              <a:rPr lang="zh-CN" altLang="en-US" sz="1600" dirty="0" smtClean="0">
                <a:latin typeface="黑体" pitchFamily="49" charset="-122"/>
                <a:ea typeface="黑体" pitchFamily="49" charset="-122"/>
              </a:rPr>
              <a:t>由红变绿出现反转，及时平仓止损</a:t>
            </a:r>
            <a:endParaRPr lang="zh-CN" altLang="en-US" sz="16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533400" y="699650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b="1" dirty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、止损模型</a:t>
            </a:r>
            <a:r>
              <a:rPr lang="zh-CN" altLang="en-US" sz="2000" dirty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案例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技术止损</a:t>
            </a:r>
            <a:endParaRPr lang="zh-CN" altLang="en-US" sz="2000" dirty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780779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889000" y="822235"/>
            <a:ext cx="31750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rgbClr val="00007D"/>
                </a:solidFill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</a:rPr>
              <a:t>1</a:t>
            </a:r>
            <a:r>
              <a:rPr lang="zh-CN" altLang="en-US" sz="2000" dirty="0" smtClean="0">
                <a:solidFill>
                  <a:srgbClr val="00007D"/>
                </a:solidFill>
              </a:rPr>
              <a:t>、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为什么要止损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5" name="图片 4" descr="QQ截图201503021553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1447800"/>
            <a:ext cx="4524375" cy="2809875"/>
          </a:xfrm>
          <a:prstGeom prst="rect">
            <a:avLst/>
          </a:prstGeom>
        </p:spPr>
      </p:pic>
      <p:pic>
        <p:nvPicPr>
          <p:cNvPr id="6" name="图片 5" descr="QQ截图201503021603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400" y="609600"/>
            <a:ext cx="1752600" cy="2149116"/>
          </a:xfrm>
          <a:prstGeom prst="rect">
            <a:avLst/>
          </a:prstGeom>
        </p:spPr>
      </p:pic>
      <p:pic>
        <p:nvPicPr>
          <p:cNvPr id="7" name="图片 6" descr="QQ截图2015030216015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1200" y="3124200"/>
            <a:ext cx="2057400" cy="29636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772400" y="1905000"/>
            <a:ext cx="99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沪铜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43650" y="5029200"/>
            <a:ext cx="99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沪胶</a:t>
            </a:r>
            <a:endParaRPr lang="zh-CN" altLang="en-US" sz="2000" dirty="0" smtClean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3810000" y="2895600"/>
            <a:ext cx="838200" cy="14478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方正粗活意简体" pitchFamily="65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38925" y="4495800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外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盘大跌后回升</a:t>
            </a:r>
            <a:endParaRPr lang="zh-CN" altLang="en-US" sz="2000" dirty="0" smtClean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QQ图片201503021542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3402" y="990600"/>
            <a:ext cx="3393649" cy="2743200"/>
          </a:xfrm>
          <a:prstGeom prst="rect">
            <a:avLst/>
          </a:prstGeom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609600" y="514600"/>
            <a:ext cx="31750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rgbClr val="00007D"/>
                </a:solidFill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</a:rPr>
              <a:t>1</a:t>
            </a:r>
            <a:r>
              <a:rPr lang="zh-CN" altLang="en-US" sz="2000" dirty="0" smtClean="0">
                <a:solidFill>
                  <a:srgbClr val="00007D"/>
                </a:solidFill>
              </a:rPr>
              <a:t>、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为什么要止损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5" name="图片 4" descr="QQ图片201503021542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976749"/>
            <a:ext cx="3657600" cy="5718723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 bwMode="auto">
          <a:xfrm>
            <a:off x="7279575" y="3493325"/>
            <a:ext cx="720000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直接连接符 10"/>
          <p:cNvCxnSpPr/>
          <p:nvPr/>
        </p:nvCxnSpPr>
        <p:spPr bwMode="auto">
          <a:xfrm>
            <a:off x="4800600" y="3669475"/>
            <a:ext cx="2736000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2" name="图片 11" descr="QQ截图201503021617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54100" y="3733799"/>
            <a:ext cx="2286000" cy="252905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239000" y="4953000"/>
            <a:ext cx="144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6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沪胶后续行情</a:t>
            </a:r>
            <a:endParaRPr lang="zh-CN" altLang="en-US" sz="1600" dirty="0" smtClean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889000" y="822235"/>
            <a:ext cx="31750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rgbClr val="00007D"/>
                </a:solidFill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</a:rPr>
              <a:t>1</a:t>
            </a:r>
            <a:r>
              <a:rPr lang="zh-CN" altLang="en-US" sz="2000" dirty="0" smtClean="0">
                <a:solidFill>
                  <a:srgbClr val="00007D"/>
                </a:solidFill>
              </a:rPr>
              <a:t>、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为什么要止损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1600" y="1701800"/>
            <a:ext cx="45005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投资法则一：永不要赔钱。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投资法则二：永远不要忘记了法则一。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78300" y="4064000"/>
            <a:ext cx="45005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“先生存，再赚钱。”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7" name="图片 6" descr="QQ图片201502161118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3800" y="1066800"/>
            <a:ext cx="2971800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图片 7" descr="W0201104182982353280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3352800"/>
            <a:ext cx="2745000" cy="2024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889000" y="822235"/>
            <a:ext cx="31750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rgbClr val="00007D"/>
                </a:solidFill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</a:rPr>
              <a:t>1</a:t>
            </a:r>
            <a:r>
              <a:rPr lang="zh-CN" altLang="en-US" sz="2000" dirty="0" smtClean="0">
                <a:solidFill>
                  <a:srgbClr val="00007D"/>
                </a:solidFill>
              </a:rPr>
              <a:t>、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为什么要止损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8900" y="1485900"/>
            <a:ext cx="45005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保住资本永远是第一位的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358900" y="2057400"/>
            <a:ext cx="6515100" cy="843697"/>
            <a:chOff x="1358900" y="2133600"/>
            <a:chExt cx="6515100" cy="843697"/>
          </a:xfrm>
        </p:grpSpPr>
        <p:sp>
          <p:nvSpPr>
            <p:cNvPr id="6" name="TextBox 5"/>
            <p:cNvSpPr txBox="1"/>
            <p:nvPr/>
          </p:nvSpPr>
          <p:spPr>
            <a:xfrm>
              <a:off x="1358900" y="2146300"/>
              <a:ext cx="31242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2"/>
                  </a:solidFill>
                  <a:latin typeface="黑体" pitchFamily="49" charset="-122"/>
                  <a:ea typeface="黑体" pitchFamily="49" charset="-122"/>
                </a:rPr>
                <a:t>投资大师</a:t>
              </a:r>
              <a:endPara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endParaRPr>
            </a:p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2"/>
                  </a:solidFill>
                  <a:latin typeface="黑体" pitchFamily="49" charset="-122"/>
                  <a:ea typeface="黑体" pitchFamily="49" charset="-122"/>
                </a:rPr>
                <a:t>相信最重要的事情永远是保住资本，这是他投资策略的基石</a:t>
              </a:r>
              <a:endPara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749800" y="2133600"/>
              <a:ext cx="31242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2"/>
                  </a:solidFill>
                  <a:latin typeface="黑体" pitchFamily="49" charset="-122"/>
                  <a:ea typeface="黑体" pitchFamily="49" charset="-122"/>
                </a:rPr>
                <a:t>失败的投资者</a:t>
              </a:r>
              <a:endPara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endParaRPr>
            </a:p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2"/>
                  </a:solidFill>
                  <a:latin typeface="黑体" pitchFamily="49" charset="-122"/>
                  <a:ea typeface="黑体" pitchFamily="49" charset="-122"/>
                </a:rPr>
                <a:t>唯一的投资目标就是“赚大钱”。结果，他常常连本钱都保不住。</a:t>
              </a:r>
              <a:endPara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371600" y="3187700"/>
            <a:ext cx="64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投资大师知道：避免赔钱远比赚钱要容易。如果你损失了投资资本的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50%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，你必须将你的资金翻倍才能回到最初的起点。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28255684"/>
              </p:ext>
            </p:extLst>
          </p:nvPr>
        </p:nvGraphicFramePr>
        <p:xfrm>
          <a:off x="1193800" y="3975100"/>
          <a:ext cx="6858048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24"/>
                <a:gridCol w="3429024"/>
              </a:tblGrid>
              <a:tr h="357190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solidFill>
                            <a:schemeClr val="tx1"/>
                          </a:solidFill>
                        </a:rPr>
                        <a:t>亏损比例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solidFill>
                            <a:schemeClr val="tx1"/>
                          </a:solidFill>
                        </a:rPr>
                        <a:t>翻本所需要的利润率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10%</a:t>
                      </a:r>
                      <a:endParaRPr lang="zh-CN" alt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11%</a:t>
                      </a:r>
                      <a:endParaRPr lang="zh-CN" altLang="en-US" dirty="0"/>
                    </a:p>
                  </a:txBody>
                  <a:tcPr anchor="ctr" anchorCtr="1"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20%</a:t>
                      </a:r>
                      <a:endParaRPr lang="zh-CN" alt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25%</a:t>
                      </a:r>
                      <a:endParaRPr lang="zh-CN" altLang="en-US" dirty="0"/>
                    </a:p>
                  </a:txBody>
                  <a:tcPr anchor="ctr" anchorCtr="1"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30%</a:t>
                      </a:r>
                      <a:endParaRPr lang="zh-CN" alt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43%</a:t>
                      </a:r>
                      <a:endParaRPr lang="zh-CN" altLang="en-US" dirty="0"/>
                    </a:p>
                  </a:txBody>
                  <a:tcPr anchor="ctr" anchorCtr="1"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50%</a:t>
                      </a:r>
                      <a:endParaRPr lang="zh-CN" alt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100%</a:t>
                      </a:r>
                      <a:endParaRPr lang="zh-CN" altLang="en-US" dirty="0"/>
                    </a:p>
                  </a:txBody>
                  <a:tcPr anchor="ctr" anchorCtr="1"/>
                </a:tc>
              </a:tr>
            </a:tbl>
          </a:graphicData>
        </a:graphic>
      </p:graphicFrame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内容占位符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469610991"/>
              </p:ext>
            </p:extLst>
          </p:nvPr>
        </p:nvGraphicFramePr>
        <p:xfrm>
          <a:off x="-25400" y="1500174"/>
          <a:ext cx="8229600" cy="43672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89000" y="822235"/>
            <a:ext cx="31750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rgbClr val="00007D"/>
                </a:solidFill>
              </a:rPr>
              <a:t> </a:t>
            </a:r>
            <a:r>
              <a:rPr lang="en-US" altLang="zh-CN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000" dirty="0" smtClean="0">
                <a:solidFill>
                  <a:srgbClr val="00007D"/>
                </a:solidFill>
                <a:latin typeface="黑体" pitchFamily="49" charset="-122"/>
                <a:ea typeface="黑体" pitchFamily="49" charset="-122"/>
              </a:rPr>
              <a:t>、现代止损方法介绍</a:t>
            </a:r>
            <a:endParaRPr lang="zh-CN" altLang="en-US" sz="2000" dirty="0">
              <a:solidFill>
                <a:srgbClr val="00007D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76882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主题1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32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Arial" pitchFamily="34" charset="0"/>
            <a:ea typeface="方正粗活意简体" pitchFamily="65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32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Arial" pitchFamily="34" charset="0"/>
            <a:ea typeface="方正粗活意简体" pitchFamily="65" charset="-122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8326</TotalTime>
  <Words>3067</Words>
  <Application>Microsoft Office PowerPoint</Application>
  <PresentationFormat>全屏显示(4:3)</PresentationFormat>
  <Paragraphs>348</Paragraphs>
  <Slides>42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43" baseType="lpstr">
      <vt:lpstr>主题1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空间止损法</vt:lpstr>
      <vt:lpstr>典型的空间止损法：</vt:lpstr>
      <vt:lpstr>多单回撤止损法：</vt:lpstr>
      <vt:lpstr>时间止损法</vt:lpstr>
      <vt:lpstr>典型的时间止损法：</vt:lpstr>
      <vt:lpstr>横盘止损方法例子：</vt:lpstr>
      <vt:lpstr>横盘止损方法例子：</vt:lpstr>
      <vt:lpstr>技术止损法</vt:lpstr>
      <vt:lpstr>典型的技术止损法：</vt:lpstr>
      <vt:lpstr>典型的技术止损法：</vt:lpstr>
      <vt:lpstr>K线止损方法例子：</vt:lpstr>
      <vt:lpstr>K线止损方法例子：</vt:lpstr>
      <vt:lpstr>指标止损方法例子：</vt:lpstr>
      <vt:lpstr>统计止损</vt:lpstr>
      <vt:lpstr>典型的统计止损法：</vt:lpstr>
      <vt:lpstr>幻灯片 25</vt:lpstr>
      <vt:lpstr>幻灯片 26</vt:lpstr>
      <vt:lpstr>例1 双重均线系统</vt:lpstr>
      <vt:lpstr>思考</vt:lpstr>
      <vt:lpstr>转化：限价止损+追踪止盈</vt:lpstr>
      <vt:lpstr>完整源码</vt:lpstr>
      <vt:lpstr>幻灯片 31</vt:lpstr>
      <vt:lpstr>幻灯片 32</vt:lpstr>
      <vt:lpstr>例2 开盘波动回归模型</vt:lpstr>
      <vt:lpstr>幻灯片 34</vt:lpstr>
      <vt:lpstr>例3 价格突破通道模型</vt:lpstr>
      <vt:lpstr>价格突破通道模型：</vt:lpstr>
      <vt:lpstr>例4 形态止损模型</vt:lpstr>
      <vt:lpstr>形态止损模型：</vt:lpstr>
      <vt:lpstr>例5 K线止损模型</vt:lpstr>
      <vt:lpstr>K线止损模型：</vt:lpstr>
      <vt:lpstr>例6 基于BOLL和SAR的指标止损模型</vt:lpstr>
      <vt:lpstr>指标止损模型：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user</cp:lastModifiedBy>
  <cp:revision>538</cp:revision>
  <cp:lastPrinted>1601-01-01T00:00:00Z</cp:lastPrinted>
  <dcterms:created xsi:type="dcterms:W3CDTF">1601-01-01T00:00:00Z</dcterms:created>
  <dcterms:modified xsi:type="dcterms:W3CDTF">2015-03-02T08:20:00Z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