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39"/>
  </p:notesMasterIdLst>
  <p:sldIdLst>
    <p:sldId id="613" r:id="rId2"/>
    <p:sldId id="855" r:id="rId3"/>
    <p:sldId id="856" r:id="rId4"/>
    <p:sldId id="857" r:id="rId5"/>
    <p:sldId id="858" r:id="rId6"/>
    <p:sldId id="859" r:id="rId7"/>
    <p:sldId id="860" r:id="rId8"/>
    <p:sldId id="861" r:id="rId9"/>
    <p:sldId id="862" r:id="rId10"/>
    <p:sldId id="863" r:id="rId11"/>
    <p:sldId id="864" r:id="rId12"/>
    <p:sldId id="865" r:id="rId13"/>
    <p:sldId id="866" r:id="rId14"/>
    <p:sldId id="867" r:id="rId15"/>
    <p:sldId id="868" r:id="rId16"/>
    <p:sldId id="869" r:id="rId17"/>
    <p:sldId id="870" r:id="rId18"/>
    <p:sldId id="871" r:id="rId19"/>
    <p:sldId id="872" r:id="rId20"/>
    <p:sldId id="873" r:id="rId21"/>
    <p:sldId id="874" r:id="rId22"/>
    <p:sldId id="875" r:id="rId23"/>
    <p:sldId id="876" r:id="rId24"/>
    <p:sldId id="877" r:id="rId25"/>
    <p:sldId id="878" r:id="rId26"/>
    <p:sldId id="879" r:id="rId27"/>
    <p:sldId id="880" r:id="rId28"/>
    <p:sldId id="881" r:id="rId29"/>
    <p:sldId id="882" r:id="rId30"/>
    <p:sldId id="883" r:id="rId31"/>
    <p:sldId id="884" r:id="rId32"/>
    <p:sldId id="885" r:id="rId33"/>
    <p:sldId id="886" r:id="rId34"/>
    <p:sldId id="887" r:id="rId35"/>
    <p:sldId id="888" r:id="rId36"/>
    <p:sldId id="889" r:id="rId37"/>
    <p:sldId id="890" r:id="rId38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5pPr>
    <a:lvl6pPr marL="22860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6pPr>
    <a:lvl7pPr marL="27432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7pPr>
    <a:lvl8pPr marL="32004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8pPr>
    <a:lvl9pPr marL="36576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39" autoAdjust="0"/>
    <p:restoredTop sz="94660"/>
  </p:normalViewPr>
  <p:slideViewPr>
    <p:cSldViewPr snapToGrid="0">
      <p:cViewPr>
        <p:scale>
          <a:sx n="67" d="100"/>
          <a:sy n="67" d="100"/>
        </p:scale>
        <p:origin x="-1644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1872691200" cy="1872691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053" name="Rectangle 5"/>
          <p:cNvSpPr>
            <a:spLocks noGrp="1" noRot="1" noChangeAspect="1" noChangeArrowheads="1" noTextEdit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         </a:t>
            </a:r>
          </a:p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</a:t>
            </a:r>
          </a:p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</a:t>
            </a:r>
          </a:p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</a:t>
            </a:r>
          </a:p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3200">
                <a:ea typeface="方正粗活意简体" charset="-122"/>
              </a:defRPr>
            </a:lvl1pPr>
          </a:lstStyle>
          <a:p>
            <a:pPr>
              <a:defRPr/>
            </a:pPr>
            <a:fld id="{D209E4C3-8B13-44F2-802D-6AB019BA5D7C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447602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9A604-5D6B-4889-8A5A-66AB42B4F694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F6162-8536-4C33-BCF2-05E1E13081A6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60616-92DE-4A8A-91A3-B8367C3D090A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96A8B-68CC-4515-BC05-94C48D83A7BA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E9863-270D-486C-8417-C560D139509B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6864A-01E9-48A8-93DE-EFE7B646EA68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120E8-EB3A-4B0E-B8AF-9206572911B1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9" name="日期占位符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7A9F5-69E7-49A2-B83D-3A809A6010F5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D4942-1C0A-41C6-83D6-B87B7295CDC2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9DBB6-29EA-4397-854D-C037753DD8F4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Arial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6F0FF-34DF-4C9E-9EA0-9556AA014D43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sym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 Black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50CCF03F-DCCB-4858-BCA8-FBAC844CB3B9}" type="slidenum">
              <a:rPr lang="zh-CN" altLang="en-US"/>
              <a:pPr>
                <a:defRPr/>
              </a:pPr>
              <a:t>‹#›</a:t>
            </a:fld>
            <a:endParaRPr lang="en-US" sz="1800">
              <a:ea typeface="方正粗活意简体" charset="-122"/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rgbClr val="CCCCE6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tx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rgbClr val="00007D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schemeClr val="tx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hlink"/>
                </a:solidFill>
                <a:sym typeface="Arial" pitchFamily="34" charset="0"/>
              </a:endParaRPr>
            </a:p>
          </p:txBody>
        </p:sp>
        <p:sp>
          <p:nvSpPr>
            <p:cNvPr id="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hlink"/>
                </a:solidFill>
                <a:sym typeface="Arial" pitchFamily="34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2"/>
                </a:solidFill>
                <a:sym typeface="Arial" pitchFamily="34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hlink"/>
                </a:solidFill>
                <a:sym typeface="Arial" pitchFamily="34" charset="0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schemeClr val="tx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2"/>
                </a:solidFill>
                <a:sym typeface="Arial" pitchFamily="34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2"/>
                </a:solidFill>
                <a:sym typeface="Arial" pitchFamily="34" charset="0"/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单击此处编辑母版标题样式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Arial" pitchFamily="34" charset="0"/>
              </a:rPr>
              <a:t>第二级</a:t>
            </a:r>
          </a:p>
          <a:p>
            <a:pPr lvl="2"/>
            <a:r>
              <a:rPr lang="zh-CN" smtClean="0">
                <a:sym typeface="Arial" pitchFamily="34" charset="0"/>
              </a:rPr>
              <a:t>第三级</a:t>
            </a:r>
          </a:p>
          <a:p>
            <a:pPr lvl="3"/>
            <a:r>
              <a:rPr lang="zh-CN" smtClean="0">
                <a:sym typeface="Arial" pitchFamily="34" charset="0"/>
              </a:rPr>
              <a:t>第四级</a:t>
            </a:r>
          </a:p>
          <a:p>
            <a:pPr lvl="4"/>
            <a:r>
              <a:rPr lang="zh-CN" smtClean="0">
                <a:sym typeface="Arial" pitchFamily="34" charset="0"/>
              </a:rPr>
              <a:t>第五级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sym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18" name="图片 17" descr="公司logo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4981575" y="6134100"/>
            <a:ext cx="4162425" cy="7239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  <a:sym typeface="Arial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sym typeface="Arial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uthmoney.com/zhishi/kaipan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331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rgbClr val="CCCCE6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2400">
                <a:solidFill>
                  <a:schemeClr val="tx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sp>
          <p:nvSpPr>
            <p:cNvPr id="13318" name="Rectangle 4"/>
            <p:cNvSpPr>
              <a:spLocks noChangeArrowheads="1"/>
            </p:cNvSpPr>
            <p:nvPr/>
          </p:nvSpPr>
          <p:spPr bwMode="auto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zh-CN" altLang="en-US" sz="3600" dirty="0" smtClean="0">
                <a:solidFill>
                  <a:schemeClr val="bg1"/>
                </a:solidFill>
                <a:latin typeface="Times New Roman" pitchFamily="18" charset="0"/>
                <a:sym typeface="Arial" pitchFamily="34" charset="0"/>
              </a:endParaRPr>
            </a:p>
            <a:p>
              <a:r>
                <a:rPr lang="zh-CN" altLang="en-US" sz="3600" b="1" dirty="0" smtClean="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  </a:t>
              </a:r>
              <a:r>
                <a:rPr lang="zh-CN" altLang="en-US" sz="3600" b="1" dirty="0" smtClean="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   </a:t>
              </a:r>
              <a:r>
                <a:rPr lang="zh-CN" altLang="en-US" sz="4400" b="1" dirty="0" smtClean="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模型基本结构与编写</a:t>
              </a:r>
              <a:endParaRPr lang="zh-CN" altLang="en-US" sz="4400" b="1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itchFamily="49" charset="-122"/>
                <a:ea typeface="黑体" pitchFamily="49" charset="-122"/>
              </a:endParaRPr>
            </a:p>
            <a:p>
              <a:r>
                <a:rPr lang="zh-CN" altLang="en-US" sz="3600" dirty="0" smtClean="0">
                  <a:solidFill>
                    <a:schemeClr val="bg1"/>
                  </a:solidFill>
                  <a:latin typeface="Times New Roman" pitchFamily="18" charset="0"/>
                  <a:sym typeface="Arial" pitchFamily="34" charset="0"/>
                </a:rPr>
                <a:t>            </a:t>
              </a:r>
              <a:endParaRPr lang="zh-CN" altLang="en-US" sz="4000" dirty="0">
                <a:solidFill>
                  <a:schemeClr val="bg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grpSp>
          <p:nvGrpSpPr>
            <p:cNvPr id="13319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0"/>
              <a:chExt cx="1806" cy="1989"/>
            </a:xfrm>
          </p:grpSpPr>
          <p:sp>
            <p:nvSpPr>
              <p:cNvPr id="13320" name="Rectangle 6"/>
              <p:cNvSpPr>
                <a:spLocks noChangeArrowheads="1"/>
              </p:cNvSpPr>
              <p:nvPr/>
            </p:nvSpPr>
            <p:spPr bwMode="auto">
              <a:xfrm>
                <a:off x="361" y="1585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1" name="Rectangle 7"/>
              <p:cNvSpPr>
                <a:spLocks noChangeArrowheads="1"/>
              </p:cNvSpPr>
              <p:nvPr/>
            </p:nvSpPr>
            <p:spPr bwMode="auto">
              <a:xfrm>
                <a:off x="1081" y="393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2" name="Rectangle 8"/>
              <p:cNvSpPr>
                <a:spLocks noChangeArrowheads="1"/>
              </p:cNvSpPr>
              <p:nvPr/>
            </p:nvSpPr>
            <p:spPr bwMode="auto">
              <a:xfrm>
                <a:off x="1437" y="0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3" name="Rectangle 9"/>
              <p:cNvSpPr>
                <a:spLocks noChangeArrowheads="1"/>
              </p:cNvSpPr>
              <p:nvPr/>
            </p:nvSpPr>
            <p:spPr bwMode="auto">
              <a:xfrm>
                <a:off x="719" y="1585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4" name="Rectangle 10"/>
              <p:cNvSpPr>
                <a:spLocks noChangeArrowheads="1"/>
              </p:cNvSpPr>
              <p:nvPr/>
            </p:nvSpPr>
            <p:spPr bwMode="auto">
              <a:xfrm>
                <a:off x="1437" y="393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5" name="Rectangle 11"/>
              <p:cNvSpPr>
                <a:spLocks noChangeArrowheads="1"/>
              </p:cNvSpPr>
              <p:nvPr/>
            </p:nvSpPr>
            <p:spPr bwMode="auto">
              <a:xfrm>
                <a:off x="719" y="792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6" name="Rectangle 12"/>
              <p:cNvSpPr>
                <a:spLocks noChangeArrowheads="1"/>
              </p:cNvSpPr>
              <p:nvPr/>
            </p:nvSpPr>
            <p:spPr bwMode="auto">
              <a:xfrm>
                <a:off x="0" y="792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7" name="Rectangle 13"/>
              <p:cNvSpPr>
                <a:spLocks noChangeArrowheads="1"/>
              </p:cNvSpPr>
              <p:nvPr/>
            </p:nvSpPr>
            <p:spPr bwMode="auto">
              <a:xfrm>
                <a:off x="1081" y="792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8" name="Rectangle 14"/>
              <p:cNvSpPr>
                <a:spLocks noChangeArrowheads="1"/>
              </p:cNvSpPr>
              <p:nvPr/>
            </p:nvSpPr>
            <p:spPr bwMode="auto">
              <a:xfrm>
                <a:off x="361" y="1185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9" name="Rectangle 15"/>
              <p:cNvSpPr>
                <a:spLocks noChangeArrowheads="1"/>
              </p:cNvSpPr>
              <p:nvPr/>
            </p:nvSpPr>
            <p:spPr bwMode="auto">
              <a:xfrm>
                <a:off x="719" y="1185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</p:grpSp>
      </p:grpSp>
      <p:sp>
        <p:nvSpPr>
          <p:cNvPr id="13316" name="Rectangle 24"/>
          <p:cNvSpPr>
            <a:spLocks noChangeArrowheads="1"/>
          </p:cNvSpPr>
          <p:nvPr/>
        </p:nvSpPr>
        <p:spPr bwMode="auto">
          <a:xfrm>
            <a:off x="4800600" y="4800600"/>
            <a:ext cx="3581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文华财经 研究部</a:t>
            </a:r>
            <a:endParaRPr lang="en-US" altLang="zh-CN" sz="3200" b="1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 algn="ctr"/>
            <a:endParaRPr lang="zh-CN" altLang="en-US" sz="3200" b="1" dirty="0">
              <a:solidFill>
                <a:schemeClr val="bg2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8" name="图片 17" descr="公司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76549" y="681037"/>
            <a:ext cx="5613800" cy="976313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06400"/>
            <a:ext cx="7924800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850900" y="2695968"/>
            <a:ext cx="1333500" cy="286232"/>
          </a:xfrm>
          <a:prstGeom prst="rect">
            <a:avLst/>
          </a:prstGeom>
          <a:solidFill>
            <a:schemeClr val="accent5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、公式名称</a:t>
            </a:r>
            <a:r>
              <a:rPr lang="en-US" altLang="zh-CN" sz="1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</a:t>
            </a:r>
            <a:endParaRPr lang="en-US" altLang="zh-CN" sz="14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7" name="直接箭头连接符 6"/>
          <p:cNvCxnSpPr/>
          <p:nvPr/>
        </p:nvCxnSpPr>
        <p:spPr bwMode="auto">
          <a:xfrm flipH="1" flipV="1">
            <a:off x="1295400" y="1676400"/>
            <a:ext cx="215900" cy="1003300"/>
          </a:xfrm>
          <a:prstGeom prst="straightConnector1">
            <a:avLst/>
          </a:prstGeom>
          <a:noFill/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直接箭头连接符 11"/>
          <p:cNvCxnSpPr/>
          <p:nvPr/>
        </p:nvCxnSpPr>
        <p:spPr bwMode="auto">
          <a:xfrm flipH="1" flipV="1">
            <a:off x="3048000" y="2667001"/>
            <a:ext cx="381000" cy="761999"/>
          </a:xfrm>
          <a:prstGeom prst="straightConnector1">
            <a:avLst/>
          </a:prstGeom>
          <a:noFill/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直接箭头连接符 13"/>
          <p:cNvCxnSpPr/>
          <p:nvPr/>
        </p:nvCxnSpPr>
        <p:spPr bwMode="auto">
          <a:xfrm flipV="1">
            <a:off x="2603500" y="2590800"/>
            <a:ext cx="50800" cy="381000"/>
          </a:xfrm>
          <a:prstGeom prst="straightConnector1">
            <a:avLst/>
          </a:prstGeom>
          <a:noFill/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019300" y="2967234"/>
            <a:ext cx="1143000" cy="286232"/>
          </a:xfrm>
          <a:prstGeom prst="rect">
            <a:avLst/>
          </a:prstGeom>
          <a:solidFill>
            <a:schemeClr val="accent5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en-US" altLang="zh-CN" sz="1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、变量名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 </a:t>
            </a:r>
            <a:endParaRPr lang="en-US" altLang="zh-CN" sz="14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2781300" y="3425825"/>
            <a:ext cx="1333500" cy="286232"/>
          </a:xfrm>
          <a:prstGeom prst="rect">
            <a:avLst/>
          </a:prstGeom>
          <a:solidFill>
            <a:schemeClr val="accent5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en-US" altLang="zh-CN" sz="1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、大写输入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 </a:t>
            </a:r>
            <a:endParaRPr lang="en-US" altLang="zh-CN" sz="14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3" name="Text Box 5"/>
          <p:cNvSpPr txBox="1">
            <a:spLocks noChangeArrowheads="1"/>
          </p:cNvSpPr>
          <p:nvPr/>
        </p:nvSpPr>
        <p:spPr bwMode="auto">
          <a:xfrm>
            <a:off x="3543300" y="3041847"/>
            <a:ext cx="1333500" cy="286232"/>
          </a:xfrm>
          <a:prstGeom prst="rect">
            <a:avLst/>
          </a:prstGeom>
          <a:solidFill>
            <a:schemeClr val="accent5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en-US" altLang="zh-CN" sz="1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、分号结尾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</a:t>
            </a:r>
            <a:endParaRPr lang="en-US" altLang="zh-CN" sz="14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34" name="直接箭头连接符 33"/>
          <p:cNvCxnSpPr/>
          <p:nvPr/>
        </p:nvCxnSpPr>
        <p:spPr bwMode="auto">
          <a:xfrm flipH="1" flipV="1">
            <a:off x="3632200" y="2616200"/>
            <a:ext cx="558800" cy="431800"/>
          </a:xfrm>
          <a:prstGeom prst="straightConnector1">
            <a:avLst/>
          </a:prstGeom>
          <a:noFill/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Text Box 5"/>
          <p:cNvSpPr txBox="1">
            <a:spLocks noChangeArrowheads="1"/>
          </p:cNvSpPr>
          <p:nvPr/>
        </p:nvSpPr>
        <p:spPr bwMode="auto">
          <a:xfrm>
            <a:off x="6083300" y="4343400"/>
            <a:ext cx="1333500" cy="286232"/>
          </a:xfrm>
          <a:prstGeom prst="rect">
            <a:avLst/>
          </a:prstGeom>
          <a:solidFill>
            <a:schemeClr val="accent5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、参数设置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</a:t>
            </a:r>
            <a:endParaRPr lang="en-US" altLang="zh-CN" sz="14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40" name="直接箭头连接符 39"/>
          <p:cNvCxnSpPr/>
          <p:nvPr/>
        </p:nvCxnSpPr>
        <p:spPr bwMode="auto">
          <a:xfrm flipV="1">
            <a:off x="6781800" y="3942958"/>
            <a:ext cx="381000" cy="400442"/>
          </a:xfrm>
          <a:prstGeom prst="straightConnector1">
            <a:avLst/>
          </a:prstGeom>
          <a:noFill/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2" name="Text Box 5"/>
          <p:cNvSpPr txBox="1">
            <a:spLocks noChangeArrowheads="1"/>
          </p:cNvSpPr>
          <p:nvPr/>
        </p:nvSpPr>
        <p:spPr bwMode="auto">
          <a:xfrm>
            <a:off x="5372100" y="2518171"/>
            <a:ext cx="952500" cy="286232"/>
          </a:xfrm>
          <a:prstGeom prst="rect">
            <a:avLst/>
          </a:prstGeom>
          <a:solidFill>
            <a:schemeClr val="accent5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、注释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</a:t>
            </a:r>
            <a:endParaRPr lang="en-US" altLang="zh-CN" sz="14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43" name="直接箭头连接符 42"/>
          <p:cNvCxnSpPr/>
          <p:nvPr/>
        </p:nvCxnSpPr>
        <p:spPr bwMode="auto">
          <a:xfrm flipH="1" flipV="1">
            <a:off x="5638800" y="2209800"/>
            <a:ext cx="228600" cy="304800"/>
          </a:xfrm>
          <a:prstGeom prst="straightConnector1">
            <a:avLst/>
          </a:prstGeom>
          <a:noFill/>
          <a:ln w="2857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矩形 44"/>
          <p:cNvSpPr/>
          <p:nvPr/>
        </p:nvSpPr>
        <p:spPr bwMode="auto">
          <a:xfrm>
            <a:off x="533400" y="685800"/>
            <a:ext cx="3590925" cy="381000"/>
          </a:xfrm>
          <a:prstGeom prst="rect">
            <a:avLst/>
          </a:prstGeom>
          <a:solidFill>
            <a:srgbClr val="FF0000">
              <a:alpha val="3400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方正粗活意简体" pitchFamily="65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790946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4" grpId="0" animBg="1"/>
      <p:bldP spid="27" grpId="0" animBg="1"/>
      <p:bldP spid="33" grpId="0" animBg="1"/>
      <p:bldP spid="39" grpId="0" animBg="1"/>
      <p:bldP spid="42" grpId="0" animBg="1"/>
      <p:bldP spid="4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207000" y="1584895"/>
            <a:ext cx="23749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数学运算</a:t>
            </a:r>
            <a:endParaRPr lang="zh-CN" altLang="en-US" sz="1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麦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语言编写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基础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操作符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1" y="1374745"/>
            <a:ext cx="3733799" cy="4949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右大括号 1"/>
          <p:cNvSpPr/>
          <p:nvPr/>
        </p:nvSpPr>
        <p:spPr bwMode="auto">
          <a:xfrm>
            <a:off x="5029200" y="1374745"/>
            <a:ext cx="152400" cy="758855"/>
          </a:xfrm>
          <a:prstGeom prst="rightBrace">
            <a:avLst/>
          </a:prstGeom>
          <a:solidFill>
            <a:schemeClr val="bg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方正粗活意简体" pitchFamily="65" charset="-122"/>
            </a:endParaRPr>
          </a:p>
        </p:txBody>
      </p:sp>
      <p:sp>
        <p:nvSpPr>
          <p:cNvPr id="6" name="右大括号 5"/>
          <p:cNvSpPr/>
          <p:nvPr/>
        </p:nvSpPr>
        <p:spPr bwMode="auto">
          <a:xfrm>
            <a:off x="5029200" y="2209800"/>
            <a:ext cx="152400" cy="2514600"/>
          </a:xfrm>
          <a:prstGeom prst="rightBrace">
            <a:avLst/>
          </a:prstGeom>
          <a:solidFill>
            <a:schemeClr val="bg1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方正粗活意简体" pitchFamily="65" charset="-122"/>
            </a:endParaRPr>
          </a:p>
        </p:txBody>
      </p:sp>
      <p:sp>
        <p:nvSpPr>
          <p:cNvPr id="3" name="矩形 2"/>
          <p:cNvSpPr/>
          <p:nvPr/>
        </p:nvSpPr>
        <p:spPr bwMode="auto">
          <a:xfrm>
            <a:off x="1066801" y="1374745"/>
            <a:ext cx="3733799" cy="758855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方正粗活意简体" pitchFamily="65" charset="-122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066800" y="2197100"/>
            <a:ext cx="3733799" cy="2527300"/>
          </a:xfrm>
          <a:prstGeom prst="rect">
            <a:avLst/>
          </a:prstGeom>
          <a:noFill/>
          <a:ln w="127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方正粗活意简体" pitchFamily="65" charset="-122"/>
            </a:endParaRPr>
          </a:p>
        </p:txBody>
      </p:sp>
      <p:sp>
        <p:nvSpPr>
          <p:cNvPr id="10" name="矩形 9"/>
          <p:cNvSpPr/>
          <p:nvPr/>
        </p:nvSpPr>
        <p:spPr bwMode="auto">
          <a:xfrm>
            <a:off x="1079501" y="4802172"/>
            <a:ext cx="3733799" cy="1522428"/>
          </a:xfrm>
          <a:prstGeom prst="rect">
            <a:avLst/>
          </a:prstGeom>
          <a:noFill/>
          <a:ln w="12700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方正粗活意简体" pitchFamily="65" charset="-122"/>
            </a:endParaRPr>
          </a:p>
        </p:txBody>
      </p:sp>
      <p:sp>
        <p:nvSpPr>
          <p:cNvPr id="11" name="右大括号 10"/>
          <p:cNvSpPr/>
          <p:nvPr/>
        </p:nvSpPr>
        <p:spPr bwMode="auto">
          <a:xfrm>
            <a:off x="5029200" y="4880731"/>
            <a:ext cx="152400" cy="1443869"/>
          </a:xfrm>
          <a:prstGeom prst="rightBrace">
            <a:avLst/>
          </a:prstGeom>
          <a:solidFill>
            <a:schemeClr val="bg1"/>
          </a:solidFill>
          <a:ln w="28575" cap="flat" cmpd="sng" algn="ctr">
            <a:solidFill>
              <a:schemeClr val="bg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方正粗活意简体" pitchFamily="65" charset="-122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334000" y="3291473"/>
            <a:ext cx="23749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600" dirty="0" smtClean="0">
                <a:solidFill>
                  <a:srgbClr val="00B050"/>
                </a:solidFill>
                <a:latin typeface="黑体" pitchFamily="49" charset="-122"/>
                <a:ea typeface="黑体" pitchFamily="49" charset="-122"/>
              </a:rPr>
              <a:t>逻辑判断</a:t>
            </a:r>
            <a:endParaRPr lang="zh-CN" altLang="en-US" sz="1600" dirty="0">
              <a:solidFill>
                <a:srgbClr val="00B050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5334000" y="5433388"/>
            <a:ext cx="237490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定义变量</a:t>
            </a:r>
            <a:endParaRPr lang="zh-CN" altLang="en-US" sz="1600" dirty="0">
              <a:solidFill>
                <a:schemeClr val="bg2">
                  <a:lumMod val="60000"/>
                  <a:lumOff val="4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367934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  <p:bldP spid="6" grpId="0" animBg="1"/>
      <p:bldP spid="3" grpId="0" animBg="1"/>
      <p:bldP spid="8" grpId="0" animBg="1"/>
      <p:bldP spid="10" grpId="0" animBg="1"/>
      <p:bldP spid="11" grpId="0" animBg="1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213600" cy="44627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800" dirty="0">
                <a:solidFill>
                  <a:schemeClr val="bg2"/>
                </a:solidFill>
              </a:rPr>
              <a:t> 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编写训练：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、定义一个变量，名为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A,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算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出开盘价与收盘价和的二分之一，并显示指标线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扩展练习：指定指标线颜色为黄色。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开盘价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open 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收盘价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close</a:t>
            </a:r>
          </a:p>
          <a:p>
            <a:pPr algn="l"/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编写一个指标，在最高价和最低价上分别加减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%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，画出一条通道，通道上    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轨为红色，下轨为绿色。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、定义变量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为阳线，查看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的返回值。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800" dirty="0">
              <a:solidFill>
                <a:schemeClr val="bg2"/>
              </a:solidFill>
            </a:endParaRPr>
          </a:p>
          <a:p>
            <a:pPr algn="l"/>
            <a:r>
              <a:rPr lang="en-US" altLang="zh-CN" sz="1800" dirty="0" smtClean="0">
                <a:solidFill>
                  <a:schemeClr val="bg2"/>
                </a:solidFill>
              </a:rPr>
              <a:t>     </a:t>
            </a:r>
          </a:p>
          <a:p>
            <a:pPr algn="l"/>
            <a:r>
              <a:rPr lang="zh-CN" altLang="en-US" sz="1800" dirty="0">
                <a:solidFill>
                  <a:schemeClr val="bg2"/>
                </a:solidFill>
              </a:rPr>
              <a:t> 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麦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语言编写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基础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操作符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870667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2197100" cy="31085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函数分类：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历史数据引用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行情报价引用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数据函数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金融统计函数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数理统计函数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数学函数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逻辑判断函数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时间函数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绘图函数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麦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语言编写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基础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3162300" y="1906746"/>
            <a:ext cx="2197100" cy="286232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画线函数</a:t>
            </a: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未来函数</a:t>
            </a: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计算控制函数</a:t>
            </a: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信号记录函数</a:t>
            </a: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信号控制函数</a:t>
            </a: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信号执行函数</a:t>
            </a: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模组头寸函数</a:t>
            </a: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公式条件单函数</a:t>
            </a: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加密输出函数</a:t>
            </a:r>
          </a:p>
          <a:p>
            <a:pPr algn="l"/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50241612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麦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语言编写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基础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42615" y="1524000"/>
            <a:ext cx="17491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函数基本结构：</a:t>
            </a:r>
            <a:endParaRPr lang="zh-CN" alt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333500" y="2019300"/>
            <a:ext cx="586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函数名称</a:t>
            </a:r>
            <a:r>
              <a:rPr lang="zh-CN" altLang="en-US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变量</a:t>
            </a:r>
            <a:r>
              <a:rPr lang="zh-CN" altLang="en-US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，参数</a:t>
            </a:r>
            <a:r>
              <a:rPr lang="en-US" altLang="zh-CN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…</a:t>
            </a:r>
            <a:r>
              <a:rPr lang="zh-CN" altLang="en-US" sz="28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）</a:t>
            </a:r>
            <a:endParaRPr lang="zh-CN" altLang="en-US" sz="28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46200" y="2717801"/>
            <a:ext cx="7569200" cy="298543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指数加权移动平均函数：</a:t>
            </a:r>
            <a:r>
              <a:rPr lang="en-US" altLang="zh-CN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EMA</a:t>
            </a:r>
            <a:r>
              <a:rPr lang="en-US" altLang="zh-CN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( 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X </a:t>
            </a:r>
            <a:r>
              <a:rPr lang="en-US" altLang="zh-CN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, N )</a:t>
            </a:r>
          </a:p>
          <a:p>
            <a:pPr algn="l"/>
            <a:r>
              <a:rPr lang="en-US" altLang="zh-CN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               </a:t>
            </a:r>
            <a:r>
              <a:rPr lang="zh-CN" altLang="en-US" sz="1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函数名称 </a:t>
            </a:r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变量</a:t>
            </a:r>
            <a:r>
              <a:rPr lang="zh-CN" altLang="en-US" sz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参数</a:t>
            </a:r>
            <a:r>
              <a:rPr lang="en-US" altLang="zh-CN" sz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  </a:t>
            </a:r>
          </a:p>
          <a:p>
            <a:pPr algn="l"/>
            <a:r>
              <a:rPr lang="zh-CN" altLang="en-US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收盘价</a:t>
            </a:r>
            <a:r>
              <a:rPr lang="en-US" altLang="zh-CN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周期指数加权移动平均线：</a:t>
            </a:r>
            <a:r>
              <a:rPr lang="en-US" altLang="zh-CN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EMA(C,10);</a:t>
            </a:r>
          </a:p>
          <a:p>
            <a:pPr algn="l"/>
            <a:endParaRPr lang="en-US" altLang="zh-CN" sz="16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输出数值函数：</a:t>
            </a:r>
            <a:r>
              <a:rPr lang="en-US" altLang="zh-CN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DRAWNUMBER</a:t>
            </a:r>
            <a:r>
              <a:rPr lang="en-US" altLang="zh-CN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(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COND </a:t>
            </a:r>
            <a:r>
              <a:rPr lang="en-US" altLang="zh-CN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, DATA , 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NUMBER </a:t>
            </a:r>
            <a:r>
              <a:rPr lang="en-US" altLang="zh-CN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, PRECISION , COLOR)</a:t>
            </a:r>
          </a:p>
          <a:p>
            <a:pPr algn="l"/>
            <a:r>
              <a:rPr lang="zh-CN" altLang="en-US" sz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                   </a:t>
            </a:r>
            <a:r>
              <a:rPr lang="zh-CN" altLang="en-US" sz="12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函数名称  </a:t>
            </a:r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条件变量  </a:t>
            </a:r>
            <a:r>
              <a:rPr lang="zh-CN" altLang="en-US" sz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位置参数 </a:t>
            </a:r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返回数值变量   </a:t>
            </a:r>
            <a:r>
              <a:rPr lang="zh-CN" altLang="en-US" sz="12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精确度参数    颜色参数</a:t>
            </a:r>
            <a:endParaRPr lang="en-US" altLang="zh-CN" sz="12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当日涨幅大于</a:t>
            </a:r>
            <a:r>
              <a:rPr lang="en-US" altLang="zh-CN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8%</a:t>
            </a:r>
            <a:r>
              <a:rPr lang="zh-CN" altLang="en-US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时在最高价位置红色显示涨幅数值（相对开盘价的百分比，</a:t>
            </a:r>
            <a:endParaRPr lang="en-US" altLang="zh-CN" sz="16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精确</a:t>
            </a:r>
            <a:r>
              <a:rPr lang="en-US" altLang="zh-CN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位小数）：</a:t>
            </a:r>
            <a:r>
              <a:rPr lang="en-US" altLang="zh-CN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</a:t>
            </a:r>
          </a:p>
          <a:p>
            <a:pPr algn="l"/>
            <a:r>
              <a:rPr lang="en-US" altLang="zh-CN" sz="16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DRAWNUMBER(CLOSE/OPEN&gt;1.08,HIGH,(CLOSE-OPEN)/OPEN*100,2,COLORRED);</a:t>
            </a:r>
          </a:p>
          <a:p>
            <a:pPr algn="l"/>
            <a:endParaRPr lang="en-US" altLang="zh-CN" sz="1600" dirty="0" smtClean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 bwMode="auto">
          <a:xfrm>
            <a:off x="3683000" y="3048000"/>
            <a:ext cx="279400" cy="0"/>
          </a:xfrm>
          <a:prstGeom prst="line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直接连接符 15"/>
          <p:cNvCxnSpPr/>
          <p:nvPr/>
        </p:nvCxnSpPr>
        <p:spPr bwMode="auto">
          <a:xfrm>
            <a:off x="4157000" y="3048000"/>
            <a:ext cx="144000" cy="0"/>
          </a:xfrm>
          <a:prstGeom prst="line">
            <a:avLst/>
          </a:prstGeom>
          <a:noFill/>
          <a:ln w="19050">
            <a:solidFill>
              <a:srgbClr val="FF0000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直接连接符 16"/>
          <p:cNvCxnSpPr/>
          <p:nvPr/>
        </p:nvCxnSpPr>
        <p:spPr bwMode="auto">
          <a:xfrm>
            <a:off x="4576100" y="3048000"/>
            <a:ext cx="144000" cy="0"/>
          </a:xfrm>
          <a:prstGeom prst="line">
            <a:avLst/>
          </a:prstGeom>
          <a:noFill/>
          <a:ln w="19050">
            <a:solidFill>
              <a:schemeClr val="tx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直接连接符 18"/>
          <p:cNvCxnSpPr/>
          <p:nvPr/>
        </p:nvCxnSpPr>
        <p:spPr bwMode="auto">
          <a:xfrm>
            <a:off x="2997200" y="4508500"/>
            <a:ext cx="936000" cy="0"/>
          </a:xfrm>
          <a:prstGeom prst="line">
            <a:avLst/>
          </a:prstGeom>
          <a:noFill/>
          <a:ln w="19050">
            <a:solidFill>
              <a:schemeClr val="bg2">
                <a:lumMod val="60000"/>
                <a:lumOff val="40000"/>
              </a:schemeClr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直接连接符 19"/>
          <p:cNvCxnSpPr/>
          <p:nvPr/>
        </p:nvCxnSpPr>
        <p:spPr bwMode="auto">
          <a:xfrm>
            <a:off x="4118900" y="4508500"/>
            <a:ext cx="324000" cy="0"/>
          </a:xfrm>
          <a:prstGeom prst="line">
            <a:avLst/>
          </a:prstGeom>
          <a:noFill/>
          <a:ln w="19050">
            <a:solidFill>
              <a:srgbClr val="FF0000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直接连接符 20"/>
          <p:cNvCxnSpPr/>
          <p:nvPr/>
        </p:nvCxnSpPr>
        <p:spPr bwMode="auto">
          <a:xfrm>
            <a:off x="4817400" y="4508500"/>
            <a:ext cx="360000" cy="0"/>
          </a:xfrm>
          <a:prstGeom prst="line">
            <a:avLst/>
          </a:prstGeom>
          <a:noFill/>
          <a:ln w="19050">
            <a:solidFill>
              <a:schemeClr val="tx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直接连接符 21"/>
          <p:cNvCxnSpPr/>
          <p:nvPr/>
        </p:nvCxnSpPr>
        <p:spPr bwMode="auto">
          <a:xfrm>
            <a:off x="5520200" y="4495800"/>
            <a:ext cx="576000" cy="0"/>
          </a:xfrm>
          <a:prstGeom prst="line">
            <a:avLst/>
          </a:prstGeom>
          <a:noFill/>
          <a:ln w="19050">
            <a:solidFill>
              <a:srgbClr val="FF3300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直接连接符 22"/>
          <p:cNvCxnSpPr/>
          <p:nvPr/>
        </p:nvCxnSpPr>
        <p:spPr bwMode="auto">
          <a:xfrm>
            <a:off x="6447300" y="4495800"/>
            <a:ext cx="828000" cy="0"/>
          </a:xfrm>
          <a:prstGeom prst="line">
            <a:avLst/>
          </a:prstGeom>
          <a:noFill/>
          <a:ln w="19050">
            <a:solidFill>
              <a:schemeClr val="tx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直接连接符 23"/>
          <p:cNvCxnSpPr/>
          <p:nvPr/>
        </p:nvCxnSpPr>
        <p:spPr bwMode="auto">
          <a:xfrm>
            <a:off x="7653800" y="4508500"/>
            <a:ext cx="504000" cy="0"/>
          </a:xfrm>
          <a:prstGeom prst="line">
            <a:avLst/>
          </a:prstGeom>
          <a:noFill/>
          <a:ln w="19050">
            <a:solidFill>
              <a:schemeClr val="tx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42780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CLOSE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线图的收盘价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所属分类：历史数据引用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注：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、当盘中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线没有走完的时候，取得最新价。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、可简写为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取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线图数据</a:t>
            </a:r>
            <a:r>
              <a:rPr lang="zh-CN" altLang="en-US" sz="1600" dirty="0">
                <a:latin typeface="黑体" pitchFamily="49" charset="-122"/>
                <a:ea typeface="黑体" pitchFamily="49" charset="-122"/>
              </a:rPr>
              <a:t>  </a:t>
            </a:r>
            <a:endParaRPr lang="en-US" altLang="zh-CN" sz="16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GETPRICE 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根据文华码取报价列表窗口某一个合约的行情报价数据</a:t>
            </a:r>
            <a:r>
              <a:rPr lang="zh-CN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1600" dirty="0" smtClean="0">
              <a:solidFill>
                <a:schemeClr val="bg2">
                  <a:lumMod val="60000"/>
                  <a:lumOff val="40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所属分类：行情报价引用</a:t>
            </a:r>
            <a:endParaRPr lang="zh-CN" altLang="en-US" sz="1600" dirty="0">
              <a:solidFill>
                <a:schemeClr val="bg2">
                  <a:lumMod val="60000"/>
                  <a:lumOff val="40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1600" dirty="0">
              <a:solidFill>
                <a:schemeClr val="bg2">
                  <a:lumMod val="60000"/>
                  <a:lumOff val="40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注：</a:t>
            </a:r>
          </a:p>
          <a:p>
            <a:pPr algn="l"/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、在清盘时间该函数收不到数据，返回值为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0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  <a:p>
            <a:pPr algn="l"/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、使用该函数时，加载之前的历史数据返回加载时刻该函数取到的行情报价。</a:t>
            </a:r>
          </a:p>
          <a:p>
            <a:pPr algn="l"/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取行情报价数据</a:t>
            </a:r>
            <a:endParaRPr lang="en-US" altLang="zh-CN" sz="16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函数取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图数据</a:t>
            </a:r>
            <a:endParaRPr lang="zh-CN" altLang="en-US" sz="1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麦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语言编写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基础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928662" y="1714488"/>
            <a:ext cx="4857784" cy="1643074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方正粗活意简体" pitchFamily="65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6273931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28662" y="1500174"/>
            <a:ext cx="6989786" cy="132343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数据引用类函数：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、历史数据引用：可以取到高开低收、成交量、持仓量数据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、行情报价引用：可以取到报价列表窗口的行情报价数据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数据函数：可以取到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图的价量数据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麦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语言编写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基础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圆角矩形 8"/>
          <p:cNvSpPr/>
          <p:nvPr/>
        </p:nvSpPr>
        <p:spPr bwMode="auto">
          <a:xfrm>
            <a:off x="928662" y="1714488"/>
            <a:ext cx="4857784" cy="1643074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方正粗活意简体" pitchFamily="65" charset="-122"/>
            </a:endParaRPr>
          </a:p>
        </p:txBody>
      </p:sp>
      <p:pic>
        <p:nvPicPr>
          <p:cNvPr id="6" name="图片 5" descr="图像 3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5200" y="2578100"/>
            <a:ext cx="5257800" cy="35033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6273931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5078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BARSLAST(COND)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：上一次条件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COND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成立到当前的周期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数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所属分类：金融统计函数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注：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、条件成立的当根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线上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BARSLAST(COND)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的返回值为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0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、本函数运算量很大，将占用很多的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CPU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资源，导致行情刷新速度变慢，请谨慎使用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!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  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返回</a:t>
            </a:r>
            <a:r>
              <a:rPr lang="zh-CN" altLang="en-US" sz="1600" b="1" dirty="0" smtClean="0">
                <a:latin typeface="黑体" pitchFamily="49" charset="-122"/>
                <a:ea typeface="黑体" pitchFamily="49" charset="-122"/>
              </a:rPr>
              <a:t>周期数</a:t>
            </a:r>
            <a:endParaRPr lang="en-US" altLang="zh-CN" sz="1600" b="1" dirty="0" smtClean="0"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HHV(X,N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)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：求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X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在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个周期内的最高值</a:t>
            </a:r>
            <a:r>
              <a:rPr lang="zh-CN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1600" dirty="0" smtClean="0">
              <a:solidFill>
                <a:schemeClr val="bg2">
                  <a:lumMod val="60000"/>
                  <a:lumOff val="40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所属分类：金融统计函数</a:t>
            </a:r>
            <a:endParaRPr lang="zh-CN" altLang="en-US" sz="1600" dirty="0">
              <a:solidFill>
                <a:schemeClr val="bg2">
                  <a:lumMod val="60000"/>
                  <a:lumOff val="40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1600" dirty="0">
              <a:solidFill>
                <a:schemeClr val="bg2">
                  <a:lumMod val="60000"/>
                  <a:lumOff val="40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注：</a:t>
            </a:r>
          </a:p>
          <a:p>
            <a:pPr algn="l"/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包含当前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线。</a:t>
            </a:r>
          </a:p>
          <a:p>
            <a:pPr algn="l"/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、若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为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0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则从第一个有效值开始算起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;</a:t>
            </a:r>
          </a:p>
          <a:p>
            <a:pPr algn="l"/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、当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为有效值，但当前的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线数不足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根，按照实际的根数计算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;</a:t>
            </a:r>
          </a:p>
          <a:p>
            <a:pPr algn="l"/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为空值时，返回空值。</a:t>
            </a:r>
          </a:p>
          <a:p>
            <a:pPr algn="l"/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可以是变量</a:t>
            </a:r>
            <a:r>
              <a:rPr lang="zh-CN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1600" dirty="0" smtClean="0">
              <a:solidFill>
                <a:schemeClr val="bg2">
                  <a:lumMod val="60000"/>
                  <a:lumOff val="40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返回数值</a:t>
            </a:r>
            <a:endParaRPr lang="zh-CN" altLang="en-US" sz="1600" dirty="0"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麦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语言编写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基础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212975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1000100" y="1500174"/>
            <a:ext cx="7073900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统计类函数：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、金融统计函数：统计过去某段行情的高低值、根据已知条件统计相关周期、计算移动平均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…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、数理统计函数：统计过去某段行情的标准差、斜率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…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麦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语言编写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基础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 descr="图像 4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5351" y="2610355"/>
            <a:ext cx="5176849" cy="344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72129752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38472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CROSS(A,B)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表示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从下方向上穿过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，成立返回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1(Yes)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，否则返回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0(No)</a:t>
            </a: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所属分类：逻辑判断函数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注：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、满足穿越的条件必须上根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线满足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A&lt;=B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，当根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线满足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A&gt;B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才被认定为穿越。 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返回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或者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0</a:t>
            </a:r>
          </a:p>
          <a:p>
            <a:pPr algn="l"/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VALUEWHEN(COND,X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) 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当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COND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条件成立时，取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X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的当前值。如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COND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条件不成立，则取上一次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COND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条件成立时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X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的值</a:t>
            </a:r>
            <a:r>
              <a:rPr lang="zh-CN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1600" dirty="0" smtClean="0">
              <a:solidFill>
                <a:schemeClr val="bg2">
                  <a:lumMod val="60000"/>
                  <a:lumOff val="40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所属分类：逻辑判断函数</a:t>
            </a:r>
            <a:endParaRPr lang="zh-CN" altLang="en-US" sz="1600" dirty="0">
              <a:solidFill>
                <a:schemeClr val="bg2">
                  <a:lumMod val="60000"/>
                  <a:lumOff val="40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1600" dirty="0">
              <a:solidFill>
                <a:schemeClr val="bg2">
                  <a:lumMod val="60000"/>
                  <a:lumOff val="40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注：</a:t>
            </a:r>
          </a:p>
          <a:p>
            <a:pPr algn="l"/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X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可以是数值也可以是条件</a:t>
            </a:r>
            <a:r>
              <a:rPr lang="zh-CN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1600" dirty="0" smtClean="0">
              <a:solidFill>
                <a:schemeClr val="bg2">
                  <a:lumMod val="60000"/>
                  <a:lumOff val="40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麦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语言编写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基础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227180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24776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、了解麦语言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、如何站在计算机的角度思考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、麦语言编写基础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--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语法、操作符、函数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、指标线的编写方法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、模型的基本结构与编写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13716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课程内容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939800" y="4648200"/>
            <a:ext cx="622300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2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zh-CN" altLang="en-US" sz="1400" dirty="0">
                <a:latin typeface="黑体" pitchFamily="49" charset="-122"/>
                <a:ea typeface="黑体" pitchFamily="49" charset="-122"/>
              </a:rPr>
              <a:t>注：本课件中所用到的思路仅供参考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en-US" sz="1400" dirty="0">
                <a:latin typeface="黑体" pitchFamily="49" charset="-122"/>
                <a:ea typeface="黑体" pitchFamily="49" charset="-122"/>
              </a:rPr>
              <a:t>依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此入市后果</a:t>
            </a:r>
            <a:r>
              <a:rPr lang="zh-CN" altLang="en-US" sz="1400" dirty="0">
                <a:latin typeface="黑体" pitchFamily="49" charset="-122"/>
                <a:ea typeface="黑体" pitchFamily="49" charset="-122"/>
              </a:rPr>
              <a:t>自负。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逻辑判断函数：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判断指定条件是否满足、取满足指定条件时的某个值、判断行情是否盘整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发生背离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…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麦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语言编写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基础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 descr="图像 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514600"/>
            <a:ext cx="5260586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1227180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48320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TIME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，取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线时间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所属分类：时间函数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注：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：该函数在盘中实时返回，在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线走完后返回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线的起始时间。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：该函数返回的是交易所数据接收时间，也就是交易所时间。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TIME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函数在秒周期使用时返回六位数的形式，即：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HHMMSS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，在其他周期上显示为四位数的形式，即：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HHMM.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TIME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函数只能加载在日周期以下的周期中，在日周期及日周期以上的周期中该函数返回值始终未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1500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：使用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TIME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函数进行尾盘平仓的操作需要注意</a:t>
            </a: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）尾盘平仓设置的时间建议设置为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线返回值中实际可以取到的时间（如：螺纹指数 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分钟周期 最后一根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线返回时间为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1455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，尾盘平仓设置为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TIME&gt;=1458,CLOSEOUT;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则效果测试中不能出现尾盘平仓的信号）</a:t>
            </a: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（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）使用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TIME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函数作为尾盘平仓的条件的，建议开仓条件也要做相应的时间限制（如设置尾盘平仓条件为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TIME&gt;=1458,CLOSEOUT;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则相应的开仓条件中需要添加条件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TIME&lt;1458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；避免平仓后再次开仓的情况）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返回时间</a:t>
            </a:r>
            <a:endParaRPr lang="en-US" altLang="zh-CN" sz="16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麦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语言编写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基础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252087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时间函数：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取得年、月、日、时、分、秒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…</a:t>
            </a: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取得距收盘前的时间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麦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语言编写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基础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 descr="图像 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514600"/>
            <a:ext cx="5286388" cy="3522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6252087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452431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CIRCLEDOT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画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小圆点线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所属分类：绘图函数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注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、该函数支持在函数后设置颜色。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、不支持将函数定义为变量，即不支持下面的写法：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A:CIRCLEDOT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；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DRAWTEXT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：显示文字</a:t>
            </a:r>
            <a:r>
              <a:rPr lang="zh-CN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1600" dirty="0" smtClean="0">
              <a:solidFill>
                <a:schemeClr val="bg2">
                  <a:lumMod val="60000"/>
                  <a:lumOff val="40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所属分类：绘图函数</a:t>
            </a:r>
            <a:endParaRPr lang="zh-CN" altLang="en-US" sz="1600" dirty="0">
              <a:solidFill>
                <a:schemeClr val="bg2">
                  <a:lumMod val="60000"/>
                  <a:lumOff val="40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1600" dirty="0">
              <a:solidFill>
                <a:schemeClr val="bg2">
                  <a:lumMod val="60000"/>
                  <a:lumOff val="40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用法：</a:t>
            </a:r>
          </a:p>
          <a:p>
            <a:pPr algn="l"/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DRAWTEXT(COND,PRICE,TEXT);</a:t>
            </a:r>
          </a:p>
          <a:p>
            <a:pPr algn="l"/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当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COND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条件满足时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,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在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PRICE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位置书写文字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TEXT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  <a:p>
            <a:pPr algn="l"/>
            <a:endParaRPr lang="zh-CN" altLang="en-US" sz="1600" dirty="0">
              <a:solidFill>
                <a:schemeClr val="bg2">
                  <a:lumMod val="60000"/>
                  <a:lumOff val="40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注：</a:t>
            </a:r>
          </a:p>
          <a:p>
            <a:pPr algn="l"/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、显示的汉字用单引号标注</a:t>
            </a:r>
          </a:p>
          <a:p>
            <a:pPr algn="l"/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、可以设置文字显示的对齐方式，字体大小以及文字的颜色</a:t>
            </a:r>
            <a:r>
              <a:rPr lang="zh-CN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1600" dirty="0" smtClean="0">
              <a:solidFill>
                <a:schemeClr val="bg2">
                  <a:lumMod val="60000"/>
                  <a:lumOff val="40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绘图函数无返回值</a:t>
            </a:r>
            <a:endParaRPr lang="zh-CN" altLang="en-US" sz="1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麦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语言编写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基础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7499754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绘图函数：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自定义颜色和线型在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线图画线、在指定位置输出文字图标、设置背景图片、播放声音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…</a:t>
            </a:r>
            <a:endParaRPr lang="zh-CN" altLang="en-US" sz="1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麦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语言编写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基础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 descr="图像 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9475" y="2438400"/>
            <a:ext cx="5434026" cy="3620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7499754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495425"/>
            <a:ext cx="7073900" cy="44935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REFX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引用后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个周期的数据。</a:t>
            </a:r>
          </a:p>
          <a:p>
            <a:pPr algn="l"/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用法：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REFX(X,N)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引用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X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在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个周期后的值。</a:t>
            </a:r>
          </a:p>
          <a:p>
            <a:pPr algn="l"/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注：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、当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为有效值，但当前的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线数不足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根，返回无效值；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为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0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时返回当前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X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值；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为空值时返回空值。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不能为变量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、本函数运算量很大，将占用很多的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CPU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资源，导致行情刷新速度变慢，请谨慎使用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!</a:t>
            </a:r>
          </a:p>
          <a:p>
            <a:pPr algn="l"/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ZIGZAG 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求之字转向。</a:t>
            </a:r>
          </a:p>
          <a:p>
            <a:pPr algn="l"/>
            <a:endParaRPr lang="zh-CN" altLang="en-US" sz="1600" dirty="0">
              <a:solidFill>
                <a:schemeClr val="bg2">
                  <a:lumMod val="60000"/>
                  <a:lumOff val="40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用法：</a:t>
            </a:r>
          </a:p>
          <a:p>
            <a:pPr algn="l"/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ZIGZAG(X,N,C)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求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X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的在条件</a:t>
            </a:r>
            <a:r>
              <a:rPr lang="en-US" altLang="zh-CN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600" dirty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下的之字转向值</a:t>
            </a:r>
            <a:r>
              <a:rPr lang="zh-CN" altLang="en-US" sz="1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1600" dirty="0" smtClean="0">
              <a:solidFill>
                <a:schemeClr val="bg2">
                  <a:lumMod val="60000"/>
                  <a:lumOff val="40000"/>
                </a:schemeClr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未来函数容易导致盘后形态和盘中不一致，以盘中出现的信号为准，请谨慎使用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麦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语言编写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基础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39800" y="6108700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注意：该部分函数</a:t>
            </a:r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WH8.2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不支持</a:t>
            </a:r>
          </a:p>
        </p:txBody>
      </p:sp>
    </p:spTree>
    <p:extLst>
      <p:ext uri="{BB962C8B-B14F-4D97-AF65-F5344CB8AC3E}">
        <p14:creationId xmlns="" xmlns:p14="http://schemas.microsoft.com/office/powerpoint/2010/main" val="84327660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28662" y="1428736"/>
            <a:ext cx="7073900" cy="452431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信号控制和计算类函数：</a:t>
            </a:r>
            <a:endParaRPr lang="en-US" altLang="zh-CN" sz="16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、信号记录函数：记录买卖开平的位置、价格、时间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…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、信号控制函数：设置信号确认与复核方式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、信号执行函数：设置委托价格方式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…</a:t>
            </a: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模组头寸函数：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取资金、持仓、盈亏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…</a:t>
            </a: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该部分函数在后续章节详细介绍</a:t>
            </a: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16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麦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语言编写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基础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327660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440120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800" dirty="0">
                <a:solidFill>
                  <a:schemeClr val="bg2"/>
                </a:solidFill>
              </a:rPr>
              <a:t>    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编写训练：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、写一个均线组合，由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条均线组成，参数为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60.</a:t>
            </a:r>
          </a:p>
          <a:p>
            <a:pPr algn="l"/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、翻译下面代码：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LOWV:=LLV(LOW,9);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HIGHV:=HHV(HIGH,9);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RSV:=(CLOSE-LOWV)/(HIGHV-LOWV)*100;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K:SMA(RSV,3,1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D:SMA(K,3,1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);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J:3*K-2*D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;</a:t>
            </a:r>
          </a:p>
          <a:p>
            <a:pPr algn="l"/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、写一个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线组合：红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三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兵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每日的收盘价高于前一日的收盘价；</a:t>
            </a:r>
            <a:b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</a:b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每日的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  <a:hlinkClick r:id="rId2"/>
              </a:rPr>
              <a:t>开盘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价在前一日阳线的实体之内；</a:t>
            </a:r>
            <a:b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</a:b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每日的收盘价在当日的最高点或接近最高点。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800" dirty="0">
                <a:solidFill>
                  <a:schemeClr val="bg2"/>
                </a:solidFill>
              </a:rPr>
              <a:t>  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麦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语言编写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基础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750267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204100" cy="31085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自定义颜色和线型显示指标线：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绘制五周期均线，颜色为红色，显示为虚线；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MA5:MA(C,5),COLORRED,DASH;</a:t>
            </a: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绘制十周期均线，颜色为黄色，加粗。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MA10:MA(C,10),COLORYELLOW,LINETHICK1;</a:t>
            </a: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、指标线的编写方法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 bwMode="auto">
          <a:xfrm>
            <a:off x="2267744" y="2708920"/>
            <a:ext cx="756000" cy="0"/>
          </a:xfrm>
          <a:prstGeom prst="line">
            <a:avLst/>
          </a:prstGeom>
          <a:noFill/>
          <a:ln w="19050">
            <a:solidFill>
              <a:srgbClr val="FF0000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直接连接符 7"/>
          <p:cNvCxnSpPr/>
          <p:nvPr/>
        </p:nvCxnSpPr>
        <p:spPr bwMode="auto">
          <a:xfrm>
            <a:off x="3169568" y="2708920"/>
            <a:ext cx="396000" cy="0"/>
          </a:xfrm>
          <a:prstGeom prst="line">
            <a:avLst/>
          </a:prstGeom>
          <a:noFill/>
          <a:ln w="19050">
            <a:solidFill>
              <a:srgbClr val="FF0000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2310036" y="2700537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颜色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21236" y="2700537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线型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53184" y="366204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颜色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92612" y="3662040"/>
            <a:ext cx="720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线型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 bwMode="auto">
          <a:xfrm>
            <a:off x="2496344" y="3661420"/>
            <a:ext cx="1044000" cy="0"/>
          </a:xfrm>
          <a:prstGeom prst="line">
            <a:avLst/>
          </a:prstGeom>
          <a:noFill/>
          <a:ln w="19050">
            <a:solidFill>
              <a:srgbClr val="FF0000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直接连接符 13"/>
          <p:cNvCxnSpPr/>
          <p:nvPr/>
        </p:nvCxnSpPr>
        <p:spPr bwMode="auto">
          <a:xfrm>
            <a:off x="3699396" y="3661420"/>
            <a:ext cx="936000" cy="0"/>
          </a:xfrm>
          <a:prstGeom prst="line">
            <a:avLst/>
          </a:prstGeom>
          <a:noFill/>
          <a:ln w="19050">
            <a:solidFill>
              <a:srgbClr val="FF0000"/>
            </a:solidFill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5" name="图片 14" descr="图像 1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7900" y="3136900"/>
            <a:ext cx="4343400" cy="290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86763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28662" y="1428736"/>
            <a:ext cx="7204100" cy="5078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线指定位置标注文字和图标：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当根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线的收盘价高于上根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线的收盘价时，在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线的最高价位置标注文字“涨”。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it-IT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DRAWTEXT(C&gt;REF(C,1),H,'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'),</a:t>
            </a:r>
            <a:r>
              <a:rPr lang="it-IT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COLORRED;</a:t>
            </a: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五周期均线上穿十周期均线时，在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线的最高价位置标注笑脸，图标居中显示。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it-IT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MA5:MA(C,5);</a:t>
            </a:r>
          </a:p>
          <a:p>
            <a:pPr algn="l"/>
            <a:r>
              <a:rPr lang="it-IT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MA10:MA(C,10);</a:t>
            </a:r>
          </a:p>
          <a:p>
            <a:pPr algn="l"/>
            <a:r>
              <a:rPr lang="it-IT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DRAWICON(CROSS(MA5,MA10),H,'ICO1'),ALIGN1,VALIGN1;</a:t>
            </a:r>
          </a:p>
          <a:p>
            <a:pPr algn="l"/>
            <a:endParaRPr lang="it-IT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it-IT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it-IT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it-IT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、指标线的编写方法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 descr="图像 16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3678992"/>
            <a:ext cx="4786315" cy="31790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86763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34470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800" dirty="0">
                <a:solidFill>
                  <a:schemeClr val="bg2"/>
                </a:solidFill>
              </a:rPr>
              <a:t>    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“麦语言”源于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2004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年文华推出的国内第一套程序化交易函数库，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经过十多年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的发展，吸收几十万用户的意见反馈，一点一点完善起来的，是一套成熟稳定的模型开发平台。麦语言，是国内使用人数最多的程序化交易模型开发平台。</a:t>
            </a: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 麦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语言倡导的是积木式的编程理念，把复杂算法封装到一个个的函数里，采用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小语法，大函数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"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的构建模式，大幅提高编写效率，其他语言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100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多句的模型，用麦语言一般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几句就可以编出来。配合专门的程序化交易数据结构，配合丰富的金融统计函数库，同样可以支持逻辑复杂的金融应用。麦语言的函数库，是经常更新的，根据客户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的新要求随时添加新函数，来支持编程者的交易新思想和新应用。</a:t>
            </a:r>
          </a:p>
          <a:p>
            <a:pPr algn="l"/>
            <a:r>
              <a:rPr lang="zh-CN" altLang="en-US" sz="1800" dirty="0">
                <a:solidFill>
                  <a:schemeClr val="bg2"/>
                </a:solidFill>
              </a:rPr>
              <a:t/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24130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1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什么是麦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0051105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204100" cy="42780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指标线变色的编写：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绘制瀑布线，价格上涨时显示为红色，价格下跌时显示为绿色。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PB1:=PUBU(CLOSE,0);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PB2:=PUBU(CLOSE,1);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PB3:=PUBU(CLOSE,2);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PB4:=PUBU(CLOSE,3);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PB5:=PUBU(CLOSE,4);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PB6:=PUBU(CLOSE,5);//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定义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条瀑布线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DRAWCOLORLINE(PB1&gt;REF(PB1,1),PB1,COLORRED,COLORGREEN);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DRAWCOLORLINE(PB2&gt;REF(PB2,1),PB2,COLORRED,COLORGREEN);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DRAWCOLORLINE(PB3&gt;REF(PB3,1),PB3,COLORRED,COLORGREEN);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DRAWCOLORLINE(PB4&gt;REF(PB4,1),PB4,COLORRED,COLORGREEN);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DRAWCOLORLINE(PB5&gt;REF(PB5,1),PB5,COLORRED,COLORGREEN);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DRAWCOLORLINE(PB6&gt;REF(PB6,1),PB6,COLORRED,COLORGREEN);</a:t>
            </a:r>
          </a:p>
          <a:p>
            <a:pPr algn="l"/>
            <a:endParaRPr lang="it-IT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、指标线的编写方法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6763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204100" cy="40318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线变色的编写：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周期均线之上，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线显示为红色实心，均线显示为红色；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周期均线之下，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线显示为蓝色空心，均线显示为蓝色。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MA10:MA(C,10),NODRAW;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DRAWLINE(C&gt;MA10,H,C&gt;MA10,C,COLORRED);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DRAWLINE(C&gt;MA10,L,C&gt;MA10,O,COLORRED);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DRAWLINE(C&lt;MA10&amp;&amp;O&gt;C,H,C&lt;MA10,O,COLORBLUE);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DRAWLINE(C&lt;MA10&amp;&amp;O&lt;=C,H,C&lt;MA10,C,COLORBLUE);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DRAWLINE(C&lt;MA10&amp;&amp;O&gt;C,L,C&lt;MA10,C,COLORBLUE);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DRAWLINE(C&lt;MA10&amp;&amp;O&lt;=C,L,C&lt;MA10,O,COLORBLUE);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STICKLINE(C&gt;MA10,O,C,COLORRED,0);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STICKLINE(C&lt;MA10,O,C,COLORBLUE,1);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DRAWCOLORLINE(EVERY(C&gt;MA10,1),MA10,COLORRED,COLORBLUE);</a:t>
            </a:r>
            <a:endParaRPr lang="it-IT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、指标线的编写方法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6763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204100" cy="43396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编写练习：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、定义两条指标线：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周期的最高点连线，画线显示为红色虚线；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周期的最低点连线，画线显示为绿色小圆点线。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、在阳线位置标注文字“阳线”；在阴线位置标注文字“阴线”。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、绘制最新价，最高价和最低价三者的简单算数平均线，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线在平均线之上显示为红色，平均线显示为红色，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线在平均线之下显示为绿色，平均线为绿色。</a:t>
            </a:r>
            <a:endParaRPr lang="it-IT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、指标线的编写方法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6763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38472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模型的基本结构：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变量定义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条件，交易指令；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latin typeface="黑体" pitchFamily="49" charset="-122"/>
                <a:ea typeface="黑体" pitchFamily="49" charset="-122"/>
              </a:rPr>
              <a:t>AUTOFILTER;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 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rgbClr val="FF9900"/>
                </a:solidFill>
                <a:latin typeface="黑体" pitchFamily="49" charset="-122"/>
                <a:ea typeface="黑体" pitchFamily="49" charset="-122"/>
              </a:rPr>
              <a:t>注：过滤模型下单手数，在软件中设定，无需编写</a:t>
            </a:r>
            <a:endParaRPr lang="en-US" altLang="zh-CN" sz="1600" dirty="0" smtClean="0">
              <a:solidFill>
                <a:srgbClr val="FF9900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2000" dirty="0" smtClean="0"/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模型编写需要这样一个过程：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、勾勒出模型的大概轮廓，量化出必要的条件或者数据，将这些条件或者数据定义成变量。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、在编写模型开平条件的时候，如果发现变量不全，则补充定义变量。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、编写过程中养成语法检测的好习惯，以便及时发现编写错误，进行修改。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、模型编写完整后，加载到主图并查看模型历史回测报告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5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模型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的基本结构与编写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18883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800" dirty="0">
                <a:solidFill>
                  <a:schemeClr val="bg2"/>
                </a:solidFill>
              </a:rPr>
              <a:t>    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交易指令介绍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800" dirty="0">
                <a:solidFill>
                  <a:schemeClr val="bg2"/>
                </a:solidFill>
              </a:rPr>
              <a:t>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5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模型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的基本结构与编写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36171549"/>
              </p:ext>
            </p:extLst>
          </p:nvPr>
        </p:nvGraphicFramePr>
        <p:xfrm>
          <a:off x="1295400" y="2166123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7800"/>
                <a:gridCol w="2057400"/>
                <a:gridCol w="2590800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图示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指令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意义</a:t>
                      </a:r>
                      <a:endParaRPr lang="zh-CN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 smtClean="0">
                          <a:solidFill>
                            <a:schemeClr val="bg2"/>
                          </a:solidFill>
                          <a:latin typeface="黑体" pitchFamily="49" charset="-122"/>
                          <a:ea typeface="黑体" pitchFamily="49" charset="-122"/>
                        </a:rPr>
                        <a:t>BK</a:t>
                      </a:r>
                      <a:endParaRPr lang="zh-CN" altLang="en-US" sz="1600" b="0" dirty="0">
                        <a:solidFill>
                          <a:schemeClr val="bg2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b="0" dirty="0" smtClean="0">
                          <a:solidFill>
                            <a:schemeClr val="bg2"/>
                          </a:solidFill>
                          <a:latin typeface="黑体" pitchFamily="49" charset="-122"/>
                          <a:ea typeface="黑体" pitchFamily="49" charset="-122"/>
                        </a:rPr>
                        <a:t>买开指令</a:t>
                      </a:r>
                      <a:endParaRPr lang="zh-CN" altLang="en-US" sz="1600" b="0" dirty="0">
                        <a:solidFill>
                          <a:schemeClr val="bg2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 smtClean="0">
                          <a:solidFill>
                            <a:schemeClr val="bg2"/>
                          </a:solidFill>
                          <a:latin typeface="黑体" pitchFamily="49" charset="-122"/>
                          <a:ea typeface="黑体" pitchFamily="49" charset="-122"/>
                        </a:rPr>
                        <a:t>BP</a:t>
                      </a:r>
                      <a:endParaRPr lang="zh-CN" altLang="en-US" sz="1600" b="0" dirty="0">
                        <a:solidFill>
                          <a:schemeClr val="bg2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b="0" dirty="0" smtClean="0">
                          <a:solidFill>
                            <a:schemeClr val="bg2"/>
                          </a:solidFill>
                          <a:latin typeface="黑体" pitchFamily="49" charset="-122"/>
                          <a:ea typeface="黑体" pitchFamily="49" charset="-122"/>
                        </a:rPr>
                        <a:t>卖平指令</a:t>
                      </a:r>
                      <a:endParaRPr lang="zh-CN" altLang="en-US" sz="1600" b="0" dirty="0">
                        <a:solidFill>
                          <a:schemeClr val="bg2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 smtClean="0">
                          <a:solidFill>
                            <a:schemeClr val="bg2"/>
                          </a:solidFill>
                          <a:latin typeface="黑体" pitchFamily="49" charset="-122"/>
                          <a:ea typeface="黑体" pitchFamily="49" charset="-122"/>
                        </a:rPr>
                        <a:t>SK</a:t>
                      </a:r>
                      <a:endParaRPr lang="zh-CN" altLang="en-US" sz="1600" b="0" dirty="0">
                        <a:solidFill>
                          <a:schemeClr val="bg2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b="0" dirty="0" smtClean="0">
                          <a:solidFill>
                            <a:schemeClr val="bg2"/>
                          </a:solidFill>
                          <a:latin typeface="黑体" pitchFamily="49" charset="-122"/>
                          <a:ea typeface="黑体" pitchFamily="49" charset="-122"/>
                        </a:rPr>
                        <a:t>卖开指令</a:t>
                      </a:r>
                      <a:endParaRPr lang="zh-CN" altLang="en-US" sz="1600" b="0" dirty="0">
                        <a:solidFill>
                          <a:schemeClr val="bg2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 smtClean="0">
                          <a:solidFill>
                            <a:schemeClr val="bg2"/>
                          </a:solidFill>
                          <a:latin typeface="黑体" pitchFamily="49" charset="-122"/>
                          <a:ea typeface="黑体" pitchFamily="49" charset="-122"/>
                        </a:rPr>
                        <a:t>SP</a:t>
                      </a:r>
                      <a:endParaRPr lang="zh-CN" altLang="en-US" sz="1600" b="0" dirty="0">
                        <a:solidFill>
                          <a:schemeClr val="bg2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b="0" dirty="0" smtClean="0">
                          <a:solidFill>
                            <a:schemeClr val="bg2"/>
                          </a:solidFill>
                          <a:latin typeface="黑体" pitchFamily="49" charset="-122"/>
                          <a:ea typeface="黑体" pitchFamily="49" charset="-122"/>
                        </a:rPr>
                        <a:t>卖平指令</a:t>
                      </a:r>
                      <a:endParaRPr lang="zh-CN" altLang="en-US" sz="1600" b="0" dirty="0">
                        <a:solidFill>
                          <a:schemeClr val="bg2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 smtClean="0">
                          <a:solidFill>
                            <a:schemeClr val="bg2"/>
                          </a:solidFill>
                          <a:latin typeface="黑体" pitchFamily="49" charset="-122"/>
                          <a:ea typeface="黑体" pitchFamily="49" charset="-122"/>
                        </a:rPr>
                        <a:t>BPK</a:t>
                      </a:r>
                      <a:endParaRPr lang="zh-CN" altLang="en-US" sz="1600" b="0" dirty="0">
                        <a:solidFill>
                          <a:schemeClr val="bg2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b="0" dirty="0" smtClean="0">
                          <a:solidFill>
                            <a:schemeClr val="bg2"/>
                          </a:solidFill>
                          <a:latin typeface="黑体" pitchFamily="49" charset="-122"/>
                          <a:ea typeface="黑体" pitchFamily="49" charset="-122"/>
                        </a:rPr>
                        <a:t>买平同时等量买开指令</a:t>
                      </a:r>
                      <a:endParaRPr lang="zh-CN" altLang="en-US" sz="1600" b="0" dirty="0">
                        <a:solidFill>
                          <a:schemeClr val="bg2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 smtClean="0">
                          <a:solidFill>
                            <a:schemeClr val="bg2"/>
                          </a:solidFill>
                          <a:latin typeface="黑体" pitchFamily="49" charset="-122"/>
                          <a:ea typeface="黑体" pitchFamily="49" charset="-122"/>
                        </a:rPr>
                        <a:t>SPK</a:t>
                      </a:r>
                      <a:endParaRPr lang="zh-CN" altLang="en-US" sz="1600" b="0" dirty="0">
                        <a:solidFill>
                          <a:schemeClr val="bg2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b="0" dirty="0" smtClean="0">
                          <a:solidFill>
                            <a:schemeClr val="bg2"/>
                          </a:solidFill>
                          <a:latin typeface="黑体" pitchFamily="49" charset="-122"/>
                          <a:ea typeface="黑体" pitchFamily="49" charset="-122"/>
                        </a:rPr>
                        <a:t>卖平同时等量卖开指令</a:t>
                      </a:r>
                      <a:endParaRPr lang="zh-CN" altLang="en-US" sz="1600" b="0" dirty="0">
                        <a:solidFill>
                          <a:schemeClr val="bg2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600" b="0" dirty="0" smtClean="0">
                          <a:solidFill>
                            <a:schemeClr val="bg2"/>
                          </a:solidFill>
                          <a:latin typeface="黑体" pitchFamily="49" charset="-122"/>
                          <a:ea typeface="黑体" pitchFamily="49" charset="-122"/>
                        </a:rPr>
                        <a:t>CLOSEOUT</a:t>
                      </a:r>
                      <a:endParaRPr lang="zh-CN" altLang="en-US" sz="1600" b="0" dirty="0">
                        <a:solidFill>
                          <a:schemeClr val="bg2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600" b="0" dirty="0" smtClean="0">
                          <a:solidFill>
                            <a:schemeClr val="bg2"/>
                          </a:solidFill>
                          <a:latin typeface="黑体" pitchFamily="49" charset="-122"/>
                          <a:ea typeface="黑体" pitchFamily="49" charset="-122"/>
                        </a:rPr>
                        <a:t>平掉所有方向的仓位</a:t>
                      </a:r>
                      <a:endParaRPr lang="zh-CN" altLang="en-US" sz="1600" b="0" dirty="0">
                        <a:solidFill>
                          <a:schemeClr val="bg2"/>
                        </a:solidFill>
                        <a:latin typeface="黑体" pitchFamily="49" charset="-122"/>
                        <a:ea typeface="黑体" pitchFamily="49" charset="-122"/>
                      </a:endParaRPr>
                    </a:p>
                  </a:txBody>
                  <a:tcPr>
                    <a:solidFill>
                      <a:schemeClr val="accent3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482" y="2644794"/>
            <a:ext cx="1905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44" y="2971800"/>
            <a:ext cx="171450" cy="20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07" y="3352800"/>
            <a:ext cx="190500" cy="20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532" y="3733800"/>
            <a:ext cx="142875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482" y="4114800"/>
            <a:ext cx="2000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257" y="4492624"/>
            <a:ext cx="21907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258" y="4864100"/>
            <a:ext cx="21907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486763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21236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RSV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:=(CLOSE-LLV(LOW,9))/(HHV(HIGH,9)-LLV(LOW,9))*100;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K:=SMA(RSV,3,1);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D:=SMA(K,3,1);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J:=3*K-2*D;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J&gt;=80,SPK;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J&lt;=20,BPK;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AUTOFILTER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;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5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模型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的基本结构与编写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939800" y="3594100"/>
            <a:ext cx="7073900" cy="26161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RSV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:=(CLOSE-LLV(LOW,9))/(HHV(HIGH,9)-LLV(LOW,9))*100;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K:=SMA(RSV,3,1);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D:=SMA(K,3,1);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J:=3*K-2*D;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J&gt;=80,SPK;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J&lt;=20,BPK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(CLOSE&lt;=SKPRICE-MINPRICE*3||BARSSK&gt;=3&amp;&amp;ISLASTBPK)&amp;&amp;SKVOL&gt;0,BP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;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(CLOSE&gt;=BKPRICE+MINPRICE*3||BARSBK&gt;=3&amp;&amp;ISLASTSPK)&amp;&amp;BKVOL&gt;0,SP;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AUTOFILTER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;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 </a:t>
            </a:r>
          </a:p>
          <a:p>
            <a:pPr algn="l"/>
            <a:endParaRPr lang="zh-CN" altLang="en-US" sz="2000" dirty="0"/>
          </a:p>
        </p:txBody>
      </p:sp>
      <p:sp>
        <p:nvSpPr>
          <p:cNvPr id="6" name="右大括号 5"/>
          <p:cNvSpPr/>
          <p:nvPr/>
        </p:nvSpPr>
        <p:spPr bwMode="auto">
          <a:xfrm>
            <a:off x="6431281" y="1816100"/>
            <a:ext cx="45719" cy="792000"/>
          </a:xfrm>
          <a:prstGeom prst="rightBrace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方正粗活意简体" pitchFamily="65" charset="-122"/>
            </a:endParaRPr>
          </a:p>
        </p:txBody>
      </p:sp>
      <p:sp>
        <p:nvSpPr>
          <p:cNvPr id="8" name="右大括号 7"/>
          <p:cNvSpPr/>
          <p:nvPr/>
        </p:nvSpPr>
        <p:spPr bwMode="auto">
          <a:xfrm>
            <a:off x="6431281" y="2751300"/>
            <a:ext cx="45719" cy="360000"/>
          </a:xfrm>
          <a:prstGeom prst="rightBrace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方正粗活意简体" pitchFamily="65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78600" y="207010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变量定义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91300" y="2755900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交易指令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" name="右大括号 10"/>
          <p:cNvSpPr/>
          <p:nvPr/>
        </p:nvSpPr>
        <p:spPr bwMode="auto">
          <a:xfrm>
            <a:off x="7396481" y="5189900"/>
            <a:ext cx="45719" cy="360000"/>
          </a:xfrm>
          <a:prstGeom prst="rightBrace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方正粗活意简体" pitchFamily="65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67600" y="5229423"/>
            <a:ext cx="9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止损指令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83571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21236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编写练习：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编写一个过滤模型：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突破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周期高点买开仓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突破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周期低点卖开仓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突破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周期高点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买平仓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突破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周期低点卖平仓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5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模型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的基本结构与编写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24855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286232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编写练习：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编写一个过滤模型：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当价格同时向上突破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周期均线、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周期均线、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周期均线并且这三条均线多头排列的时候，买开仓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当价格同时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向下突破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周期均线、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周期均线、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20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周期均线并且这三条均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线空头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排列的时候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，卖开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仓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周期均线下穿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周期均线，卖平仓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周期均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线上穿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周期均线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，买平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仓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5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模型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的基本结构与编写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23605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麦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语言和其他程序化语言的编写对比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6" name="图片 5" descr="QQ截图2015020309184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72100" y="1435100"/>
            <a:ext cx="2323810" cy="1361905"/>
          </a:xfrm>
          <a:prstGeom prst="rect">
            <a:avLst/>
          </a:prstGeom>
        </p:spPr>
      </p:pic>
      <p:pic>
        <p:nvPicPr>
          <p:cNvPr id="8" name="图片 7" descr="QQ截图2015020309164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4200" y="1371600"/>
            <a:ext cx="3533334" cy="52666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59400" y="3048000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麦语言：小语法，大函数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" name="右大括号 10"/>
          <p:cNvSpPr/>
          <p:nvPr/>
        </p:nvSpPr>
        <p:spPr bwMode="auto">
          <a:xfrm>
            <a:off x="4051300" y="1676400"/>
            <a:ext cx="76200" cy="990600"/>
          </a:xfrm>
          <a:prstGeom prst="rightBrace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方正粗活意简体" pitchFamily="65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0500" y="2032001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变量声明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5" name="右大括号 14"/>
          <p:cNvSpPr/>
          <p:nvPr/>
        </p:nvSpPr>
        <p:spPr bwMode="auto">
          <a:xfrm>
            <a:off x="4051300" y="2692400"/>
            <a:ext cx="76200" cy="756000"/>
          </a:xfrm>
          <a:prstGeom prst="rightBrace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方正粗活意简体" pitchFamily="65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87800" y="28956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变量定义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7" name="右大括号 16"/>
          <p:cNvSpPr/>
          <p:nvPr/>
        </p:nvSpPr>
        <p:spPr bwMode="auto">
          <a:xfrm>
            <a:off x="4051300" y="3505200"/>
            <a:ext cx="76200" cy="2916000"/>
          </a:xfrm>
          <a:prstGeom prst="rightBrace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方正粗活意简体" pitchFamily="65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962400" y="4800600"/>
            <a:ext cx="1409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 交易指令定义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0" name="右大括号 19"/>
          <p:cNvSpPr/>
          <p:nvPr/>
        </p:nvSpPr>
        <p:spPr bwMode="auto">
          <a:xfrm>
            <a:off x="7734300" y="1473200"/>
            <a:ext cx="76200" cy="684000"/>
          </a:xfrm>
          <a:prstGeom prst="rightBrace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方正粗活意简体" pitchFamily="65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670800" y="16637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变量定义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2" name="右大括号 21"/>
          <p:cNvSpPr/>
          <p:nvPr/>
        </p:nvSpPr>
        <p:spPr bwMode="auto">
          <a:xfrm>
            <a:off x="7734300" y="2222500"/>
            <a:ext cx="76200" cy="360000"/>
          </a:xfrm>
          <a:prstGeom prst="rightBrace">
            <a:avLst/>
          </a:prstGeom>
          <a:noFill/>
          <a:ln>
            <a:solidFill>
              <a:schemeClr val="tx1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CN" altLang="en-US" sz="32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  <a:ea typeface="方正粗活意简体" pitchFamily="65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45400" y="2232223"/>
            <a:ext cx="1409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 交易指令定义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470014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QQ截图2015020309544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84066" y="1524000"/>
            <a:ext cx="7175868" cy="4495800"/>
          </a:xfrm>
          <a:prstGeom prst="rect">
            <a:avLst/>
          </a:prstGeom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800" dirty="0">
                <a:solidFill>
                  <a:schemeClr val="bg2"/>
                </a:solidFill>
              </a:rPr>
              <a:t>     </a:t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2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如何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站在计算机的角度思考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47800" y="1905000"/>
            <a:ext cx="304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latin typeface="黑体" pitchFamily="49" charset="-122"/>
                <a:ea typeface="黑体" pitchFamily="49" charset="-122"/>
              </a:rPr>
              <a:t>请指出高点和低点</a:t>
            </a:r>
            <a:endParaRPr lang="zh-CN" altLang="en-US" sz="16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06137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800" dirty="0">
                <a:solidFill>
                  <a:schemeClr val="bg2"/>
                </a:solidFill>
              </a:rPr>
              <a:t>     </a:t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2000" dirty="0" smtClean="0">
                <a:solidFill>
                  <a:schemeClr val="bg2"/>
                </a:solidFill>
              </a:rPr>
              <a:t>2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如何站在计算机的角度思考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8" name="图片 7" descr="QQ截图2015020311244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1" y="1447800"/>
            <a:ext cx="7315200" cy="4495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075976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量化的优势：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一致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性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客观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性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延续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性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2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如何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站在计算机的角度思考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939800" y="3289300"/>
            <a:ext cx="7073900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无法量化之痛：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线形态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背离</a:t>
            </a:r>
          </a:p>
        </p:txBody>
      </p:sp>
    </p:spTree>
    <p:extLst>
      <p:ext uri="{BB962C8B-B14F-4D97-AF65-F5344CB8AC3E}">
        <p14:creationId xmlns="" xmlns:p14="http://schemas.microsoft.com/office/powerpoint/2010/main" val="41785794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33916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、命名部分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支持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汉字、字母、数字、划线格式命名，长度控制在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31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字符内；</a:t>
            </a:r>
          </a:p>
          <a:p>
            <a:pPr algn="l"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命名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不能和已存在的公式名称重复。</a:t>
            </a:r>
          </a:p>
          <a:p>
            <a:pPr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、定义变量名称</a:t>
            </a:r>
          </a:p>
          <a:p>
            <a:pPr algn="l"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变量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名称不能相互重复；</a:t>
            </a:r>
          </a:p>
          <a:p>
            <a:pPr algn="l"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不能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与参数名重复；</a:t>
            </a:r>
          </a:p>
          <a:p>
            <a:pPr algn="l"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不能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与函数名重复。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、半角输入法的大写状态。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endParaRPr lang="zh-CN" altLang="en-US" sz="1800" dirty="0">
              <a:solidFill>
                <a:schemeClr val="bg2"/>
              </a:solidFill>
              <a:latin typeface="楷体_GB2312" pitchFamily="49" charset="-122"/>
              <a:ea typeface="楷体_GB2312" pitchFamily="49" charset="-122"/>
            </a:endParaRPr>
          </a:p>
          <a:p>
            <a:pPr algn="l"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endParaRPr lang="en-US" altLang="zh-CN" sz="1800" dirty="0" smtClean="0">
              <a:solidFill>
                <a:schemeClr val="bg2"/>
              </a:solidFill>
            </a:endParaRPr>
          </a:p>
          <a:p>
            <a:pPr algn="l"/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麦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语言编写基础</a:t>
            </a:r>
            <a:r>
              <a:rPr lang="en-US" altLang="zh-CN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--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语法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21973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292695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、每个语句应该以分号结束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indent="0" algn="l" eaLnBrk="1" hangingPunct="1"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、参数部分：</a:t>
            </a:r>
          </a:p>
          <a:p>
            <a:pPr indent="0" algn="l" eaLnBrk="1" hangingPunct="1"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可以设置六个参数；</a:t>
            </a:r>
          </a:p>
          <a:p>
            <a:pPr indent="0" algn="l" eaLnBrk="1" hangingPunct="1"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首先是参数名称，然后是参数的最小值，最大值，最后是参数的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默   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indent="0" algn="l" eaLnBrk="1" hangingPunct="1"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认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值；</a:t>
            </a:r>
          </a:p>
          <a:p>
            <a:pPr indent="0" algn="l" eaLnBrk="1" hangingPunct="1">
              <a:buClr>
                <a:srgbClr val="003399"/>
              </a:buClr>
              <a:buFont typeface="Wingdings" pitchFamily="2" charset="2"/>
              <a:buNone/>
              <a:defRPr/>
            </a:pP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在定义参数时要注意的是参数名称不可以重复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,12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个字符内。</a:t>
            </a:r>
          </a:p>
          <a:p>
            <a:pPr indent="0" eaLnBrk="1" hangingPunct="1">
              <a:buClr>
                <a:srgbClr val="003399"/>
              </a:buClr>
              <a:buFont typeface="Wingdings" pitchFamily="2" charset="2"/>
              <a:buNone/>
              <a:defRPr/>
            </a:pP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indent="0" algn="l" eaLnBrk="1" hangingPunct="1">
              <a:lnSpc>
                <a:spcPct val="90000"/>
              </a:lnSpc>
              <a:buClr>
                <a:srgbClr val="003399"/>
              </a:buClr>
              <a:buNone/>
              <a:defRPr/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、注释或者舍去</a:t>
            </a:r>
          </a:p>
          <a:p>
            <a:pPr indent="0" algn="l" eaLnBrk="1" hangingPunct="1">
              <a:lnSpc>
                <a:spcPct val="90000"/>
              </a:lnSpc>
              <a:buClr>
                <a:srgbClr val="003399"/>
              </a:buClr>
              <a:buNone/>
              <a:defRPr/>
            </a:pP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想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要在编写后，加入自己的语言注释，在结尾处用“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//”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表示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； 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indent="0" algn="l" eaLnBrk="1" hangingPunct="1">
              <a:lnSpc>
                <a:spcPct val="90000"/>
              </a:lnSpc>
              <a:buClr>
                <a:srgbClr val="003399"/>
              </a:buClr>
              <a:buNone/>
              <a:defRPr/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或者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想舍去某段，在某段在最前端加入“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//”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；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 eaLnBrk="1" hangingPunct="1">
              <a:lnSpc>
                <a:spcPct val="90000"/>
              </a:lnSpc>
              <a:buClr>
                <a:srgbClr val="003399"/>
              </a:buClr>
              <a:buFont typeface="Wingdings" pitchFamily="2" charset="2"/>
              <a:buNone/>
              <a:defRPr/>
            </a:pPr>
            <a:endParaRPr lang="en-US" altLang="zh-CN" sz="1800" dirty="0" smtClean="0">
              <a:solidFill>
                <a:schemeClr val="bg2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2000" dirty="0" smtClean="0">
                <a:solidFill>
                  <a:schemeClr val="bg2"/>
                </a:solidFill>
              </a:rPr>
              <a:t>3</a:t>
            </a:r>
            <a:r>
              <a:rPr lang="zh-CN" altLang="en-US" sz="2000" dirty="0" smtClean="0">
                <a:solidFill>
                  <a:schemeClr val="bg2"/>
                </a:solidFill>
              </a:rPr>
              <a:t>、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麦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语言编写基础</a:t>
            </a:r>
            <a:r>
              <a:rPr lang="en-US" altLang="zh-CN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--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语法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384907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Pixel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pitchFamily="34" charset="0"/>
            <a:ea typeface="宋体" pitchFamily="2" charset="-122"/>
            <a:sym typeface="方正粗活意简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pitchFamily="34" charset="0"/>
            <a:ea typeface="宋体" pitchFamily="2" charset="-122"/>
            <a:sym typeface="方正粗活意简体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1186</TotalTime>
  <Pages>0</Pages>
  <Words>2049</Words>
  <Characters>0</Characters>
  <Application>Microsoft Office PowerPoint</Application>
  <DocSecurity>0</DocSecurity>
  <PresentationFormat>全屏显示(4:3)</PresentationFormat>
  <Lines>0</Lines>
  <Paragraphs>424</Paragraphs>
  <Slides>37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37</vt:i4>
      </vt:variant>
    </vt:vector>
  </HeadingPairs>
  <TitlesOfParts>
    <vt:vector size="38" baseType="lpstr">
      <vt:lpstr>Pixel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</vt:vector>
  </TitlesOfParts>
  <Manager/>
  <Company/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Administrator</dc:creator>
  <cp:keywords/>
  <dc:description/>
  <cp:lastModifiedBy>WIN</cp:lastModifiedBy>
  <cp:revision>668</cp:revision>
  <dcterms:created xsi:type="dcterms:W3CDTF">2112-12-31T16:00:00Z</dcterms:created>
  <dcterms:modified xsi:type="dcterms:W3CDTF">2015-03-11T01:28:47Z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2052-8.1.0.3483</vt:lpwstr>
  </property>
</Properties>
</file>