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3"/>
  </p:notesMasterIdLst>
  <p:sldIdLst>
    <p:sldId id="613" r:id="rId2"/>
    <p:sldId id="914" r:id="rId3"/>
    <p:sldId id="896" r:id="rId4"/>
    <p:sldId id="915" r:id="rId5"/>
    <p:sldId id="916" r:id="rId6"/>
    <p:sldId id="917" r:id="rId7"/>
    <p:sldId id="918" r:id="rId8"/>
    <p:sldId id="919" r:id="rId9"/>
    <p:sldId id="920" r:id="rId10"/>
    <p:sldId id="921" r:id="rId11"/>
    <p:sldId id="922" r:id="rId12"/>
    <p:sldId id="923" r:id="rId13"/>
    <p:sldId id="924" r:id="rId14"/>
    <p:sldId id="925" r:id="rId15"/>
    <p:sldId id="926" r:id="rId16"/>
    <p:sldId id="927" r:id="rId17"/>
    <p:sldId id="928" r:id="rId18"/>
    <p:sldId id="929" r:id="rId19"/>
    <p:sldId id="930" r:id="rId20"/>
    <p:sldId id="931" r:id="rId21"/>
    <p:sldId id="932" r:id="rId2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>
        <p:scale>
          <a:sx n="80" d="100"/>
          <a:sy n="80" d="100"/>
        </p:scale>
        <p:origin x="-127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      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200">
                <a:ea typeface="方正粗活意简体" charset="-122"/>
              </a:defRPr>
            </a:lvl1pPr>
          </a:lstStyle>
          <a:p>
            <a:pPr>
              <a:defRPr/>
            </a:pPr>
            <a:fld id="{D209E4C3-8B13-44F2-802D-6AB019BA5D7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76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9A604-5D6B-4889-8A5A-66AB42B4F6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162-8536-4C33-BCF2-05E1E13081A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0616-92DE-4A8A-91A3-B8367C3D090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6A8B-68CC-4515-BC05-94C48D83A7B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9863-270D-486C-8417-C560D139509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864A-01E9-48A8-93DE-EFE7B646EA6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0E8-EB3A-4B0E-B8AF-9206572911B1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A9F5-69E7-49A2-B83D-3A809A6010F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942-1C0A-41C6-83D6-B87B7295CDC2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DBB6-29EA-4397-854D-C037753DD8F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F0FF-34DF-4C9E-9EA0-9556AA014D43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50CCF03F-DCCB-4858-BCA8-FBAC844CB3B9}" type="slidenum">
              <a:rPr lang="zh-CN" altLang="en-US"/>
              <a:pPr>
                <a:defRPr/>
              </a:pPr>
              <a:t>‹#›</a:t>
            </a:fld>
            <a:endParaRPr lang="en-US" sz="1800">
              <a:ea typeface="方正粗活意简体" charset="-122"/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3600" dirty="0" smtClean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  <a:p>
              <a:pPr algn="ctr"/>
              <a:r>
                <a:rPr lang="zh-CN" altLang="en-US" sz="4400" b="1" dirty="0" smtClean="0">
                  <a:solidFill>
                    <a:schemeClr val="bg1"/>
                  </a:solidFill>
                  <a:latin typeface="黑体" pitchFamily="2" charset="-122"/>
                  <a:ea typeface="黑体" pitchFamily="2" charset="-122"/>
                  <a:sym typeface="Arial" pitchFamily="34" charset="0"/>
                </a:rPr>
                <a:t>页面盒子的应用</a:t>
              </a: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Times New Roman" pitchFamily="18" charset="0"/>
                  <a:sym typeface="Arial" pitchFamily="34" charset="0"/>
                </a:rPr>
                <a:t>            </a:t>
              </a:r>
              <a:endParaRPr lang="zh-CN" altLang="en-US" sz="4000" dirty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grpSp>
          <p:nvGrpSpPr>
            <p:cNvPr id="1331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3320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1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2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3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4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5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6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7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8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9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</p:grpSp>
      </p:grpSp>
      <p:sp>
        <p:nvSpPr>
          <p:cNvPr id="1331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文华财经 研究部</a:t>
            </a:r>
            <a:endParaRPr lang="en-US" altLang="zh-CN" sz="3200" b="1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endParaRPr lang="zh-CN" altLang="en-US" sz="3200" b="1" dirty="0">
              <a:solidFill>
                <a:schemeClr val="bg2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6549" y="681037"/>
            <a:ext cx="5613800" cy="97631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769" y="1579419"/>
            <a:ext cx="7813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指定交易合约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：想用主连、指数这样的合约来加载模型出信号，交易主力合约，这样的想法可以用指定交易合约来实现。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" name="图片 9" descr="图像 10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645" y="2217335"/>
            <a:ext cx="6840187" cy="4012154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543794"/>
            <a:ext cx="7813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夜盘分钟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：合约有了夜盘后，以前用了很久的模型都变的“水土不服”了，想消除夜盘时间段的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线可以设置夜盘分钟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图像 1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646" y="2220684"/>
            <a:ext cx="7042068" cy="396431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画线条件单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8769" y="1603169"/>
            <a:ext cx="7813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交易者根据自己长期看盘的经验遇到适合入场的趋势，但是有些形态是无法量化的。如何才能抓住有利行情，及时入场？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9" name="图片 8" descr="图像 14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145" y="2280063"/>
            <a:ext cx="7669835" cy="381487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画线条件单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9" y="1698172"/>
            <a:ext cx="78139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解决方案：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：页面盒子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线图中使用画线工具画出相应的线。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线图右键选择在画线上设条件单。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：点击想要设置条件单的画线。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画线条件单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图像 17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891" y="1496290"/>
            <a:ext cx="7711651" cy="4542967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画线条件单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6892" y="2256312"/>
            <a:ext cx="7445829" cy="11426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支持设置画线条件单的线型：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趋势线、射线、水平线、平行线、黄金率、百分比、波浪尺、量度目标、线段、矩形、三角形、甘氏线、阻速线、线性回归带、回归通道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" name="图片 6" descr="图像 18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9231" y="4018003"/>
            <a:ext cx="1571625" cy="1838325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画线条件单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6892" y="2042556"/>
            <a:ext cx="74458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注意事项：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：只有在页面盒子中才能使用画线条件单。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：锁定的画线不能设置条件单。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页面盒子切换周期后，条件单暂停，切换回原来的周期后，条件单恢复启动。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多账号程序化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3141" y="2636323"/>
            <a:ext cx="7445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某个交易者有多个资金账号，哪种方式可以用操作一个账号的过程，达到多个账号进行程序化交易的目的？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多账号程序化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6892" y="1769424"/>
            <a:ext cx="74458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解决：软件有多账号的功能，多账号支持程序化的全自动和半自动交易，使用页面盒子就可以进行多账号程序化下单。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：登录多账号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：设置多账号中的单账号或者组绑定盒子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：实现多账号的半自动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全自动下单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多账号程序化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894" y="1436914"/>
            <a:ext cx="7671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：某个账号只交易特定的品种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：各个账号资金量不同需要分别设置不同的策略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29393" y="2125683"/>
            <a:ext cx="8360228" cy="3998672"/>
            <a:chOff x="629393" y="2125683"/>
            <a:chExt cx="8360228" cy="3998672"/>
          </a:xfrm>
        </p:grpSpPr>
        <p:pic>
          <p:nvPicPr>
            <p:cNvPr id="9" name="图片 8" descr="图像 20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393" y="2125683"/>
              <a:ext cx="6388683" cy="3998672"/>
            </a:xfrm>
            <a:prstGeom prst="rect">
              <a:avLst/>
            </a:prstGeom>
          </p:spPr>
        </p:pic>
        <p:sp>
          <p:nvSpPr>
            <p:cNvPr id="10" name="矩形标注 9"/>
            <p:cNvSpPr/>
            <p:nvPr/>
          </p:nvSpPr>
          <p:spPr bwMode="auto">
            <a:xfrm>
              <a:off x="6994566" y="2458194"/>
              <a:ext cx="1995055" cy="1175657"/>
            </a:xfrm>
            <a:prstGeom prst="wedgeRectCallout">
              <a:avLst>
                <a:gd name="adj1" fmla="val -50228"/>
                <a:gd name="adj2" fmla="val 84810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zh-CN" altLang="en-US" sz="1600" b="0" i="0" u="none" strike="noStrike" cap="none" normalizeH="0" baseline="0" dirty="0" smtClean="0">
                  <a:ln>
                    <a:noFill/>
                  </a:ln>
                  <a:effectLst/>
                  <a:latin typeface="黑体" pitchFamily="49" charset="-122"/>
                  <a:ea typeface="黑体" pitchFamily="49" charset="-122"/>
                  <a:sym typeface="方正粗活意简体" charset="-122"/>
                </a:rPr>
                <a:t>不同的账号分别绑定不同的盒子，有条不紊的运行多账号的程序化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9428" y="524106"/>
            <a:ext cx="8229600" cy="1371600"/>
          </a:xfrm>
        </p:spPr>
        <p:txBody>
          <a:bodyPr/>
          <a:lstStyle/>
          <a:p>
            <a:r>
              <a:rPr 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课程内容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91739" y="1856673"/>
            <a:ext cx="8229600" cy="3886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、页面盒子介绍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、页面盒子的加载使用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、画线条件单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、多账号程序化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多账号程序化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6894" y="1436914"/>
            <a:ext cx="76714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几个账号想绑定同一个盒子，账号很多的情况下，还需要每个账号分别设置吗？是否有简单的操作方式？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93766" y="2066306"/>
            <a:ext cx="8395855" cy="4001986"/>
            <a:chOff x="593766" y="2066306"/>
            <a:chExt cx="8395855" cy="4001986"/>
          </a:xfrm>
        </p:grpSpPr>
        <p:pic>
          <p:nvPicPr>
            <p:cNvPr id="7" name="图片 6" descr="图像 21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3766" y="2066306"/>
              <a:ext cx="6581977" cy="4001986"/>
            </a:xfrm>
            <a:prstGeom prst="rect">
              <a:avLst/>
            </a:prstGeom>
          </p:spPr>
        </p:pic>
        <p:sp>
          <p:nvSpPr>
            <p:cNvPr id="11" name="矩形标注 10"/>
            <p:cNvSpPr/>
            <p:nvPr/>
          </p:nvSpPr>
          <p:spPr bwMode="auto">
            <a:xfrm>
              <a:off x="7208322" y="2505694"/>
              <a:ext cx="1781299" cy="1140031"/>
            </a:xfrm>
            <a:prstGeom prst="wedgeRectCallout">
              <a:avLst>
                <a:gd name="adj1" fmla="val -50228"/>
                <a:gd name="adj2" fmla="val 84810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zh-CN" altLang="en-US" sz="1600" b="0" i="0" u="none" strike="noStrike" cap="none" normalizeH="0" baseline="0" dirty="0" smtClean="0">
                  <a:ln>
                    <a:noFill/>
                  </a:ln>
                  <a:effectLst/>
                  <a:latin typeface="黑体" pitchFamily="49" charset="-122"/>
                  <a:ea typeface="黑体" pitchFamily="49" charset="-122"/>
                  <a:sym typeface="方正粗活意简体" charset="-122"/>
                </a:rPr>
                <a:t>不同组绑定不同的盒子，实现多个账号分组管理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ea typeface="黑体" pitchFamily="49" charset="-122"/>
              </a:rPr>
              <a:t>多账号程序化</a:t>
            </a:r>
            <a:endParaRPr lang="zh-CN" sz="2000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8769" y="1626919"/>
            <a:ext cx="8300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盒子设置为全自动：出现信号时，绑定该盒子的子账号或者组自动下单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盒子设置为半自动：出现信号时，弹出下单确认窗口，可以选择子账号或者组进行下单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272084" y="2318058"/>
            <a:ext cx="5948113" cy="3857475"/>
            <a:chOff x="1272084" y="2318058"/>
            <a:chExt cx="5948113" cy="3857475"/>
          </a:xfrm>
        </p:grpSpPr>
        <p:pic>
          <p:nvPicPr>
            <p:cNvPr id="10" name="图片 9" descr="图像 19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2084" y="2318058"/>
              <a:ext cx="5948113" cy="3857475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 bwMode="auto">
            <a:xfrm>
              <a:off x="4286992" y="4132613"/>
              <a:ext cx="1306286" cy="914400"/>
            </a:xfrm>
            <a:prstGeom prst="rect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2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宋体" pitchFamily="2" charset="-122"/>
                <a:sym typeface="方正粗活意简体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802698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页面盒子介绍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06450" y="2032000"/>
            <a:ext cx="7712075" cy="3886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：想将技术指标改写为模型，让电脑来代替手动下单。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：不能预判后期的行情，需要信号完全确定后才入场。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：在模型运行中仍然需要时刻盯盘。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页面盒子就是针对有以上需求的投资者而设计的程序化交易工具。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页面盒子介绍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88768" y="1584195"/>
            <a:ext cx="7398328" cy="4549282"/>
            <a:chOff x="688768" y="1584195"/>
            <a:chExt cx="7398328" cy="4549282"/>
          </a:xfrm>
        </p:grpSpPr>
        <p:pic>
          <p:nvPicPr>
            <p:cNvPr id="5" name="图片 4" descr="图像 3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8768" y="1584195"/>
              <a:ext cx="7398328" cy="4549282"/>
            </a:xfrm>
            <a:prstGeom prst="rect">
              <a:avLst/>
            </a:prstGeom>
          </p:spPr>
        </p:pic>
        <p:sp>
          <p:nvSpPr>
            <p:cNvPr id="6" name="矩形标注 5"/>
            <p:cNvSpPr/>
            <p:nvPr/>
          </p:nvSpPr>
          <p:spPr bwMode="auto">
            <a:xfrm>
              <a:off x="3728851" y="2458191"/>
              <a:ext cx="1294411" cy="570016"/>
            </a:xfrm>
            <a:prstGeom prst="wedgeRectCallout">
              <a:avLst>
                <a:gd name="adj1" fmla="val -5968"/>
                <a:gd name="adj2" fmla="val -110936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黑体" pitchFamily="49" charset="-122"/>
                  <a:ea typeface="黑体" pitchFamily="49" charset="-122"/>
                  <a:sym typeface="方正粗活意简体" charset="-122"/>
                </a:rPr>
                <a:t>报价列表显示动态行情</a:t>
              </a:r>
            </a:p>
          </p:txBody>
        </p:sp>
        <p:sp>
          <p:nvSpPr>
            <p:cNvPr id="7" name="矩形标注 6"/>
            <p:cNvSpPr/>
            <p:nvPr/>
          </p:nvSpPr>
          <p:spPr bwMode="auto">
            <a:xfrm>
              <a:off x="4938153" y="4095005"/>
              <a:ext cx="1294411" cy="570016"/>
            </a:xfrm>
            <a:prstGeom prst="wedgeRectCallout">
              <a:avLst>
                <a:gd name="adj1" fmla="val -35326"/>
                <a:gd name="adj2" fmla="val 99481"/>
              </a:avLst>
            </a:prstGeom>
            <a:noFill/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r>
                <a:rPr kumimoji="0" lang="zh-CN" altLang="en-US" sz="14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黑体" pitchFamily="49" charset="-122"/>
                  <a:ea typeface="黑体" pitchFamily="49" charset="-122"/>
                  <a:sym typeface="方正粗活意简体" charset="-122"/>
                </a:rPr>
                <a:t>账户区显示账户持仓情况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页面盒子介绍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特点：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：页面盒子支持后台程序化。可以将盒子收入后台运行。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：页面盒子只能运行收盘价模型。一些基础的策略模型需要在每根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线走完的时候按照出现的信号方向下单，我们把这种模型叫做收盘价模型。页面盒子是运行收盘价策略模型的功能载体。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650671"/>
            <a:ext cx="7813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盒子全自动：模型出信号后，自动执行相应的开平操作。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图像 6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5651" y="2090056"/>
            <a:ext cx="6525724" cy="3996283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650671"/>
            <a:ext cx="7588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全自动要点：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：盒子开平操作是针对整个账户持仓。例如盒子出现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合约的平仓信号，账户中有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合约的持仓，即使不是这个盒子开的仓，也会被平掉。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：盒子出现平仓信号，但是无该合约的持仓，那么只在图表上标注信号，不会发出相应的委托。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650671"/>
            <a:ext cx="78139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盒子半自动：程序化监控行情并给出下单提示，由自己手动干预执行下单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动作。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07521" y="2078839"/>
            <a:ext cx="6567056" cy="4053378"/>
            <a:chOff x="807521" y="2078839"/>
            <a:chExt cx="6567056" cy="4053378"/>
          </a:xfrm>
        </p:grpSpPr>
        <p:pic>
          <p:nvPicPr>
            <p:cNvPr id="6" name="图片 5" descr="图像 7.bmp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7521" y="2078839"/>
              <a:ext cx="6567056" cy="4053378"/>
            </a:xfrm>
            <a:prstGeom prst="rect">
              <a:avLst/>
            </a:prstGeom>
          </p:spPr>
        </p:pic>
        <p:sp>
          <p:nvSpPr>
            <p:cNvPr id="7" name="椭圆 6"/>
            <p:cNvSpPr/>
            <p:nvPr/>
          </p:nvSpPr>
          <p:spPr bwMode="auto">
            <a:xfrm>
              <a:off x="3562597" y="4631377"/>
              <a:ext cx="320634" cy="213755"/>
            </a:xfrm>
            <a:prstGeom prst="ellips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itchFamily="34" charset="0"/>
                <a:buNone/>
                <a:tabLst/>
              </a:pPr>
              <a:endParaRPr kumimoji="0" lang="zh-CN" altLang="en-US" sz="28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宋体" pitchFamily="2" charset="-122"/>
                <a:sym typeface="方正粗活意简体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76275" y="683944"/>
            <a:ext cx="8010525" cy="942975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页面盒子的加载使用</a:t>
            </a:r>
            <a:endParaRPr lang="zh-CN" sz="2000" b="1" dirty="0" smtClean="0">
              <a:solidFill>
                <a:schemeClr val="bg2"/>
              </a:solidFill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2519" y="1816925"/>
            <a:ext cx="75289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5018" y="1650671"/>
            <a:ext cx="7588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半自动要点：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：图中出现信号，弹出下单确认对话框，但是认为该信号和自己预期不符，点击忽略，会忽略该笔委托，但是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线图上仍然标注信号。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：盒子出现平仓信号，但是无该合约的持仓，仍然会弹出下单确认的窗口，点击下单后不委托，但是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线图上仍然标注信号。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1529</TotalTime>
  <Pages>0</Pages>
  <Words>920</Words>
  <Characters>0</Characters>
  <Application>Microsoft Office PowerPoint</Application>
  <DocSecurity>0</DocSecurity>
  <PresentationFormat>全屏显示(4:3)</PresentationFormat>
  <Lines>0</Lines>
  <Paragraphs>73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Pixel</vt:lpstr>
      <vt:lpstr>幻灯片 1</vt:lpstr>
      <vt:lpstr>课程内容</vt:lpstr>
      <vt:lpstr>页面盒子介绍</vt:lpstr>
      <vt:lpstr>页面盒子介绍</vt:lpstr>
      <vt:lpstr>页面盒子介绍</vt:lpstr>
      <vt:lpstr>页面盒子的加载使用</vt:lpstr>
      <vt:lpstr>页面盒子的加载使用</vt:lpstr>
      <vt:lpstr>页面盒子的加载使用</vt:lpstr>
      <vt:lpstr>页面盒子的加载使用</vt:lpstr>
      <vt:lpstr>页面盒子的加载使用</vt:lpstr>
      <vt:lpstr>页面盒子的加载使用</vt:lpstr>
      <vt:lpstr>画线条件单</vt:lpstr>
      <vt:lpstr>画线条件单</vt:lpstr>
      <vt:lpstr>画线条件单</vt:lpstr>
      <vt:lpstr>画线条件单</vt:lpstr>
      <vt:lpstr>画线条件单</vt:lpstr>
      <vt:lpstr>多账号程序化</vt:lpstr>
      <vt:lpstr>多账号程序化</vt:lpstr>
      <vt:lpstr>多账号程序化</vt:lpstr>
      <vt:lpstr>多账号程序化</vt:lpstr>
      <vt:lpstr>多账号程序化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Administrator</dc:creator>
  <cp:keywords/>
  <dc:description/>
  <cp:lastModifiedBy>WIN</cp:lastModifiedBy>
  <cp:revision>716</cp:revision>
  <dcterms:created xsi:type="dcterms:W3CDTF">2112-12-31T16:00:00Z</dcterms:created>
  <dcterms:modified xsi:type="dcterms:W3CDTF">2015-03-10T09:25:24Z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