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1" r:id="rId1"/>
  </p:sldMasterIdLst>
  <p:notesMasterIdLst>
    <p:notesMasterId r:id="rId29"/>
  </p:notesMasterIdLst>
  <p:sldIdLst>
    <p:sldId id="613" r:id="rId2"/>
    <p:sldId id="855" r:id="rId3"/>
    <p:sldId id="856" r:id="rId4"/>
    <p:sldId id="857" r:id="rId5"/>
    <p:sldId id="858" r:id="rId6"/>
    <p:sldId id="859" r:id="rId7"/>
    <p:sldId id="860" r:id="rId8"/>
    <p:sldId id="861" r:id="rId9"/>
    <p:sldId id="862" r:id="rId10"/>
    <p:sldId id="863" r:id="rId11"/>
    <p:sldId id="864" r:id="rId12"/>
    <p:sldId id="865" r:id="rId13"/>
    <p:sldId id="866" r:id="rId14"/>
    <p:sldId id="867" r:id="rId15"/>
    <p:sldId id="868" r:id="rId16"/>
    <p:sldId id="869" r:id="rId17"/>
    <p:sldId id="870" r:id="rId18"/>
    <p:sldId id="871" r:id="rId19"/>
    <p:sldId id="872" r:id="rId20"/>
    <p:sldId id="873" r:id="rId21"/>
    <p:sldId id="874" r:id="rId22"/>
    <p:sldId id="875" r:id="rId23"/>
    <p:sldId id="876" r:id="rId24"/>
    <p:sldId id="877" r:id="rId25"/>
    <p:sldId id="878" r:id="rId26"/>
    <p:sldId id="879" r:id="rId27"/>
    <p:sldId id="880" r:id="rId28"/>
  </p:sldIdLst>
  <p:sldSz cx="9144000" cy="6858000" type="screen4x3"/>
  <p:notesSz cx="6858000" cy="9144000"/>
  <p:defaultTextStyle>
    <a:defPPr>
      <a:defRPr lang="zh-CN"/>
    </a:defPPr>
    <a:lvl1pPr algn="l" rtl="0" eaLnBrk="0" fontAlgn="base" hangingPunct="0">
      <a:spcBef>
        <a:spcPct val="0"/>
      </a:spcBef>
      <a:spcAft>
        <a:spcPct val="0"/>
      </a:spcAft>
      <a:buFont typeface="Arial" pitchFamily="34" charset="0"/>
      <a:defRPr sz="2800" kern="1200">
        <a:solidFill>
          <a:srgbClr val="FF0000"/>
        </a:solidFill>
        <a:latin typeface="Arial" pitchFamily="34" charset="0"/>
        <a:ea typeface="宋体" pitchFamily="2" charset="-122"/>
        <a:cs typeface="+mn-cs"/>
        <a:sym typeface="方正粗活意简体" charset="-122"/>
      </a:defRPr>
    </a:lvl1pPr>
    <a:lvl2pPr marL="457200" algn="l" rtl="0" eaLnBrk="0" fontAlgn="base" hangingPunct="0">
      <a:spcBef>
        <a:spcPct val="0"/>
      </a:spcBef>
      <a:spcAft>
        <a:spcPct val="0"/>
      </a:spcAft>
      <a:buFont typeface="Arial" pitchFamily="34" charset="0"/>
      <a:defRPr sz="2800" kern="1200">
        <a:solidFill>
          <a:srgbClr val="FF0000"/>
        </a:solidFill>
        <a:latin typeface="Arial" pitchFamily="34" charset="0"/>
        <a:ea typeface="宋体" pitchFamily="2" charset="-122"/>
        <a:cs typeface="+mn-cs"/>
        <a:sym typeface="方正粗活意简体" charset="-122"/>
      </a:defRPr>
    </a:lvl2pPr>
    <a:lvl3pPr marL="914400" algn="l" rtl="0" eaLnBrk="0" fontAlgn="base" hangingPunct="0">
      <a:spcBef>
        <a:spcPct val="0"/>
      </a:spcBef>
      <a:spcAft>
        <a:spcPct val="0"/>
      </a:spcAft>
      <a:buFont typeface="Arial" pitchFamily="34" charset="0"/>
      <a:defRPr sz="2800" kern="1200">
        <a:solidFill>
          <a:srgbClr val="FF0000"/>
        </a:solidFill>
        <a:latin typeface="Arial" pitchFamily="34" charset="0"/>
        <a:ea typeface="宋体" pitchFamily="2" charset="-122"/>
        <a:cs typeface="+mn-cs"/>
        <a:sym typeface="方正粗活意简体" charset="-122"/>
      </a:defRPr>
    </a:lvl3pPr>
    <a:lvl4pPr marL="1371600" algn="l" rtl="0" eaLnBrk="0" fontAlgn="base" hangingPunct="0">
      <a:spcBef>
        <a:spcPct val="0"/>
      </a:spcBef>
      <a:spcAft>
        <a:spcPct val="0"/>
      </a:spcAft>
      <a:buFont typeface="Arial" pitchFamily="34" charset="0"/>
      <a:defRPr sz="2800" kern="1200">
        <a:solidFill>
          <a:srgbClr val="FF0000"/>
        </a:solidFill>
        <a:latin typeface="Arial" pitchFamily="34" charset="0"/>
        <a:ea typeface="宋体" pitchFamily="2" charset="-122"/>
        <a:cs typeface="+mn-cs"/>
        <a:sym typeface="方正粗活意简体" charset="-122"/>
      </a:defRPr>
    </a:lvl4pPr>
    <a:lvl5pPr marL="1828800" algn="l" rtl="0" eaLnBrk="0" fontAlgn="base" hangingPunct="0">
      <a:spcBef>
        <a:spcPct val="0"/>
      </a:spcBef>
      <a:spcAft>
        <a:spcPct val="0"/>
      </a:spcAft>
      <a:buFont typeface="Arial" pitchFamily="34" charset="0"/>
      <a:defRPr sz="2800" kern="1200">
        <a:solidFill>
          <a:srgbClr val="FF0000"/>
        </a:solidFill>
        <a:latin typeface="Arial" pitchFamily="34" charset="0"/>
        <a:ea typeface="宋体" pitchFamily="2" charset="-122"/>
        <a:cs typeface="+mn-cs"/>
        <a:sym typeface="方正粗活意简体" charset="-122"/>
      </a:defRPr>
    </a:lvl5pPr>
    <a:lvl6pPr marL="2286000" algn="l" defTabSz="914400" rtl="0" eaLnBrk="1" latinLnBrk="0" hangingPunct="1">
      <a:defRPr sz="2800" kern="1200">
        <a:solidFill>
          <a:srgbClr val="FF0000"/>
        </a:solidFill>
        <a:latin typeface="Arial" pitchFamily="34" charset="0"/>
        <a:ea typeface="宋体" pitchFamily="2" charset="-122"/>
        <a:cs typeface="+mn-cs"/>
        <a:sym typeface="方正粗活意简体" charset="-122"/>
      </a:defRPr>
    </a:lvl6pPr>
    <a:lvl7pPr marL="2743200" algn="l" defTabSz="914400" rtl="0" eaLnBrk="1" latinLnBrk="0" hangingPunct="1">
      <a:defRPr sz="2800" kern="1200">
        <a:solidFill>
          <a:srgbClr val="FF0000"/>
        </a:solidFill>
        <a:latin typeface="Arial" pitchFamily="34" charset="0"/>
        <a:ea typeface="宋体" pitchFamily="2" charset="-122"/>
        <a:cs typeface="+mn-cs"/>
        <a:sym typeface="方正粗活意简体" charset="-122"/>
      </a:defRPr>
    </a:lvl7pPr>
    <a:lvl8pPr marL="3200400" algn="l" defTabSz="914400" rtl="0" eaLnBrk="1" latinLnBrk="0" hangingPunct="1">
      <a:defRPr sz="2800" kern="1200">
        <a:solidFill>
          <a:srgbClr val="FF0000"/>
        </a:solidFill>
        <a:latin typeface="Arial" pitchFamily="34" charset="0"/>
        <a:ea typeface="宋体" pitchFamily="2" charset="-122"/>
        <a:cs typeface="+mn-cs"/>
        <a:sym typeface="方正粗活意简体" charset="-122"/>
      </a:defRPr>
    </a:lvl8pPr>
    <a:lvl9pPr marL="3657600" algn="l" defTabSz="914400" rtl="0" eaLnBrk="1" latinLnBrk="0" hangingPunct="1">
      <a:defRPr sz="2800" kern="1200">
        <a:solidFill>
          <a:srgbClr val="FF0000"/>
        </a:solidFill>
        <a:latin typeface="Arial" pitchFamily="34" charset="0"/>
        <a:ea typeface="宋体" pitchFamily="2" charset="-122"/>
        <a:cs typeface="+mn-cs"/>
        <a:sym typeface="方正粗活意简体" charset="-122"/>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FF3300"/>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6039" autoAdjust="0"/>
    <p:restoredTop sz="94660"/>
  </p:normalViewPr>
  <p:slideViewPr>
    <p:cSldViewPr snapToGrid="0">
      <p:cViewPr>
        <p:scale>
          <a:sx n="67" d="100"/>
          <a:sy n="67" d="100"/>
        </p:scale>
        <p:origin x="-1644" y="-462"/>
      </p:cViewPr>
      <p:guideLst>
        <p:guide orient="horz" pos="2160"/>
        <p:guide pos="2880"/>
      </p:guideLst>
    </p:cSldViewPr>
  </p:slideViewPr>
  <p:notesTextViewPr>
    <p:cViewPr>
      <p:scale>
        <a:sx n="100" d="100"/>
        <a:sy n="100" d="100"/>
      </p:scale>
      <p:origin x="0" y="0"/>
    </p:cViewPr>
  </p:notesTextViewPr>
  <p:gridSpacing cx="1872691200" cy="1872691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idx="4294967295"/>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solidFill>
                  <a:schemeClr val="tx1"/>
                </a:solidFill>
              </a:defRPr>
            </a:lvl1pPr>
          </a:lstStyle>
          <a:p>
            <a:pPr>
              <a:defRPr/>
            </a:pPr>
            <a:endParaRPr lang="zh-CN" altLang="en-US"/>
          </a:p>
        </p:txBody>
      </p:sp>
      <p:sp>
        <p:nvSpPr>
          <p:cNvPr id="2051" name="Rectangle 3"/>
          <p:cNvSpPr>
            <a:spLocks noGrp="1" noChangeArrowheads="1"/>
          </p:cNvSpPr>
          <p:nvPr>
            <p:ph type="dt" idx="1"/>
          </p:nvPr>
        </p:nvSpPr>
        <p:spPr bwMode="auto">
          <a:xfrm>
            <a:off x="3884613"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solidFill>
                  <a:schemeClr val="tx1"/>
                </a:solidFill>
              </a:defRPr>
            </a:lvl1pPr>
          </a:lstStyle>
          <a:p>
            <a:pPr>
              <a:defRPr/>
            </a:pPr>
            <a:endParaRPr lang="zh-CN" altLang="en-US"/>
          </a:p>
        </p:txBody>
      </p:sp>
      <p:sp>
        <p:nvSpPr>
          <p:cNvPr id="44036" name="Rectangle 4"/>
          <p:cNvSpPr>
            <a:spLocks noGrp="1" noRot="1" noChangeAspect="1" noChangeArrowheads="1" noTextEdit="1"/>
          </p:cNvSpPr>
          <p:nvPr>
            <p:ph type="sldImg" idx="2"/>
          </p:nvPr>
        </p:nvSpPr>
        <p:spPr bwMode="auto">
          <a:xfrm>
            <a:off x="1143000" y="685800"/>
            <a:ext cx="4572000" cy="3429000"/>
          </a:xfrm>
          <a:prstGeom prst="rect">
            <a:avLst/>
          </a:prstGeom>
          <a:noFill/>
          <a:ln w="9525">
            <a:noFill/>
            <a:miter lim="800000"/>
            <a:headEnd/>
            <a:tailEnd/>
          </a:ln>
        </p:spPr>
      </p:sp>
      <p:sp>
        <p:nvSpPr>
          <p:cNvPr id="2053" name="Rectangle 5"/>
          <p:cNvSpPr>
            <a:spLocks noGrp="1" noRot="1" noChangeAspect="1" noChangeArrowheads="1" noTextEdit="1"/>
          </p:cNvSpPr>
          <p:nvPr/>
        </p:nvSpPr>
        <p:spPr bwMode="auto">
          <a:xfrm>
            <a:off x="685800" y="4343400"/>
            <a:ext cx="5486400" cy="4114800"/>
          </a:xfrm>
          <a:prstGeom prst="rect">
            <a:avLst/>
          </a:prstGeom>
          <a:noFill/>
          <a:ln w="9525">
            <a:noFill/>
            <a:miter lim="800000"/>
            <a:headEnd/>
            <a:tailEnd/>
          </a:ln>
        </p:spPr>
        <p:txBody>
          <a:bodyPr/>
          <a:lstStyle/>
          <a:p>
            <a:pPr defTabSz="0">
              <a:spcBef>
                <a:spcPct val="30000"/>
              </a:spcBef>
              <a:buFontTx/>
              <a:buNone/>
              <a:defRPr/>
            </a:pPr>
            <a:r>
              <a:rPr lang="zh-CN" altLang="en-US" sz="1200">
                <a:solidFill>
                  <a:schemeClr val="tx1"/>
                </a:solidFill>
              </a:rPr>
              <a:t>            </a:t>
            </a:r>
          </a:p>
          <a:p>
            <a:pPr defTabSz="0">
              <a:spcBef>
                <a:spcPct val="30000"/>
              </a:spcBef>
              <a:buFontTx/>
              <a:buNone/>
              <a:defRPr/>
            </a:pPr>
            <a:r>
              <a:rPr lang="zh-CN" altLang="en-US" sz="1200">
                <a:solidFill>
                  <a:schemeClr val="tx1"/>
                </a:solidFill>
              </a:rPr>
              <a:t>   </a:t>
            </a:r>
          </a:p>
          <a:p>
            <a:pPr defTabSz="0">
              <a:spcBef>
                <a:spcPct val="30000"/>
              </a:spcBef>
              <a:buFontTx/>
              <a:buNone/>
              <a:defRPr/>
            </a:pPr>
            <a:r>
              <a:rPr lang="zh-CN" altLang="en-US" sz="1200">
                <a:solidFill>
                  <a:schemeClr val="tx1"/>
                </a:solidFill>
              </a:rPr>
              <a:t>   </a:t>
            </a:r>
          </a:p>
          <a:p>
            <a:pPr defTabSz="0">
              <a:spcBef>
                <a:spcPct val="30000"/>
              </a:spcBef>
              <a:buFontTx/>
              <a:buNone/>
              <a:defRPr/>
            </a:pPr>
            <a:r>
              <a:rPr lang="zh-CN" altLang="en-US" sz="1200">
                <a:solidFill>
                  <a:schemeClr val="tx1"/>
                </a:solidFill>
              </a:rPr>
              <a:t>   </a:t>
            </a:r>
          </a:p>
          <a:p>
            <a:pPr defTabSz="0">
              <a:spcBef>
                <a:spcPct val="30000"/>
              </a:spcBef>
              <a:buFontTx/>
              <a:buNone/>
              <a:defRPr/>
            </a:pPr>
            <a:r>
              <a:rPr lang="zh-CN" altLang="en-US" sz="1200">
                <a:solidFill>
                  <a:schemeClr val="tx1"/>
                </a:solidFill>
              </a:rPr>
              <a:t>   </a:t>
            </a:r>
          </a:p>
        </p:txBody>
      </p:sp>
      <p:sp>
        <p:nvSpPr>
          <p:cNvPr id="205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solidFill>
                  <a:schemeClr val="tx1"/>
                </a:solidFill>
              </a:defRPr>
            </a:lvl1pPr>
          </a:lstStyle>
          <a:p>
            <a:pPr>
              <a:defRPr/>
            </a:pPr>
            <a:endParaRPr lang="zh-CN" altLang="en-US"/>
          </a:p>
        </p:txBody>
      </p:sp>
      <p:sp>
        <p:nvSpPr>
          <p:cNvPr id="205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3200">
                <a:ea typeface="方正粗活意简体" charset="-122"/>
              </a:defRPr>
            </a:lvl1pPr>
          </a:lstStyle>
          <a:p>
            <a:pPr>
              <a:defRPr/>
            </a:pPr>
            <a:fld id="{D209E4C3-8B13-44F2-802D-6AB019BA5D7C}" type="slidenum">
              <a:rPr lang="en-US"/>
              <a:pPr>
                <a:defRPr/>
              </a:pPr>
              <a:t>‹#›</a:t>
            </a:fld>
            <a:endParaRPr lang="en-US" sz="1200">
              <a:solidFill>
                <a:schemeClr val="tx1"/>
              </a:solidFill>
            </a:endParaRPr>
          </a:p>
        </p:txBody>
      </p:sp>
    </p:spTree>
    <p:extLst>
      <p:ext uri="{BB962C8B-B14F-4D97-AF65-F5344CB8AC3E}">
        <p14:creationId xmlns="" xmlns:p14="http://schemas.microsoft.com/office/powerpoint/2010/main" val="2244760236"/>
      </p:ext>
    </p:extLst>
  </p:cSld>
  <p:clrMap bg1="lt1" tx1="dk1" bg2="lt2" tx2="dk2" accent1="accent1" accent2="accent2" accent3="accent3" accent4="accent4" accent5="accent5" accent6="accent6" hlink="hlink" folHlink="folHlink"/>
  <p:notesStyle>
    <a:lvl1pPr algn="l" defTabSz="0"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defTabSz="0"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defTabSz="0"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defTabSz="0"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defTabSz="0"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页脚占位符 3"/>
          <p:cNvSpPr>
            <a:spLocks noGrp="1"/>
          </p:cNvSpPr>
          <p:nvPr>
            <p:ph type="ftr" sz="quarter" idx="10"/>
          </p:nvPr>
        </p:nvSpPr>
        <p:spPr/>
        <p:txBody>
          <a:bodyPr/>
          <a:lstStyle>
            <a:lvl1pPr>
              <a:defRPr/>
            </a:lvl1pPr>
          </a:lstStyle>
          <a:p>
            <a:pPr>
              <a:defRPr/>
            </a:pPr>
            <a:endParaRPr lang="zh-CN" altLang="en-US"/>
          </a:p>
        </p:txBody>
      </p:sp>
      <p:sp>
        <p:nvSpPr>
          <p:cNvPr id="5" name="灯片编号占位符 4"/>
          <p:cNvSpPr>
            <a:spLocks noGrp="1"/>
          </p:cNvSpPr>
          <p:nvPr>
            <p:ph type="sldNum" sz="quarter" idx="11"/>
          </p:nvPr>
        </p:nvSpPr>
        <p:spPr/>
        <p:txBody>
          <a:bodyPr/>
          <a:lstStyle>
            <a:lvl1pPr>
              <a:defRPr/>
            </a:lvl1pPr>
          </a:lstStyle>
          <a:p>
            <a:pPr>
              <a:defRPr/>
            </a:pPr>
            <a:fld id="{E589A604-5D6B-4889-8A5A-66AB42B4F694}" type="slidenum">
              <a:rPr lang="zh-CN" altLang="en-US"/>
              <a:pPr>
                <a:defRPr/>
              </a:pPr>
              <a:t>‹#›</a:t>
            </a:fld>
            <a:endParaRPr lang="en-US" sz="1800">
              <a:solidFill>
                <a:srgbClr val="FF0000"/>
              </a:solidFill>
              <a:latin typeface="+mn-lt"/>
              <a:ea typeface="方正粗活意简体" charset="-122"/>
              <a:sym typeface="方正粗活意简体" charset="-122"/>
            </a:endParaRPr>
          </a:p>
        </p:txBody>
      </p:sp>
      <p:sp>
        <p:nvSpPr>
          <p:cNvPr id="6" name="日期占位符 5"/>
          <p:cNvSpPr>
            <a:spLocks noGrp="1"/>
          </p:cNvSpPr>
          <p:nvPr>
            <p:ph type="dt" sz="half" idx="12"/>
          </p:nvPr>
        </p:nvSpPr>
        <p:spPr/>
        <p:txBody>
          <a:bodyPr/>
          <a:lstStyle>
            <a:lvl1pPr>
              <a:defRPr/>
            </a:lvl1pPr>
          </a:lstStyle>
          <a:p>
            <a:pPr>
              <a:defRPr/>
            </a:pPr>
            <a:endParaRPr lang="zh-CN" altLang="en-US"/>
          </a:p>
        </p:txBody>
      </p:sp>
    </p:spTree>
  </p:cSld>
  <p:clrMapOvr>
    <a:masterClrMapping/>
  </p:clrMapOvr>
  <p:transition spd="slow"/>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页脚占位符 3"/>
          <p:cNvSpPr>
            <a:spLocks noGrp="1"/>
          </p:cNvSpPr>
          <p:nvPr>
            <p:ph type="ftr" sz="quarter" idx="10"/>
          </p:nvPr>
        </p:nvSpPr>
        <p:spPr/>
        <p:txBody>
          <a:bodyPr/>
          <a:lstStyle>
            <a:lvl1pPr>
              <a:defRPr/>
            </a:lvl1pPr>
          </a:lstStyle>
          <a:p>
            <a:pPr>
              <a:defRPr/>
            </a:pPr>
            <a:endParaRPr lang="zh-CN" altLang="en-US"/>
          </a:p>
        </p:txBody>
      </p:sp>
      <p:sp>
        <p:nvSpPr>
          <p:cNvPr id="5" name="灯片编号占位符 4"/>
          <p:cNvSpPr>
            <a:spLocks noGrp="1"/>
          </p:cNvSpPr>
          <p:nvPr>
            <p:ph type="sldNum" sz="quarter" idx="11"/>
          </p:nvPr>
        </p:nvSpPr>
        <p:spPr/>
        <p:txBody>
          <a:bodyPr/>
          <a:lstStyle>
            <a:lvl1pPr>
              <a:defRPr/>
            </a:lvl1pPr>
          </a:lstStyle>
          <a:p>
            <a:pPr>
              <a:defRPr/>
            </a:pPr>
            <a:fld id="{F19F6162-8536-4C33-BCF2-05E1E13081A6}" type="slidenum">
              <a:rPr lang="zh-CN" altLang="en-US"/>
              <a:pPr>
                <a:defRPr/>
              </a:pPr>
              <a:t>‹#›</a:t>
            </a:fld>
            <a:endParaRPr lang="en-US" sz="1800">
              <a:solidFill>
                <a:srgbClr val="FF0000"/>
              </a:solidFill>
              <a:latin typeface="+mn-lt"/>
              <a:ea typeface="方正粗活意简体" charset="-122"/>
              <a:sym typeface="方正粗活意简体" charset="-122"/>
            </a:endParaRPr>
          </a:p>
        </p:txBody>
      </p:sp>
      <p:sp>
        <p:nvSpPr>
          <p:cNvPr id="6" name="日期占位符 5"/>
          <p:cNvSpPr>
            <a:spLocks noGrp="1"/>
          </p:cNvSpPr>
          <p:nvPr>
            <p:ph type="dt" sz="half" idx="12"/>
          </p:nvPr>
        </p:nvSpPr>
        <p:spPr/>
        <p:txBody>
          <a:bodyPr/>
          <a:lstStyle>
            <a:lvl1pPr>
              <a:defRPr/>
            </a:lvl1pPr>
          </a:lstStyle>
          <a:p>
            <a:pPr>
              <a:defRPr/>
            </a:pPr>
            <a:endParaRPr lang="zh-CN" altLang="en-US"/>
          </a:p>
        </p:txBody>
      </p:sp>
    </p:spTree>
  </p:cSld>
  <p:clrMapOvr>
    <a:masterClrMapping/>
  </p:clrMapOvr>
  <p:transition spd="slow"/>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457200"/>
            <a:ext cx="2057400" cy="54102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457200"/>
            <a:ext cx="6019800" cy="541020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页脚占位符 3"/>
          <p:cNvSpPr>
            <a:spLocks noGrp="1"/>
          </p:cNvSpPr>
          <p:nvPr>
            <p:ph type="ftr" sz="quarter" idx="10"/>
          </p:nvPr>
        </p:nvSpPr>
        <p:spPr/>
        <p:txBody>
          <a:bodyPr/>
          <a:lstStyle>
            <a:lvl1pPr>
              <a:defRPr/>
            </a:lvl1pPr>
          </a:lstStyle>
          <a:p>
            <a:pPr>
              <a:defRPr/>
            </a:pPr>
            <a:endParaRPr lang="zh-CN" altLang="en-US"/>
          </a:p>
        </p:txBody>
      </p:sp>
      <p:sp>
        <p:nvSpPr>
          <p:cNvPr id="5" name="灯片编号占位符 4"/>
          <p:cNvSpPr>
            <a:spLocks noGrp="1"/>
          </p:cNvSpPr>
          <p:nvPr>
            <p:ph type="sldNum" sz="quarter" idx="11"/>
          </p:nvPr>
        </p:nvSpPr>
        <p:spPr/>
        <p:txBody>
          <a:bodyPr/>
          <a:lstStyle>
            <a:lvl1pPr>
              <a:defRPr/>
            </a:lvl1pPr>
          </a:lstStyle>
          <a:p>
            <a:pPr>
              <a:defRPr/>
            </a:pPr>
            <a:fld id="{47760616-92DE-4A8A-91A3-B8367C3D090A}" type="slidenum">
              <a:rPr lang="zh-CN" altLang="en-US"/>
              <a:pPr>
                <a:defRPr/>
              </a:pPr>
              <a:t>‹#›</a:t>
            </a:fld>
            <a:endParaRPr lang="en-US" sz="1800">
              <a:solidFill>
                <a:srgbClr val="FF0000"/>
              </a:solidFill>
              <a:latin typeface="+mn-lt"/>
              <a:ea typeface="方正粗活意简体" charset="-122"/>
              <a:sym typeface="方正粗活意简体" charset="-122"/>
            </a:endParaRPr>
          </a:p>
        </p:txBody>
      </p:sp>
      <p:sp>
        <p:nvSpPr>
          <p:cNvPr id="6" name="日期占位符 5"/>
          <p:cNvSpPr>
            <a:spLocks noGrp="1"/>
          </p:cNvSpPr>
          <p:nvPr>
            <p:ph type="dt" sz="half" idx="12"/>
          </p:nvPr>
        </p:nvSpPr>
        <p:spPr/>
        <p:txBody>
          <a:bodyPr/>
          <a:lstStyle>
            <a:lvl1pPr>
              <a:defRPr/>
            </a:lvl1pPr>
          </a:lstStyle>
          <a:p>
            <a:pPr>
              <a:defRPr/>
            </a:pPr>
            <a:endParaRPr lang="zh-CN" altLang="en-US"/>
          </a:p>
        </p:txBody>
      </p:sp>
    </p:spTree>
  </p:cSld>
  <p:clrMapOvr>
    <a:masterClrMapping/>
  </p:clrMapOvr>
  <p:transition spd="slow"/>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页脚占位符 3"/>
          <p:cNvSpPr>
            <a:spLocks noGrp="1"/>
          </p:cNvSpPr>
          <p:nvPr>
            <p:ph type="ftr" sz="quarter" idx="10"/>
          </p:nvPr>
        </p:nvSpPr>
        <p:spPr/>
        <p:txBody>
          <a:bodyPr/>
          <a:lstStyle>
            <a:lvl1pPr>
              <a:defRPr/>
            </a:lvl1pPr>
          </a:lstStyle>
          <a:p>
            <a:pPr>
              <a:defRPr/>
            </a:pPr>
            <a:endParaRPr lang="zh-CN" altLang="en-US"/>
          </a:p>
        </p:txBody>
      </p:sp>
      <p:sp>
        <p:nvSpPr>
          <p:cNvPr id="5" name="灯片编号占位符 4"/>
          <p:cNvSpPr>
            <a:spLocks noGrp="1"/>
          </p:cNvSpPr>
          <p:nvPr>
            <p:ph type="sldNum" sz="quarter" idx="11"/>
          </p:nvPr>
        </p:nvSpPr>
        <p:spPr/>
        <p:txBody>
          <a:bodyPr/>
          <a:lstStyle>
            <a:lvl1pPr>
              <a:defRPr/>
            </a:lvl1pPr>
          </a:lstStyle>
          <a:p>
            <a:pPr>
              <a:defRPr/>
            </a:pPr>
            <a:fld id="{02496A8B-68CC-4515-BC05-94C48D83A7BA}" type="slidenum">
              <a:rPr lang="zh-CN" altLang="en-US"/>
              <a:pPr>
                <a:defRPr/>
              </a:pPr>
              <a:t>‹#›</a:t>
            </a:fld>
            <a:endParaRPr lang="en-US" sz="1800">
              <a:solidFill>
                <a:srgbClr val="FF0000"/>
              </a:solidFill>
              <a:latin typeface="+mn-lt"/>
              <a:ea typeface="方正粗活意简体" charset="-122"/>
              <a:sym typeface="方正粗活意简体" charset="-122"/>
            </a:endParaRPr>
          </a:p>
        </p:txBody>
      </p:sp>
      <p:sp>
        <p:nvSpPr>
          <p:cNvPr id="6" name="日期占位符 5"/>
          <p:cNvSpPr>
            <a:spLocks noGrp="1"/>
          </p:cNvSpPr>
          <p:nvPr>
            <p:ph type="dt" sz="half" idx="12"/>
          </p:nvPr>
        </p:nvSpPr>
        <p:spPr/>
        <p:txBody>
          <a:bodyPr/>
          <a:lstStyle>
            <a:lvl1pPr>
              <a:defRPr/>
            </a:lvl1pPr>
          </a:lstStyle>
          <a:p>
            <a:pPr>
              <a:defRPr/>
            </a:pPr>
            <a:endParaRPr lang="zh-CN" altLang="en-US"/>
          </a:p>
        </p:txBody>
      </p:sp>
    </p:spTree>
  </p:cSld>
  <p:clrMapOvr>
    <a:masterClrMapping/>
  </p:clrMapOvr>
  <p:transition spd="slow"/>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页脚占位符 3"/>
          <p:cNvSpPr>
            <a:spLocks noGrp="1"/>
          </p:cNvSpPr>
          <p:nvPr>
            <p:ph type="ftr" sz="quarter" idx="10"/>
          </p:nvPr>
        </p:nvSpPr>
        <p:spPr/>
        <p:txBody>
          <a:bodyPr/>
          <a:lstStyle>
            <a:lvl1pPr>
              <a:defRPr/>
            </a:lvl1pPr>
          </a:lstStyle>
          <a:p>
            <a:pPr>
              <a:defRPr/>
            </a:pPr>
            <a:endParaRPr lang="zh-CN" altLang="en-US"/>
          </a:p>
        </p:txBody>
      </p:sp>
      <p:sp>
        <p:nvSpPr>
          <p:cNvPr id="5" name="灯片编号占位符 4"/>
          <p:cNvSpPr>
            <a:spLocks noGrp="1"/>
          </p:cNvSpPr>
          <p:nvPr>
            <p:ph type="sldNum" sz="quarter" idx="11"/>
          </p:nvPr>
        </p:nvSpPr>
        <p:spPr/>
        <p:txBody>
          <a:bodyPr/>
          <a:lstStyle>
            <a:lvl1pPr>
              <a:defRPr/>
            </a:lvl1pPr>
          </a:lstStyle>
          <a:p>
            <a:pPr>
              <a:defRPr/>
            </a:pPr>
            <a:fld id="{3A9E9863-270D-486C-8417-C560D139509B}" type="slidenum">
              <a:rPr lang="zh-CN" altLang="en-US"/>
              <a:pPr>
                <a:defRPr/>
              </a:pPr>
              <a:t>‹#›</a:t>
            </a:fld>
            <a:endParaRPr lang="en-US" sz="1800">
              <a:solidFill>
                <a:srgbClr val="FF0000"/>
              </a:solidFill>
              <a:latin typeface="+mn-lt"/>
              <a:ea typeface="方正粗活意简体" charset="-122"/>
              <a:sym typeface="方正粗活意简体" charset="-122"/>
            </a:endParaRPr>
          </a:p>
        </p:txBody>
      </p:sp>
      <p:sp>
        <p:nvSpPr>
          <p:cNvPr id="6" name="日期占位符 5"/>
          <p:cNvSpPr>
            <a:spLocks noGrp="1"/>
          </p:cNvSpPr>
          <p:nvPr>
            <p:ph type="dt" sz="half" idx="12"/>
          </p:nvPr>
        </p:nvSpPr>
        <p:spPr/>
        <p:txBody>
          <a:bodyPr/>
          <a:lstStyle>
            <a:lvl1pPr>
              <a:defRPr/>
            </a:lvl1pPr>
          </a:lstStyle>
          <a:p>
            <a:pPr>
              <a:defRPr/>
            </a:pPr>
            <a:endParaRPr lang="zh-CN" altLang="en-US"/>
          </a:p>
        </p:txBody>
      </p:sp>
    </p:spTree>
  </p:cSld>
  <p:clrMapOvr>
    <a:masterClrMapping/>
  </p:clrMapOvr>
  <p:transition spd="slow"/>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页脚占位符 4"/>
          <p:cNvSpPr>
            <a:spLocks noGrp="1"/>
          </p:cNvSpPr>
          <p:nvPr>
            <p:ph type="ftr" sz="quarter" idx="10"/>
          </p:nvPr>
        </p:nvSpPr>
        <p:spPr/>
        <p:txBody>
          <a:bodyPr/>
          <a:lstStyle>
            <a:lvl1pPr>
              <a:defRPr/>
            </a:lvl1pPr>
          </a:lstStyle>
          <a:p>
            <a:pPr>
              <a:defRPr/>
            </a:pPr>
            <a:endParaRPr lang="zh-CN" altLang="en-US"/>
          </a:p>
        </p:txBody>
      </p:sp>
      <p:sp>
        <p:nvSpPr>
          <p:cNvPr id="6" name="灯片编号占位符 5"/>
          <p:cNvSpPr>
            <a:spLocks noGrp="1"/>
          </p:cNvSpPr>
          <p:nvPr>
            <p:ph type="sldNum" sz="quarter" idx="11"/>
          </p:nvPr>
        </p:nvSpPr>
        <p:spPr/>
        <p:txBody>
          <a:bodyPr/>
          <a:lstStyle>
            <a:lvl1pPr>
              <a:defRPr/>
            </a:lvl1pPr>
          </a:lstStyle>
          <a:p>
            <a:pPr>
              <a:defRPr/>
            </a:pPr>
            <a:fld id="{31B6864A-01E9-48A8-93DE-EFE7B646EA68}" type="slidenum">
              <a:rPr lang="zh-CN" altLang="en-US"/>
              <a:pPr>
                <a:defRPr/>
              </a:pPr>
              <a:t>‹#›</a:t>
            </a:fld>
            <a:endParaRPr lang="en-US" sz="1800">
              <a:solidFill>
                <a:srgbClr val="FF0000"/>
              </a:solidFill>
              <a:latin typeface="+mn-lt"/>
              <a:ea typeface="方正粗活意简体" charset="-122"/>
              <a:sym typeface="方正粗活意简体" charset="-122"/>
            </a:endParaRPr>
          </a:p>
        </p:txBody>
      </p:sp>
      <p:sp>
        <p:nvSpPr>
          <p:cNvPr id="7" name="日期占位符 6"/>
          <p:cNvSpPr>
            <a:spLocks noGrp="1"/>
          </p:cNvSpPr>
          <p:nvPr>
            <p:ph type="dt" sz="half" idx="12"/>
          </p:nvPr>
        </p:nvSpPr>
        <p:spPr/>
        <p:txBody>
          <a:bodyPr/>
          <a:lstStyle>
            <a:lvl1pPr>
              <a:defRPr/>
            </a:lvl1pPr>
          </a:lstStyle>
          <a:p>
            <a:pPr>
              <a:defRPr/>
            </a:pPr>
            <a:endParaRPr lang="zh-CN" altLang="en-US"/>
          </a:p>
        </p:txBody>
      </p:sp>
    </p:spTree>
  </p:cSld>
  <p:clrMapOvr>
    <a:masterClrMapping/>
  </p:clrMapOvr>
  <p:transition spd="slow"/>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页脚占位符 6"/>
          <p:cNvSpPr>
            <a:spLocks noGrp="1"/>
          </p:cNvSpPr>
          <p:nvPr>
            <p:ph type="ftr" sz="quarter" idx="10"/>
          </p:nvPr>
        </p:nvSpPr>
        <p:spPr/>
        <p:txBody>
          <a:bodyPr/>
          <a:lstStyle>
            <a:lvl1pPr>
              <a:defRPr/>
            </a:lvl1pPr>
          </a:lstStyle>
          <a:p>
            <a:pPr>
              <a:defRPr/>
            </a:pPr>
            <a:endParaRPr lang="zh-CN" altLang="en-US"/>
          </a:p>
        </p:txBody>
      </p:sp>
      <p:sp>
        <p:nvSpPr>
          <p:cNvPr id="8" name="灯片编号占位符 7"/>
          <p:cNvSpPr>
            <a:spLocks noGrp="1"/>
          </p:cNvSpPr>
          <p:nvPr>
            <p:ph type="sldNum" sz="quarter" idx="11"/>
          </p:nvPr>
        </p:nvSpPr>
        <p:spPr/>
        <p:txBody>
          <a:bodyPr/>
          <a:lstStyle>
            <a:lvl1pPr>
              <a:defRPr/>
            </a:lvl1pPr>
          </a:lstStyle>
          <a:p>
            <a:pPr>
              <a:defRPr/>
            </a:pPr>
            <a:fld id="{042120E8-EB3A-4B0E-B8AF-9206572911B1}" type="slidenum">
              <a:rPr lang="zh-CN" altLang="en-US"/>
              <a:pPr>
                <a:defRPr/>
              </a:pPr>
              <a:t>‹#›</a:t>
            </a:fld>
            <a:endParaRPr lang="en-US" sz="1800">
              <a:solidFill>
                <a:srgbClr val="FF0000"/>
              </a:solidFill>
              <a:latin typeface="+mn-lt"/>
              <a:ea typeface="方正粗活意简体" charset="-122"/>
              <a:sym typeface="方正粗活意简体" charset="-122"/>
            </a:endParaRPr>
          </a:p>
        </p:txBody>
      </p:sp>
      <p:sp>
        <p:nvSpPr>
          <p:cNvPr id="9" name="日期占位符 8"/>
          <p:cNvSpPr>
            <a:spLocks noGrp="1"/>
          </p:cNvSpPr>
          <p:nvPr>
            <p:ph type="dt" sz="half" idx="12"/>
          </p:nvPr>
        </p:nvSpPr>
        <p:spPr/>
        <p:txBody>
          <a:bodyPr/>
          <a:lstStyle>
            <a:lvl1pPr>
              <a:defRPr/>
            </a:lvl1pPr>
          </a:lstStyle>
          <a:p>
            <a:pPr>
              <a:defRPr/>
            </a:pPr>
            <a:endParaRPr lang="zh-CN" altLang="en-US"/>
          </a:p>
        </p:txBody>
      </p:sp>
    </p:spTree>
  </p:cSld>
  <p:clrMapOvr>
    <a:masterClrMapping/>
  </p:clrMapOvr>
  <p:transition spd="slow"/>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页脚占位符 2"/>
          <p:cNvSpPr>
            <a:spLocks noGrp="1"/>
          </p:cNvSpPr>
          <p:nvPr>
            <p:ph type="ftr" sz="quarter" idx="10"/>
          </p:nvPr>
        </p:nvSpPr>
        <p:spPr/>
        <p:txBody>
          <a:bodyPr/>
          <a:lstStyle>
            <a:lvl1pPr>
              <a:defRPr/>
            </a:lvl1pPr>
          </a:lstStyle>
          <a:p>
            <a:pPr>
              <a:defRPr/>
            </a:pPr>
            <a:endParaRPr lang="zh-CN" altLang="en-US"/>
          </a:p>
        </p:txBody>
      </p:sp>
      <p:sp>
        <p:nvSpPr>
          <p:cNvPr id="4" name="灯片编号占位符 3"/>
          <p:cNvSpPr>
            <a:spLocks noGrp="1"/>
          </p:cNvSpPr>
          <p:nvPr>
            <p:ph type="sldNum" sz="quarter" idx="11"/>
          </p:nvPr>
        </p:nvSpPr>
        <p:spPr/>
        <p:txBody>
          <a:bodyPr/>
          <a:lstStyle>
            <a:lvl1pPr>
              <a:defRPr/>
            </a:lvl1pPr>
          </a:lstStyle>
          <a:p>
            <a:pPr>
              <a:defRPr/>
            </a:pPr>
            <a:fld id="{9717A9F5-69E7-49A2-B83D-3A809A6010F5}" type="slidenum">
              <a:rPr lang="zh-CN" altLang="en-US"/>
              <a:pPr>
                <a:defRPr/>
              </a:pPr>
              <a:t>‹#›</a:t>
            </a:fld>
            <a:endParaRPr lang="en-US" sz="1800">
              <a:solidFill>
                <a:srgbClr val="FF0000"/>
              </a:solidFill>
              <a:latin typeface="+mn-lt"/>
              <a:ea typeface="方正粗活意简体" charset="-122"/>
              <a:sym typeface="方正粗活意简体" charset="-122"/>
            </a:endParaRPr>
          </a:p>
        </p:txBody>
      </p:sp>
      <p:sp>
        <p:nvSpPr>
          <p:cNvPr id="5" name="日期占位符 4"/>
          <p:cNvSpPr>
            <a:spLocks noGrp="1"/>
          </p:cNvSpPr>
          <p:nvPr>
            <p:ph type="dt" sz="half" idx="12"/>
          </p:nvPr>
        </p:nvSpPr>
        <p:spPr/>
        <p:txBody>
          <a:bodyPr/>
          <a:lstStyle>
            <a:lvl1pPr>
              <a:defRPr/>
            </a:lvl1pPr>
          </a:lstStyle>
          <a:p>
            <a:pPr>
              <a:defRPr/>
            </a:pPr>
            <a:endParaRPr lang="zh-CN" altLang="en-US"/>
          </a:p>
        </p:txBody>
      </p:sp>
    </p:spTree>
  </p:cSld>
  <p:clrMapOvr>
    <a:masterClrMapping/>
  </p:clrMapOvr>
  <p:transition spd="slow"/>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页脚占位符 1"/>
          <p:cNvSpPr>
            <a:spLocks noGrp="1"/>
          </p:cNvSpPr>
          <p:nvPr>
            <p:ph type="ftr" sz="quarter" idx="10"/>
          </p:nvPr>
        </p:nvSpPr>
        <p:spPr/>
        <p:txBody>
          <a:bodyPr/>
          <a:lstStyle>
            <a:lvl1pPr>
              <a:defRPr/>
            </a:lvl1pPr>
          </a:lstStyle>
          <a:p>
            <a:pPr>
              <a:defRPr/>
            </a:pPr>
            <a:endParaRPr lang="zh-CN" altLang="en-US"/>
          </a:p>
        </p:txBody>
      </p:sp>
      <p:sp>
        <p:nvSpPr>
          <p:cNvPr id="3" name="灯片编号占位符 2"/>
          <p:cNvSpPr>
            <a:spLocks noGrp="1"/>
          </p:cNvSpPr>
          <p:nvPr>
            <p:ph type="sldNum" sz="quarter" idx="11"/>
          </p:nvPr>
        </p:nvSpPr>
        <p:spPr/>
        <p:txBody>
          <a:bodyPr/>
          <a:lstStyle>
            <a:lvl1pPr>
              <a:defRPr/>
            </a:lvl1pPr>
          </a:lstStyle>
          <a:p>
            <a:pPr>
              <a:defRPr/>
            </a:pPr>
            <a:fld id="{AE1D4942-1C0A-41C6-83D6-B87B7295CDC2}" type="slidenum">
              <a:rPr lang="zh-CN" altLang="en-US"/>
              <a:pPr>
                <a:defRPr/>
              </a:pPr>
              <a:t>‹#›</a:t>
            </a:fld>
            <a:endParaRPr lang="en-US" sz="1800">
              <a:solidFill>
                <a:srgbClr val="FF0000"/>
              </a:solidFill>
              <a:latin typeface="+mn-lt"/>
              <a:ea typeface="方正粗活意简体" charset="-122"/>
              <a:sym typeface="方正粗活意简体" charset="-122"/>
            </a:endParaRPr>
          </a:p>
        </p:txBody>
      </p:sp>
      <p:sp>
        <p:nvSpPr>
          <p:cNvPr id="4" name="日期占位符 3"/>
          <p:cNvSpPr>
            <a:spLocks noGrp="1"/>
          </p:cNvSpPr>
          <p:nvPr>
            <p:ph type="dt" sz="half" idx="12"/>
          </p:nvPr>
        </p:nvSpPr>
        <p:spPr/>
        <p:txBody>
          <a:bodyPr/>
          <a:lstStyle>
            <a:lvl1pPr>
              <a:defRPr/>
            </a:lvl1pPr>
          </a:lstStyle>
          <a:p>
            <a:pPr>
              <a:defRPr/>
            </a:pPr>
            <a:endParaRPr lang="zh-CN" altLang="en-US"/>
          </a:p>
        </p:txBody>
      </p:sp>
    </p:spTree>
  </p:cSld>
  <p:clrMapOvr>
    <a:masterClrMapping/>
  </p:clrMapOvr>
  <p:transition spd="slow"/>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页脚占位符 4"/>
          <p:cNvSpPr>
            <a:spLocks noGrp="1"/>
          </p:cNvSpPr>
          <p:nvPr>
            <p:ph type="ftr" sz="quarter" idx="10"/>
          </p:nvPr>
        </p:nvSpPr>
        <p:spPr/>
        <p:txBody>
          <a:bodyPr/>
          <a:lstStyle>
            <a:lvl1pPr>
              <a:defRPr/>
            </a:lvl1pPr>
          </a:lstStyle>
          <a:p>
            <a:pPr>
              <a:defRPr/>
            </a:pPr>
            <a:endParaRPr lang="zh-CN" altLang="en-US"/>
          </a:p>
        </p:txBody>
      </p:sp>
      <p:sp>
        <p:nvSpPr>
          <p:cNvPr id="6" name="灯片编号占位符 5"/>
          <p:cNvSpPr>
            <a:spLocks noGrp="1"/>
          </p:cNvSpPr>
          <p:nvPr>
            <p:ph type="sldNum" sz="quarter" idx="11"/>
          </p:nvPr>
        </p:nvSpPr>
        <p:spPr/>
        <p:txBody>
          <a:bodyPr/>
          <a:lstStyle>
            <a:lvl1pPr>
              <a:defRPr/>
            </a:lvl1pPr>
          </a:lstStyle>
          <a:p>
            <a:pPr>
              <a:defRPr/>
            </a:pPr>
            <a:fld id="{BAB9DBB6-29EA-4397-854D-C037753DD8F4}" type="slidenum">
              <a:rPr lang="zh-CN" altLang="en-US"/>
              <a:pPr>
                <a:defRPr/>
              </a:pPr>
              <a:t>‹#›</a:t>
            </a:fld>
            <a:endParaRPr lang="en-US" sz="1800">
              <a:solidFill>
                <a:srgbClr val="FF0000"/>
              </a:solidFill>
              <a:latin typeface="+mn-lt"/>
              <a:ea typeface="方正粗活意简体" charset="-122"/>
              <a:sym typeface="方正粗活意简体" charset="-122"/>
            </a:endParaRPr>
          </a:p>
        </p:txBody>
      </p:sp>
      <p:sp>
        <p:nvSpPr>
          <p:cNvPr id="7" name="日期占位符 6"/>
          <p:cNvSpPr>
            <a:spLocks noGrp="1"/>
          </p:cNvSpPr>
          <p:nvPr>
            <p:ph type="dt" sz="half" idx="12"/>
          </p:nvPr>
        </p:nvSpPr>
        <p:spPr/>
        <p:txBody>
          <a:bodyPr/>
          <a:lstStyle>
            <a:lvl1pPr>
              <a:defRPr/>
            </a:lvl1pPr>
          </a:lstStyle>
          <a:p>
            <a:pPr>
              <a:defRPr/>
            </a:pPr>
            <a:endParaRPr lang="zh-CN" altLang="en-US"/>
          </a:p>
        </p:txBody>
      </p:sp>
    </p:spTree>
  </p:cSld>
  <p:clrMapOvr>
    <a:masterClrMapping/>
  </p:clrMapOvr>
  <p:transition spd="slow"/>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sym typeface="Arial" pitchFamily="34" charset="0"/>
            </a:endParaRP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页脚占位符 4"/>
          <p:cNvSpPr>
            <a:spLocks noGrp="1"/>
          </p:cNvSpPr>
          <p:nvPr>
            <p:ph type="ftr" sz="quarter" idx="10"/>
          </p:nvPr>
        </p:nvSpPr>
        <p:spPr/>
        <p:txBody>
          <a:bodyPr/>
          <a:lstStyle>
            <a:lvl1pPr>
              <a:defRPr/>
            </a:lvl1pPr>
          </a:lstStyle>
          <a:p>
            <a:pPr>
              <a:defRPr/>
            </a:pPr>
            <a:endParaRPr lang="zh-CN" altLang="en-US"/>
          </a:p>
        </p:txBody>
      </p:sp>
      <p:sp>
        <p:nvSpPr>
          <p:cNvPr id="6" name="灯片编号占位符 5"/>
          <p:cNvSpPr>
            <a:spLocks noGrp="1"/>
          </p:cNvSpPr>
          <p:nvPr>
            <p:ph type="sldNum" sz="quarter" idx="11"/>
          </p:nvPr>
        </p:nvSpPr>
        <p:spPr/>
        <p:txBody>
          <a:bodyPr/>
          <a:lstStyle>
            <a:lvl1pPr>
              <a:defRPr/>
            </a:lvl1pPr>
          </a:lstStyle>
          <a:p>
            <a:pPr>
              <a:defRPr/>
            </a:pPr>
            <a:fld id="{1FF6F0FF-34DF-4C9E-9EA0-9556AA014D43}" type="slidenum">
              <a:rPr lang="zh-CN" altLang="en-US"/>
              <a:pPr>
                <a:defRPr/>
              </a:pPr>
              <a:t>‹#›</a:t>
            </a:fld>
            <a:endParaRPr lang="en-US" sz="1800">
              <a:solidFill>
                <a:srgbClr val="FF0000"/>
              </a:solidFill>
              <a:latin typeface="+mn-lt"/>
              <a:ea typeface="方正粗活意简体" charset="-122"/>
              <a:sym typeface="方正粗活意简体" charset="-122"/>
            </a:endParaRPr>
          </a:p>
        </p:txBody>
      </p:sp>
      <p:sp>
        <p:nvSpPr>
          <p:cNvPr id="7" name="日期占位符 6"/>
          <p:cNvSpPr>
            <a:spLocks noGrp="1"/>
          </p:cNvSpPr>
          <p:nvPr>
            <p:ph type="dt" sz="half" idx="12"/>
          </p:nvPr>
        </p:nvSpPr>
        <p:spPr/>
        <p:txBody>
          <a:bodyPr/>
          <a:lstStyle>
            <a:lvl1pPr>
              <a:defRPr/>
            </a:lvl1pPr>
          </a:lstStyle>
          <a:p>
            <a:pPr>
              <a:defRPr/>
            </a:pPr>
            <a:endParaRPr lang="zh-CN" altLang="en-US"/>
          </a:p>
        </p:txBody>
      </p:sp>
    </p:spTree>
  </p:cSld>
  <p:clrMapOvr>
    <a:masterClrMapping/>
  </p:clrMapOvr>
  <p:transition spd="slow"/>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ctr">
              <a:defRPr sz="1200">
                <a:solidFill>
                  <a:schemeClr val="tx1"/>
                </a:solidFill>
                <a:sym typeface="Arial" pitchFamily="34" charset="0"/>
              </a:defRPr>
            </a:lvl1pPr>
          </a:lstStyle>
          <a:p>
            <a:pPr>
              <a:defRPr/>
            </a:pPr>
            <a:endParaRPr lang="zh-CN" altLang="en-US"/>
          </a:p>
        </p:txBody>
      </p:sp>
      <p:sp>
        <p:nvSpPr>
          <p:cNvPr id="1027" name="Rectangle 3"/>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a:solidFill>
                  <a:schemeClr val="tx1"/>
                </a:solidFill>
                <a:latin typeface="Arial Black" pitchFamily="34" charset="0"/>
                <a:sym typeface="Arial" pitchFamily="34" charset="0"/>
              </a:defRPr>
            </a:lvl1pPr>
          </a:lstStyle>
          <a:p>
            <a:pPr>
              <a:defRPr/>
            </a:pPr>
            <a:fld id="{50CCF03F-DCCB-4858-BCA8-FBAC844CB3B9}" type="slidenum">
              <a:rPr lang="zh-CN" altLang="en-US"/>
              <a:pPr>
                <a:defRPr/>
              </a:pPr>
              <a:t>‹#›</a:t>
            </a:fld>
            <a:endParaRPr lang="en-US" sz="1800">
              <a:ea typeface="方正粗活意简体" charset="-122"/>
            </a:endParaRPr>
          </a:p>
        </p:txBody>
      </p:sp>
      <p:grpSp>
        <p:nvGrpSpPr>
          <p:cNvPr id="1028" name="Group 4"/>
          <p:cNvGrpSpPr>
            <a:grpSpLocks/>
          </p:cNvGrpSpPr>
          <p:nvPr/>
        </p:nvGrpSpPr>
        <p:grpSpPr bwMode="auto">
          <a:xfrm>
            <a:off x="0" y="0"/>
            <a:ext cx="9144000" cy="546100"/>
            <a:chOff x="0" y="0"/>
            <a:chExt cx="5760" cy="344"/>
          </a:xfrm>
        </p:grpSpPr>
        <p:sp>
          <p:nvSpPr>
            <p:cNvPr id="2" name="Rectangle 5"/>
            <p:cNvSpPr>
              <a:spLocks noChangeArrowheads="1"/>
            </p:cNvSpPr>
            <p:nvPr/>
          </p:nvSpPr>
          <p:spPr bwMode="auto">
            <a:xfrm>
              <a:off x="0" y="0"/>
              <a:ext cx="180" cy="336"/>
            </a:xfrm>
            <a:prstGeom prst="rect">
              <a:avLst/>
            </a:prstGeom>
            <a:gradFill rotWithShape="0">
              <a:gsLst>
                <a:gs pos="0">
                  <a:srgbClr val="CCCCE6"/>
                </a:gs>
                <a:gs pos="100000">
                  <a:srgbClr val="FFFFFF"/>
                </a:gs>
              </a:gsLst>
              <a:lin ang="0" scaled="1"/>
            </a:gradFill>
            <a:ln w="9525">
              <a:noFill/>
              <a:miter lim="800000"/>
              <a:headEnd/>
              <a:tailEnd/>
            </a:ln>
          </p:spPr>
          <p:txBody>
            <a:bodyPr wrap="none" anchor="ctr"/>
            <a:lstStyle/>
            <a:p>
              <a:pPr algn="ctr">
                <a:defRPr/>
              </a:pPr>
              <a:endParaRPr lang="zh-CN" altLang="en-US" sz="2400">
                <a:solidFill>
                  <a:schemeClr val="tx1"/>
                </a:solidFill>
                <a:latin typeface="Times New Roman" pitchFamily="18" charset="0"/>
                <a:sym typeface="Arial" pitchFamily="34" charset="0"/>
              </a:endParaRPr>
            </a:p>
          </p:txBody>
        </p:sp>
        <p:sp>
          <p:nvSpPr>
            <p:cNvPr id="3" name="Rectangle 6"/>
            <p:cNvSpPr>
              <a:spLocks noChangeArrowheads="1"/>
            </p:cNvSpPr>
            <p:nvPr/>
          </p:nvSpPr>
          <p:spPr bwMode="auto">
            <a:xfrm>
              <a:off x="260" y="85"/>
              <a:ext cx="5500" cy="173"/>
            </a:xfrm>
            <a:prstGeom prst="rect">
              <a:avLst/>
            </a:prstGeom>
            <a:gradFill rotWithShape="0">
              <a:gsLst>
                <a:gs pos="0">
                  <a:srgbClr val="00007D"/>
                </a:gs>
                <a:gs pos="100000">
                  <a:srgbClr val="FFFFFF"/>
                </a:gs>
              </a:gsLst>
              <a:lin ang="0" scaled="1"/>
            </a:gradFill>
            <a:ln w="9525">
              <a:noFill/>
              <a:miter lim="800000"/>
              <a:headEnd/>
              <a:tailEnd/>
            </a:ln>
          </p:spPr>
          <p:txBody>
            <a:bodyPr/>
            <a:lstStyle/>
            <a:p>
              <a:pPr>
                <a:defRPr/>
              </a:pPr>
              <a:endParaRPr lang="zh-CN" altLang="en-US" sz="2400">
                <a:solidFill>
                  <a:schemeClr val="tx1"/>
                </a:solidFill>
                <a:latin typeface="Times New Roman" pitchFamily="18" charset="0"/>
                <a:sym typeface="Arial" pitchFamily="34" charset="0"/>
              </a:endParaRPr>
            </a:p>
          </p:txBody>
        </p:sp>
        <p:sp>
          <p:nvSpPr>
            <p:cNvPr id="1031" name="Rectangle 7"/>
            <p:cNvSpPr>
              <a:spLocks noChangeArrowheads="1"/>
            </p:cNvSpPr>
            <p:nvPr/>
          </p:nvSpPr>
          <p:spPr bwMode="auto">
            <a:xfrm>
              <a:off x="258" y="85"/>
              <a:ext cx="87" cy="89"/>
            </a:xfrm>
            <a:prstGeom prst="rect">
              <a:avLst/>
            </a:prstGeom>
            <a:solidFill>
              <a:schemeClr val="folHlink"/>
            </a:solidFill>
            <a:ln w="9525">
              <a:noFill/>
              <a:miter lim="800000"/>
              <a:headEnd/>
              <a:tailEnd/>
            </a:ln>
          </p:spPr>
          <p:txBody>
            <a:bodyPr/>
            <a:lstStyle/>
            <a:p>
              <a:pPr>
                <a:defRPr/>
              </a:pPr>
              <a:endParaRPr lang="zh-CN" altLang="en-US" sz="1800">
                <a:solidFill>
                  <a:schemeClr val="hlink"/>
                </a:solidFill>
                <a:sym typeface="Arial" pitchFamily="34" charset="0"/>
              </a:endParaRPr>
            </a:p>
          </p:txBody>
        </p:sp>
        <p:sp>
          <p:nvSpPr>
            <p:cNvPr id="4" name="Rectangle 8"/>
            <p:cNvSpPr>
              <a:spLocks noChangeArrowheads="1"/>
            </p:cNvSpPr>
            <p:nvPr/>
          </p:nvSpPr>
          <p:spPr bwMode="auto">
            <a:xfrm>
              <a:off x="345" y="0"/>
              <a:ext cx="88" cy="87"/>
            </a:xfrm>
            <a:prstGeom prst="rect">
              <a:avLst/>
            </a:prstGeom>
            <a:solidFill>
              <a:schemeClr val="folHlink"/>
            </a:solidFill>
            <a:ln w="9525">
              <a:noFill/>
              <a:miter lim="800000"/>
              <a:headEnd/>
              <a:tailEnd/>
            </a:ln>
          </p:spPr>
          <p:txBody>
            <a:bodyPr/>
            <a:lstStyle/>
            <a:p>
              <a:pPr>
                <a:defRPr/>
              </a:pPr>
              <a:endParaRPr lang="zh-CN" altLang="en-US" sz="1800">
                <a:solidFill>
                  <a:schemeClr val="hlink"/>
                </a:solidFill>
                <a:sym typeface="Arial" pitchFamily="34" charset="0"/>
              </a:endParaRPr>
            </a:p>
          </p:txBody>
        </p:sp>
        <p:sp>
          <p:nvSpPr>
            <p:cNvPr id="1033" name="Rectangle 9"/>
            <p:cNvSpPr>
              <a:spLocks noChangeArrowheads="1"/>
            </p:cNvSpPr>
            <p:nvPr/>
          </p:nvSpPr>
          <p:spPr bwMode="auto">
            <a:xfrm>
              <a:off x="345" y="85"/>
              <a:ext cx="88" cy="89"/>
            </a:xfrm>
            <a:prstGeom prst="rect">
              <a:avLst/>
            </a:prstGeom>
            <a:solidFill>
              <a:schemeClr val="accent2"/>
            </a:solidFill>
            <a:ln w="9525">
              <a:noFill/>
              <a:miter lim="800000"/>
              <a:headEnd/>
              <a:tailEnd/>
            </a:ln>
          </p:spPr>
          <p:txBody>
            <a:bodyPr/>
            <a:lstStyle/>
            <a:p>
              <a:pPr>
                <a:defRPr/>
              </a:pPr>
              <a:endParaRPr lang="zh-CN" altLang="en-US" sz="1800">
                <a:solidFill>
                  <a:schemeClr val="accent2"/>
                </a:solidFill>
                <a:sym typeface="Arial" pitchFamily="34" charset="0"/>
              </a:endParaRPr>
            </a:p>
          </p:txBody>
        </p:sp>
        <p:sp>
          <p:nvSpPr>
            <p:cNvPr id="1034" name="Rectangle 10"/>
            <p:cNvSpPr>
              <a:spLocks noChangeArrowheads="1"/>
            </p:cNvSpPr>
            <p:nvPr/>
          </p:nvSpPr>
          <p:spPr bwMode="auto">
            <a:xfrm>
              <a:off x="173" y="173"/>
              <a:ext cx="86" cy="87"/>
            </a:xfrm>
            <a:prstGeom prst="rect">
              <a:avLst/>
            </a:prstGeom>
            <a:solidFill>
              <a:schemeClr val="folHlink"/>
            </a:solidFill>
            <a:ln w="9525">
              <a:noFill/>
              <a:miter lim="800000"/>
              <a:headEnd/>
              <a:tailEnd/>
            </a:ln>
          </p:spPr>
          <p:txBody>
            <a:bodyPr/>
            <a:lstStyle/>
            <a:p>
              <a:pPr>
                <a:defRPr/>
              </a:pPr>
              <a:endParaRPr lang="zh-CN" altLang="en-US" sz="1800">
                <a:solidFill>
                  <a:schemeClr val="hlink"/>
                </a:solidFill>
                <a:sym typeface="Arial" pitchFamily="34" charset="0"/>
              </a:endParaRPr>
            </a:p>
          </p:txBody>
        </p:sp>
        <p:sp>
          <p:nvSpPr>
            <p:cNvPr id="1035" name="Rectangle 11"/>
            <p:cNvSpPr>
              <a:spLocks noChangeArrowheads="1"/>
            </p:cNvSpPr>
            <p:nvPr/>
          </p:nvSpPr>
          <p:spPr bwMode="auto">
            <a:xfrm>
              <a:off x="83" y="86"/>
              <a:ext cx="89" cy="87"/>
            </a:xfrm>
            <a:prstGeom prst="rect">
              <a:avLst/>
            </a:prstGeom>
            <a:solidFill>
              <a:schemeClr val="bg2"/>
            </a:solidFill>
            <a:ln w="9525">
              <a:noFill/>
              <a:miter lim="800000"/>
              <a:headEnd/>
              <a:tailEnd/>
            </a:ln>
          </p:spPr>
          <p:txBody>
            <a:bodyPr/>
            <a:lstStyle/>
            <a:p>
              <a:pPr>
                <a:defRPr/>
              </a:pPr>
              <a:endParaRPr lang="zh-CN" altLang="en-US" sz="2400">
                <a:solidFill>
                  <a:schemeClr val="tx1"/>
                </a:solidFill>
                <a:latin typeface="Times New Roman" pitchFamily="18" charset="0"/>
                <a:sym typeface="Arial" pitchFamily="34" charset="0"/>
              </a:endParaRPr>
            </a:p>
          </p:txBody>
        </p:sp>
        <p:sp>
          <p:nvSpPr>
            <p:cNvPr id="1036" name="Rectangle 12"/>
            <p:cNvSpPr>
              <a:spLocks noChangeArrowheads="1"/>
            </p:cNvSpPr>
            <p:nvPr/>
          </p:nvSpPr>
          <p:spPr bwMode="auto">
            <a:xfrm>
              <a:off x="258" y="171"/>
              <a:ext cx="87" cy="87"/>
            </a:xfrm>
            <a:prstGeom prst="rect">
              <a:avLst/>
            </a:prstGeom>
            <a:solidFill>
              <a:schemeClr val="accent2"/>
            </a:solidFill>
            <a:ln w="9525">
              <a:noFill/>
              <a:miter lim="800000"/>
              <a:headEnd/>
              <a:tailEnd/>
            </a:ln>
          </p:spPr>
          <p:txBody>
            <a:bodyPr/>
            <a:lstStyle/>
            <a:p>
              <a:pPr>
                <a:defRPr/>
              </a:pPr>
              <a:endParaRPr lang="zh-CN" altLang="en-US" sz="1800">
                <a:solidFill>
                  <a:schemeClr val="accent2"/>
                </a:solidFill>
                <a:sym typeface="Arial" pitchFamily="34" charset="0"/>
              </a:endParaRPr>
            </a:p>
          </p:txBody>
        </p:sp>
        <p:sp>
          <p:nvSpPr>
            <p:cNvPr id="1037" name="Rectangle 13"/>
            <p:cNvSpPr>
              <a:spLocks noChangeArrowheads="1"/>
            </p:cNvSpPr>
            <p:nvPr/>
          </p:nvSpPr>
          <p:spPr bwMode="auto">
            <a:xfrm>
              <a:off x="173" y="258"/>
              <a:ext cx="86" cy="86"/>
            </a:xfrm>
            <a:prstGeom prst="rect">
              <a:avLst/>
            </a:prstGeom>
            <a:solidFill>
              <a:schemeClr val="accent2"/>
            </a:solidFill>
            <a:ln w="9525">
              <a:noFill/>
              <a:miter lim="800000"/>
              <a:headEnd/>
              <a:tailEnd/>
            </a:ln>
          </p:spPr>
          <p:txBody>
            <a:bodyPr/>
            <a:lstStyle/>
            <a:p>
              <a:pPr>
                <a:defRPr/>
              </a:pPr>
              <a:endParaRPr lang="zh-CN" altLang="en-US" sz="1800">
                <a:solidFill>
                  <a:schemeClr val="accent2"/>
                </a:solidFill>
                <a:sym typeface="Arial" pitchFamily="34" charset="0"/>
              </a:endParaRPr>
            </a:p>
          </p:txBody>
        </p:sp>
      </p:grpSp>
      <p:sp>
        <p:nvSpPr>
          <p:cNvPr id="1029" name="Rectangle 14"/>
          <p:cNvSpPr>
            <a:spLocks noGrp="1" noChangeArrowheads="1"/>
          </p:cNvSpPr>
          <p:nvPr>
            <p:ph type="title" idx="4294967295"/>
          </p:nvPr>
        </p:nvSpPr>
        <p:spPr bwMode="auto">
          <a:xfrm>
            <a:off x="457200" y="457200"/>
            <a:ext cx="8229600" cy="1371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smtClean="0">
                <a:sym typeface="Arial" pitchFamily="34" charset="0"/>
              </a:rPr>
              <a:t>单击此处编辑母版标题样式</a:t>
            </a:r>
          </a:p>
        </p:txBody>
      </p:sp>
      <p:sp>
        <p:nvSpPr>
          <p:cNvPr id="1030" name="Rectangle 15"/>
          <p:cNvSpPr>
            <a:spLocks noGrp="1" noChangeArrowheads="1"/>
          </p:cNvSpPr>
          <p:nvPr>
            <p:ph type="body" idx="1"/>
          </p:nvPr>
        </p:nvSpPr>
        <p:spPr bwMode="auto">
          <a:xfrm>
            <a:off x="457200" y="1981200"/>
            <a:ext cx="8229600" cy="3886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smtClean="0">
                <a:sym typeface="Arial" pitchFamily="34" charset="0"/>
              </a:rPr>
              <a:t>单击此处编辑母版文本样式</a:t>
            </a:r>
          </a:p>
          <a:p>
            <a:pPr lvl="1"/>
            <a:r>
              <a:rPr lang="zh-CN" smtClean="0">
                <a:sym typeface="Arial" pitchFamily="34" charset="0"/>
              </a:rPr>
              <a:t>第二级</a:t>
            </a:r>
          </a:p>
          <a:p>
            <a:pPr lvl="2"/>
            <a:r>
              <a:rPr lang="zh-CN" smtClean="0">
                <a:sym typeface="Arial" pitchFamily="34" charset="0"/>
              </a:rPr>
              <a:t>第三级</a:t>
            </a:r>
          </a:p>
          <a:p>
            <a:pPr lvl="3"/>
            <a:r>
              <a:rPr lang="zh-CN" smtClean="0">
                <a:sym typeface="Arial" pitchFamily="34" charset="0"/>
              </a:rPr>
              <a:t>第四级</a:t>
            </a:r>
          </a:p>
          <a:p>
            <a:pPr lvl="4"/>
            <a:r>
              <a:rPr lang="zh-CN" smtClean="0">
                <a:sym typeface="Arial" pitchFamily="34" charset="0"/>
              </a:rPr>
              <a:t>第五级</a:t>
            </a:r>
          </a:p>
        </p:txBody>
      </p:sp>
      <p:sp>
        <p:nvSpPr>
          <p:cNvPr id="1040" name="Rectangle 16"/>
          <p:cNvSpPr>
            <a:spLocks noGrp="1" noChangeArrowheads="1"/>
          </p:cNvSpPr>
          <p:nvPr>
            <p:ph type="dt" sz="half" idx="2"/>
          </p:nvPr>
        </p:nvSpPr>
        <p:spPr bwMode="auto">
          <a:xfrm>
            <a:off x="457200" y="6245225"/>
            <a:ext cx="2133600" cy="47625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solidFill>
                  <a:schemeClr val="tx1"/>
                </a:solidFill>
                <a:sym typeface="Arial" pitchFamily="34" charset="0"/>
              </a:defRPr>
            </a:lvl1pPr>
          </a:lstStyle>
          <a:p>
            <a:pPr>
              <a:defRPr/>
            </a:pPr>
            <a:endParaRPr lang="zh-CN" altLang="en-US"/>
          </a:p>
        </p:txBody>
      </p:sp>
      <p:pic>
        <p:nvPicPr>
          <p:cNvPr id="18" name="图片 17" descr="公司logo.jpg"/>
          <p:cNvPicPr>
            <a:picLocks noChangeAspect="1"/>
          </p:cNvPicPr>
          <p:nvPr userDrawn="1"/>
        </p:nvPicPr>
        <p:blipFill>
          <a:blip r:embed="rId13" cstate="print"/>
          <a:stretch>
            <a:fillRect/>
          </a:stretch>
        </p:blipFill>
        <p:spPr>
          <a:xfrm>
            <a:off x="4981575" y="6134100"/>
            <a:ext cx="4162425" cy="723900"/>
          </a:xfrm>
          <a:prstGeom prst="rect">
            <a:avLst/>
          </a:prstGeom>
        </p:spPr>
      </p:pic>
    </p:spTree>
  </p:cSld>
  <p:clrMap bg1="lt1" tx1="dk1" bg2="lt2" tx2="dk2" accent1="accent1" accent2="accent2" accent3="accent3" accent4="accent4" accent5="accent5" accent6="accent6" hlink="hlink" folHlink="folHlink"/>
  <p:sldLayoutIdLst>
    <p:sldLayoutId id="2147483716" r:id="rId1"/>
    <p:sldLayoutId id="2147483717" r:id="rId2"/>
    <p:sldLayoutId id="2147483718" r:id="rId3"/>
    <p:sldLayoutId id="2147483719" r:id="rId4"/>
    <p:sldLayoutId id="2147483720" r:id="rId5"/>
    <p:sldLayoutId id="2147483721" r:id="rId6"/>
    <p:sldLayoutId id="2147483722" r:id="rId7"/>
    <p:sldLayoutId id="2147483723" r:id="rId8"/>
    <p:sldLayoutId id="2147483724" r:id="rId9"/>
    <p:sldLayoutId id="2147483725" r:id="rId10"/>
    <p:sldLayoutId id="2147483726" r:id="rId11"/>
  </p:sldLayoutIdLst>
  <p:transition spd="slow"/>
  <p:txStyles>
    <p:titleStyle>
      <a:lvl1pPr algn="l" rtl="0" eaLnBrk="0" fontAlgn="base" hangingPunct="0">
        <a:spcBef>
          <a:spcPct val="0"/>
        </a:spcBef>
        <a:spcAft>
          <a:spcPct val="0"/>
        </a:spcAft>
        <a:defRPr sz="4400">
          <a:solidFill>
            <a:schemeClr val="tx1"/>
          </a:solidFill>
          <a:latin typeface="+mj-lt"/>
          <a:ea typeface="+mj-ea"/>
          <a:cs typeface="+mj-cs"/>
          <a:sym typeface="Arial" pitchFamily="34" charset="0"/>
        </a:defRPr>
      </a:lvl1pPr>
      <a:lvl2pPr algn="l" rtl="0" eaLnBrk="0" fontAlgn="base" hangingPunct="0">
        <a:spcBef>
          <a:spcPct val="0"/>
        </a:spcBef>
        <a:spcAft>
          <a:spcPct val="0"/>
        </a:spcAft>
        <a:defRPr sz="4400">
          <a:solidFill>
            <a:schemeClr val="tx1"/>
          </a:solidFill>
          <a:latin typeface="Arial" pitchFamily="34" charset="0"/>
          <a:ea typeface="宋体" pitchFamily="2" charset="-122"/>
          <a:sym typeface="Arial" pitchFamily="34" charset="0"/>
        </a:defRPr>
      </a:lvl2pPr>
      <a:lvl3pPr algn="l" rtl="0" eaLnBrk="0" fontAlgn="base" hangingPunct="0">
        <a:spcBef>
          <a:spcPct val="0"/>
        </a:spcBef>
        <a:spcAft>
          <a:spcPct val="0"/>
        </a:spcAft>
        <a:defRPr sz="4400">
          <a:solidFill>
            <a:schemeClr val="tx1"/>
          </a:solidFill>
          <a:latin typeface="Arial" pitchFamily="34" charset="0"/>
          <a:ea typeface="宋体" pitchFamily="2" charset="-122"/>
          <a:sym typeface="Arial" pitchFamily="34" charset="0"/>
        </a:defRPr>
      </a:lvl3pPr>
      <a:lvl4pPr algn="l" rtl="0" eaLnBrk="0" fontAlgn="base" hangingPunct="0">
        <a:spcBef>
          <a:spcPct val="0"/>
        </a:spcBef>
        <a:spcAft>
          <a:spcPct val="0"/>
        </a:spcAft>
        <a:defRPr sz="4400">
          <a:solidFill>
            <a:schemeClr val="tx1"/>
          </a:solidFill>
          <a:latin typeface="Arial" pitchFamily="34" charset="0"/>
          <a:ea typeface="宋体" pitchFamily="2" charset="-122"/>
          <a:sym typeface="Arial" pitchFamily="34" charset="0"/>
        </a:defRPr>
      </a:lvl4pPr>
      <a:lvl5pPr algn="l" rtl="0" eaLnBrk="0" fontAlgn="base" hangingPunct="0">
        <a:spcBef>
          <a:spcPct val="0"/>
        </a:spcBef>
        <a:spcAft>
          <a:spcPct val="0"/>
        </a:spcAft>
        <a:defRPr sz="4400">
          <a:solidFill>
            <a:schemeClr val="tx1"/>
          </a:solidFill>
          <a:latin typeface="Arial" pitchFamily="34" charset="0"/>
          <a:ea typeface="宋体" pitchFamily="2" charset="-122"/>
          <a:sym typeface="Arial" pitchFamily="34" charset="0"/>
        </a:defRPr>
      </a:lvl5pPr>
      <a:lvl6pPr marL="457200" algn="l" rtl="0" eaLnBrk="0" fontAlgn="base" hangingPunct="0">
        <a:spcBef>
          <a:spcPct val="0"/>
        </a:spcBef>
        <a:spcAft>
          <a:spcPct val="0"/>
        </a:spcAft>
        <a:defRPr sz="4400">
          <a:solidFill>
            <a:schemeClr val="tx1"/>
          </a:solidFill>
          <a:latin typeface="Arial" pitchFamily="34" charset="0"/>
          <a:ea typeface="宋体" pitchFamily="2" charset="-122"/>
          <a:sym typeface="Arial" pitchFamily="34" charset="0"/>
        </a:defRPr>
      </a:lvl6pPr>
      <a:lvl7pPr marL="914400" algn="l" rtl="0" eaLnBrk="0" fontAlgn="base" hangingPunct="0">
        <a:spcBef>
          <a:spcPct val="0"/>
        </a:spcBef>
        <a:spcAft>
          <a:spcPct val="0"/>
        </a:spcAft>
        <a:defRPr sz="4400">
          <a:solidFill>
            <a:schemeClr val="tx1"/>
          </a:solidFill>
          <a:latin typeface="Arial" pitchFamily="34" charset="0"/>
          <a:ea typeface="宋体" pitchFamily="2" charset="-122"/>
          <a:sym typeface="Arial" pitchFamily="34" charset="0"/>
        </a:defRPr>
      </a:lvl7pPr>
      <a:lvl8pPr marL="1371600" algn="l" rtl="0" eaLnBrk="0" fontAlgn="base" hangingPunct="0">
        <a:spcBef>
          <a:spcPct val="0"/>
        </a:spcBef>
        <a:spcAft>
          <a:spcPct val="0"/>
        </a:spcAft>
        <a:defRPr sz="4400">
          <a:solidFill>
            <a:schemeClr val="tx1"/>
          </a:solidFill>
          <a:latin typeface="Arial" pitchFamily="34" charset="0"/>
          <a:ea typeface="宋体" pitchFamily="2" charset="-122"/>
          <a:sym typeface="Arial" pitchFamily="34" charset="0"/>
        </a:defRPr>
      </a:lvl8pPr>
      <a:lvl9pPr marL="1828800" algn="l" rtl="0" eaLnBrk="0" fontAlgn="base" hangingPunct="0">
        <a:spcBef>
          <a:spcPct val="0"/>
        </a:spcBef>
        <a:spcAft>
          <a:spcPct val="0"/>
        </a:spcAft>
        <a:defRPr sz="4400">
          <a:solidFill>
            <a:schemeClr val="tx1"/>
          </a:solidFill>
          <a:latin typeface="Arial" pitchFamily="34" charset="0"/>
          <a:ea typeface="宋体" pitchFamily="2" charset="-122"/>
          <a:sym typeface="Arial" pitchFamily="34" charset="0"/>
        </a:defRPr>
      </a:lvl9pPr>
    </p:titleStyle>
    <p:bodyStyle>
      <a:lvl1pPr marL="342900" indent="-342900" algn="l" defTabSz="0" rtl="0" eaLnBrk="0" fontAlgn="base" hangingPunct="0">
        <a:spcBef>
          <a:spcPct val="20000"/>
        </a:spcBef>
        <a:spcAft>
          <a:spcPct val="0"/>
        </a:spcAft>
        <a:buClr>
          <a:schemeClr val="bg2"/>
        </a:buClr>
        <a:buSzPct val="75000"/>
        <a:buFont typeface="Wingdings" pitchFamily="2" charset="2"/>
        <a:buChar char="n"/>
        <a:defRPr sz="3200">
          <a:solidFill>
            <a:schemeClr val="tx1"/>
          </a:solidFill>
          <a:latin typeface="+mn-lt"/>
          <a:ea typeface="+mn-ea"/>
          <a:cs typeface="+mn-cs"/>
          <a:sym typeface="Arial" pitchFamily="34" charset="0"/>
        </a:defRPr>
      </a:lvl1pPr>
      <a:lvl2pPr marL="742950" indent="-285750" algn="l" defTabSz="0" rtl="0" eaLnBrk="0" fontAlgn="base" hangingPunct="0">
        <a:spcBef>
          <a:spcPct val="20000"/>
        </a:spcBef>
        <a:spcAft>
          <a:spcPct val="0"/>
        </a:spcAft>
        <a:buClr>
          <a:schemeClr val="accent2"/>
        </a:buClr>
        <a:buSzPct val="80000"/>
        <a:buFont typeface="Wingdings" pitchFamily="2" charset="2"/>
        <a:buChar char="¨"/>
        <a:defRPr sz="2800">
          <a:solidFill>
            <a:schemeClr val="tx1"/>
          </a:solidFill>
          <a:latin typeface="+mn-lt"/>
          <a:ea typeface="+mn-ea"/>
          <a:sym typeface="Arial" pitchFamily="34" charset="0"/>
        </a:defRPr>
      </a:lvl2pPr>
      <a:lvl3pPr marL="1143000" indent="-228600" algn="l" defTabSz="0" rtl="0" eaLnBrk="0" fontAlgn="base" hangingPunct="0">
        <a:spcBef>
          <a:spcPct val="20000"/>
        </a:spcBef>
        <a:spcAft>
          <a:spcPct val="0"/>
        </a:spcAft>
        <a:buClr>
          <a:schemeClr val="bg2"/>
        </a:buClr>
        <a:buSzPct val="65000"/>
        <a:buFont typeface="Wingdings" pitchFamily="2" charset="2"/>
        <a:buChar char="n"/>
        <a:defRPr sz="2400">
          <a:solidFill>
            <a:schemeClr val="tx1"/>
          </a:solidFill>
          <a:latin typeface="+mn-lt"/>
          <a:ea typeface="+mn-ea"/>
          <a:sym typeface="Arial" pitchFamily="34" charset="0"/>
        </a:defRPr>
      </a:lvl3pPr>
      <a:lvl4pPr marL="1600200" indent="-228600" algn="l" defTabSz="0" rtl="0" eaLnBrk="0" fontAlgn="base" hangingPunct="0">
        <a:spcBef>
          <a:spcPct val="20000"/>
        </a:spcBef>
        <a:spcAft>
          <a:spcPct val="0"/>
        </a:spcAft>
        <a:buClr>
          <a:schemeClr val="accent2"/>
        </a:buClr>
        <a:buSzPct val="70000"/>
        <a:buFont typeface="Wingdings" pitchFamily="2" charset="2"/>
        <a:buChar char="¨"/>
        <a:defRPr sz="2000">
          <a:solidFill>
            <a:schemeClr val="tx1"/>
          </a:solidFill>
          <a:latin typeface="+mn-lt"/>
          <a:ea typeface="+mn-ea"/>
          <a:sym typeface="Arial" pitchFamily="34" charset="0"/>
        </a:defRPr>
      </a:lvl4pPr>
      <a:lvl5pPr marL="2057400" indent="-228600" algn="l" defTabSz="0" rtl="0" eaLnBrk="0" fontAlgn="base" hangingPunct="0">
        <a:spcBef>
          <a:spcPct val="20000"/>
        </a:spcBef>
        <a:spcAft>
          <a:spcPct val="0"/>
        </a:spcAft>
        <a:buClr>
          <a:schemeClr val="bg2"/>
        </a:buClr>
        <a:buSzPct val="70000"/>
        <a:buFont typeface="Wingdings" pitchFamily="2" charset="2"/>
        <a:buChar char="§"/>
        <a:defRPr sz="2000">
          <a:solidFill>
            <a:schemeClr val="tx1"/>
          </a:solidFill>
          <a:latin typeface="+mn-lt"/>
          <a:ea typeface="+mn-ea"/>
          <a:sym typeface="Arial" pitchFamily="34" charset="0"/>
        </a:defRPr>
      </a:lvl5pPr>
      <a:lvl6pPr marL="2514600" indent="-228600" algn="l" defTabSz="0" rtl="0" eaLnBrk="0" fontAlgn="base" hangingPunct="0">
        <a:spcBef>
          <a:spcPct val="20000"/>
        </a:spcBef>
        <a:spcAft>
          <a:spcPct val="0"/>
        </a:spcAft>
        <a:buClr>
          <a:schemeClr val="bg2"/>
        </a:buClr>
        <a:buSzPct val="70000"/>
        <a:buFont typeface="Wingdings" pitchFamily="2" charset="2"/>
        <a:buChar char="§"/>
        <a:defRPr sz="2000">
          <a:solidFill>
            <a:schemeClr val="tx1"/>
          </a:solidFill>
          <a:latin typeface="+mn-lt"/>
          <a:ea typeface="+mn-ea"/>
          <a:sym typeface="Arial" pitchFamily="34" charset="0"/>
        </a:defRPr>
      </a:lvl6pPr>
      <a:lvl7pPr marL="2971800" indent="-228600" algn="l" defTabSz="0" rtl="0" eaLnBrk="0" fontAlgn="base" hangingPunct="0">
        <a:spcBef>
          <a:spcPct val="20000"/>
        </a:spcBef>
        <a:spcAft>
          <a:spcPct val="0"/>
        </a:spcAft>
        <a:buClr>
          <a:schemeClr val="bg2"/>
        </a:buClr>
        <a:buSzPct val="70000"/>
        <a:buFont typeface="Wingdings" pitchFamily="2" charset="2"/>
        <a:buChar char="§"/>
        <a:defRPr sz="2000">
          <a:solidFill>
            <a:schemeClr val="tx1"/>
          </a:solidFill>
          <a:latin typeface="+mn-lt"/>
          <a:ea typeface="+mn-ea"/>
          <a:sym typeface="Arial" pitchFamily="34" charset="0"/>
        </a:defRPr>
      </a:lvl7pPr>
      <a:lvl8pPr marL="3429000" indent="-228600" algn="l" defTabSz="0" rtl="0" eaLnBrk="0" fontAlgn="base" hangingPunct="0">
        <a:spcBef>
          <a:spcPct val="20000"/>
        </a:spcBef>
        <a:spcAft>
          <a:spcPct val="0"/>
        </a:spcAft>
        <a:buClr>
          <a:schemeClr val="bg2"/>
        </a:buClr>
        <a:buSzPct val="70000"/>
        <a:buFont typeface="Wingdings" pitchFamily="2" charset="2"/>
        <a:buChar char="§"/>
        <a:defRPr sz="2000">
          <a:solidFill>
            <a:schemeClr val="tx1"/>
          </a:solidFill>
          <a:latin typeface="+mn-lt"/>
          <a:ea typeface="+mn-ea"/>
          <a:sym typeface="Arial" pitchFamily="34" charset="0"/>
        </a:defRPr>
      </a:lvl8pPr>
      <a:lvl9pPr marL="3886200" indent="-228600" algn="l" defTabSz="0" rtl="0" eaLnBrk="0" fontAlgn="base" hangingPunct="0">
        <a:spcBef>
          <a:spcPct val="20000"/>
        </a:spcBef>
        <a:spcAft>
          <a:spcPct val="0"/>
        </a:spcAft>
        <a:buClr>
          <a:schemeClr val="bg2"/>
        </a:buClr>
        <a:buSzPct val="70000"/>
        <a:buFont typeface="Wingdings" pitchFamily="2" charset="2"/>
        <a:buChar char="§"/>
        <a:defRPr sz="2000">
          <a:solidFill>
            <a:schemeClr val="tx1"/>
          </a:solidFill>
          <a:latin typeface="+mn-lt"/>
          <a:ea typeface="+mn-ea"/>
          <a:sym typeface="Arial" pitchFamily="34" charset="0"/>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grpSp>
        <p:nvGrpSpPr>
          <p:cNvPr id="13314" name="Group 2"/>
          <p:cNvGrpSpPr>
            <a:grpSpLocks/>
          </p:cNvGrpSpPr>
          <p:nvPr/>
        </p:nvGrpSpPr>
        <p:grpSpPr bwMode="auto">
          <a:xfrm>
            <a:off x="0" y="0"/>
            <a:ext cx="9144000" cy="6858000"/>
            <a:chOff x="0" y="0"/>
            <a:chExt cx="5760" cy="4320"/>
          </a:xfrm>
        </p:grpSpPr>
        <p:sp>
          <p:nvSpPr>
            <p:cNvPr id="13317" name="Rectangle 3"/>
            <p:cNvSpPr>
              <a:spLocks noChangeArrowheads="1"/>
            </p:cNvSpPr>
            <p:nvPr/>
          </p:nvSpPr>
          <p:spPr bwMode="auto">
            <a:xfrm>
              <a:off x="0" y="0"/>
              <a:ext cx="2208" cy="4320"/>
            </a:xfrm>
            <a:prstGeom prst="rect">
              <a:avLst/>
            </a:prstGeom>
            <a:gradFill rotWithShape="0">
              <a:gsLst>
                <a:gs pos="0">
                  <a:srgbClr val="CCCCE6"/>
                </a:gs>
                <a:gs pos="100000">
                  <a:srgbClr val="FFFFFF"/>
                </a:gs>
              </a:gsLst>
              <a:lin ang="0" scaled="1"/>
            </a:gradFill>
            <a:ln w="9525">
              <a:noFill/>
              <a:miter lim="800000"/>
              <a:headEnd/>
              <a:tailEnd/>
            </a:ln>
          </p:spPr>
          <p:txBody>
            <a:bodyPr wrap="none" anchor="ctr"/>
            <a:lstStyle/>
            <a:p>
              <a:endParaRPr lang="zh-CN" altLang="en-US" sz="2400">
                <a:solidFill>
                  <a:schemeClr val="tx1"/>
                </a:solidFill>
                <a:latin typeface="Times New Roman" pitchFamily="18" charset="0"/>
                <a:sym typeface="Arial" pitchFamily="34" charset="0"/>
              </a:endParaRPr>
            </a:p>
          </p:txBody>
        </p:sp>
        <p:sp>
          <p:nvSpPr>
            <p:cNvPr id="13318" name="Rectangle 4"/>
            <p:cNvSpPr>
              <a:spLocks noChangeArrowheads="1"/>
            </p:cNvSpPr>
            <p:nvPr/>
          </p:nvSpPr>
          <p:spPr bwMode="auto">
            <a:xfrm>
              <a:off x="1081" y="1065"/>
              <a:ext cx="4679" cy="1596"/>
            </a:xfrm>
            <a:prstGeom prst="rect">
              <a:avLst/>
            </a:prstGeom>
            <a:solidFill>
              <a:schemeClr val="bg2"/>
            </a:solidFill>
            <a:ln w="9525">
              <a:noFill/>
              <a:miter lim="800000"/>
              <a:headEnd/>
              <a:tailEnd/>
            </a:ln>
          </p:spPr>
          <p:txBody>
            <a:bodyPr anchor="ctr"/>
            <a:lstStyle/>
            <a:p>
              <a:endParaRPr lang="zh-CN" altLang="en-US" sz="3600" dirty="0" smtClean="0">
                <a:solidFill>
                  <a:schemeClr val="bg1"/>
                </a:solidFill>
                <a:latin typeface="Times New Roman" pitchFamily="18" charset="0"/>
                <a:sym typeface="Arial" pitchFamily="34" charset="0"/>
              </a:endParaRPr>
            </a:p>
            <a:p>
              <a:r>
                <a:rPr lang="zh-CN" altLang="en-US" sz="3600" b="1" dirty="0" smtClean="0">
                  <a:solidFill>
                    <a:schemeClr val="bg1"/>
                  </a:solidFill>
                  <a:latin typeface="黑体" pitchFamily="49" charset="-122"/>
                  <a:ea typeface="黑体" pitchFamily="49" charset="-122"/>
                </a:rPr>
                <a:t>      </a:t>
              </a:r>
              <a:endParaRPr lang="zh-CN" altLang="en-US" sz="4400" b="1" kern="10" dirty="0" smtClean="0">
                <a:ln w="18415" cmpd="sng">
                  <a:solidFill>
                    <a:srgbClr val="FFFFFF"/>
                  </a:solidFill>
                  <a:prstDash val="solid"/>
                </a:ln>
                <a:solidFill>
                  <a:schemeClr val="bg1"/>
                </a:solidFill>
                <a:effectLst>
                  <a:outerShdw blurRad="63500" dir="3600000" algn="tl" rotWithShape="0">
                    <a:srgbClr val="000000">
                      <a:alpha val="70000"/>
                    </a:srgbClr>
                  </a:outerShdw>
                </a:effectLst>
                <a:latin typeface="黑体" pitchFamily="49" charset="-122"/>
                <a:ea typeface="黑体" pitchFamily="49" charset="-122"/>
              </a:endParaRPr>
            </a:p>
            <a:p>
              <a:r>
                <a:rPr lang="zh-CN" altLang="en-US" sz="3600" dirty="0" smtClean="0">
                  <a:solidFill>
                    <a:schemeClr val="bg1"/>
                  </a:solidFill>
                  <a:latin typeface="Times New Roman" pitchFamily="18" charset="0"/>
                  <a:sym typeface="Arial" pitchFamily="34" charset="0"/>
                </a:rPr>
                <a:t>    </a:t>
              </a:r>
              <a:endParaRPr lang="zh-CN" altLang="en-US" sz="4000" dirty="0">
                <a:solidFill>
                  <a:schemeClr val="bg1"/>
                </a:solidFill>
                <a:latin typeface="Times New Roman" pitchFamily="18" charset="0"/>
                <a:sym typeface="Arial" pitchFamily="34" charset="0"/>
              </a:endParaRPr>
            </a:p>
          </p:txBody>
        </p:sp>
        <p:grpSp>
          <p:nvGrpSpPr>
            <p:cNvPr id="13319" name="Group 5"/>
            <p:cNvGrpSpPr>
              <a:grpSpLocks/>
            </p:cNvGrpSpPr>
            <p:nvPr/>
          </p:nvGrpSpPr>
          <p:grpSpPr bwMode="auto">
            <a:xfrm>
              <a:off x="0" y="672"/>
              <a:ext cx="1806" cy="1989"/>
              <a:chOff x="0" y="0"/>
              <a:chExt cx="1806" cy="1989"/>
            </a:xfrm>
          </p:grpSpPr>
          <p:sp>
            <p:nvSpPr>
              <p:cNvPr id="13320" name="Rectangle 6"/>
              <p:cNvSpPr>
                <a:spLocks noChangeArrowheads="1"/>
              </p:cNvSpPr>
              <p:nvPr/>
            </p:nvSpPr>
            <p:spPr bwMode="auto">
              <a:xfrm>
                <a:off x="361" y="1585"/>
                <a:ext cx="363" cy="404"/>
              </a:xfrm>
              <a:prstGeom prst="rect">
                <a:avLst/>
              </a:prstGeom>
              <a:solidFill>
                <a:schemeClr val="accent2"/>
              </a:solidFill>
              <a:ln w="9525">
                <a:noFill/>
                <a:miter lim="800000"/>
                <a:headEnd/>
                <a:tailEnd/>
              </a:ln>
            </p:spPr>
            <p:txBody>
              <a:bodyPr/>
              <a:lstStyle/>
              <a:p>
                <a:endParaRPr lang="zh-CN" altLang="en-US" sz="2400">
                  <a:solidFill>
                    <a:schemeClr val="tx1"/>
                  </a:solidFill>
                  <a:latin typeface="Times New Roman" pitchFamily="18" charset="0"/>
                  <a:sym typeface="Arial" pitchFamily="34" charset="0"/>
                </a:endParaRPr>
              </a:p>
            </p:txBody>
          </p:sp>
          <p:sp>
            <p:nvSpPr>
              <p:cNvPr id="13321" name="Rectangle 7"/>
              <p:cNvSpPr>
                <a:spLocks noChangeArrowheads="1"/>
              </p:cNvSpPr>
              <p:nvPr/>
            </p:nvSpPr>
            <p:spPr bwMode="auto">
              <a:xfrm>
                <a:off x="1081" y="393"/>
                <a:ext cx="362" cy="405"/>
              </a:xfrm>
              <a:prstGeom prst="rect">
                <a:avLst/>
              </a:prstGeom>
              <a:solidFill>
                <a:schemeClr val="folHlink"/>
              </a:solidFill>
              <a:ln w="9525">
                <a:noFill/>
                <a:miter lim="800000"/>
                <a:headEnd/>
                <a:tailEnd/>
              </a:ln>
            </p:spPr>
            <p:txBody>
              <a:bodyPr/>
              <a:lstStyle/>
              <a:p>
                <a:endParaRPr lang="zh-CN" altLang="en-US" sz="2400">
                  <a:solidFill>
                    <a:schemeClr val="tx1"/>
                  </a:solidFill>
                  <a:latin typeface="Times New Roman" pitchFamily="18" charset="0"/>
                  <a:sym typeface="Arial" pitchFamily="34" charset="0"/>
                </a:endParaRPr>
              </a:p>
            </p:txBody>
          </p:sp>
          <p:sp>
            <p:nvSpPr>
              <p:cNvPr id="13322" name="Rectangle 8"/>
              <p:cNvSpPr>
                <a:spLocks noChangeArrowheads="1"/>
              </p:cNvSpPr>
              <p:nvPr/>
            </p:nvSpPr>
            <p:spPr bwMode="auto">
              <a:xfrm>
                <a:off x="1437" y="0"/>
                <a:ext cx="369" cy="400"/>
              </a:xfrm>
              <a:prstGeom prst="rect">
                <a:avLst/>
              </a:prstGeom>
              <a:solidFill>
                <a:schemeClr val="folHlink"/>
              </a:solidFill>
              <a:ln w="9525">
                <a:noFill/>
                <a:miter lim="800000"/>
                <a:headEnd/>
                <a:tailEnd/>
              </a:ln>
            </p:spPr>
            <p:txBody>
              <a:bodyPr/>
              <a:lstStyle/>
              <a:p>
                <a:endParaRPr lang="zh-CN" altLang="en-US" sz="2400">
                  <a:solidFill>
                    <a:schemeClr val="tx1"/>
                  </a:solidFill>
                  <a:latin typeface="Times New Roman" pitchFamily="18" charset="0"/>
                  <a:sym typeface="Arial" pitchFamily="34" charset="0"/>
                </a:endParaRPr>
              </a:p>
            </p:txBody>
          </p:sp>
          <p:sp>
            <p:nvSpPr>
              <p:cNvPr id="13323" name="Rectangle 9"/>
              <p:cNvSpPr>
                <a:spLocks noChangeArrowheads="1"/>
              </p:cNvSpPr>
              <p:nvPr/>
            </p:nvSpPr>
            <p:spPr bwMode="auto">
              <a:xfrm>
                <a:off x="719" y="1585"/>
                <a:ext cx="368" cy="404"/>
              </a:xfrm>
              <a:prstGeom prst="rect">
                <a:avLst/>
              </a:prstGeom>
              <a:solidFill>
                <a:schemeClr val="bg2"/>
              </a:solidFill>
              <a:ln w="9525">
                <a:noFill/>
                <a:miter lim="800000"/>
                <a:headEnd/>
                <a:tailEnd/>
              </a:ln>
            </p:spPr>
            <p:txBody>
              <a:bodyPr/>
              <a:lstStyle/>
              <a:p>
                <a:endParaRPr lang="zh-CN" altLang="en-US" sz="2400">
                  <a:solidFill>
                    <a:schemeClr val="tx1"/>
                  </a:solidFill>
                  <a:latin typeface="Times New Roman" pitchFamily="18" charset="0"/>
                  <a:sym typeface="Arial" pitchFamily="34" charset="0"/>
                </a:endParaRPr>
              </a:p>
            </p:txBody>
          </p:sp>
          <p:sp>
            <p:nvSpPr>
              <p:cNvPr id="13324" name="Rectangle 10"/>
              <p:cNvSpPr>
                <a:spLocks noChangeArrowheads="1"/>
              </p:cNvSpPr>
              <p:nvPr/>
            </p:nvSpPr>
            <p:spPr bwMode="auto">
              <a:xfrm>
                <a:off x="1437" y="393"/>
                <a:ext cx="369" cy="405"/>
              </a:xfrm>
              <a:prstGeom prst="rect">
                <a:avLst/>
              </a:prstGeom>
              <a:solidFill>
                <a:schemeClr val="accent2"/>
              </a:solidFill>
              <a:ln w="9525">
                <a:noFill/>
                <a:miter lim="800000"/>
                <a:headEnd/>
                <a:tailEnd/>
              </a:ln>
            </p:spPr>
            <p:txBody>
              <a:bodyPr/>
              <a:lstStyle/>
              <a:p>
                <a:endParaRPr lang="zh-CN" altLang="en-US" sz="2400">
                  <a:solidFill>
                    <a:schemeClr val="tx1"/>
                  </a:solidFill>
                  <a:latin typeface="Times New Roman" pitchFamily="18" charset="0"/>
                  <a:sym typeface="Arial" pitchFamily="34" charset="0"/>
                </a:endParaRPr>
              </a:p>
            </p:txBody>
          </p:sp>
          <p:sp>
            <p:nvSpPr>
              <p:cNvPr id="13325" name="Rectangle 11"/>
              <p:cNvSpPr>
                <a:spLocks noChangeArrowheads="1"/>
              </p:cNvSpPr>
              <p:nvPr/>
            </p:nvSpPr>
            <p:spPr bwMode="auto">
              <a:xfrm>
                <a:off x="719" y="792"/>
                <a:ext cx="368" cy="399"/>
              </a:xfrm>
              <a:prstGeom prst="rect">
                <a:avLst/>
              </a:prstGeom>
              <a:solidFill>
                <a:schemeClr val="folHlink"/>
              </a:solidFill>
              <a:ln w="9525">
                <a:noFill/>
                <a:miter lim="800000"/>
                <a:headEnd/>
                <a:tailEnd/>
              </a:ln>
            </p:spPr>
            <p:txBody>
              <a:bodyPr/>
              <a:lstStyle/>
              <a:p>
                <a:endParaRPr lang="zh-CN" altLang="en-US" sz="2400">
                  <a:solidFill>
                    <a:schemeClr val="tx1"/>
                  </a:solidFill>
                  <a:latin typeface="Times New Roman" pitchFamily="18" charset="0"/>
                  <a:sym typeface="Arial" pitchFamily="34" charset="0"/>
                </a:endParaRPr>
              </a:p>
            </p:txBody>
          </p:sp>
          <p:sp>
            <p:nvSpPr>
              <p:cNvPr id="13326" name="Rectangle 12"/>
              <p:cNvSpPr>
                <a:spLocks noChangeArrowheads="1"/>
              </p:cNvSpPr>
              <p:nvPr/>
            </p:nvSpPr>
            <p:spPr bwMode="auto">
              <a:xfrm>
                <a:off x="0" y="792"/>
                <a:ext cx="367" cy="399"/>
              </a:xfrm>
              <a:prstGeom prst="rect">
                <a:avLst/>
              </a:prstGeom>
              <a:solidFill>
                <a:schemeClr val="bg2"/>
              </a:solidFill>
              <a:ln w="9525">
                <a:noFill/>
                <a:miter lim="800000"/>
                <a:headEnd/>
                <a:tailEnd/>
              </a:ln>
            </p:spPr>
            <p:txBody>
              <a:bodyPr/>
              <a:lstStyle/>
              <a:p>
                <a:endParaRPr lang="zh-CN" altLang="en-US" sz="2400">
                  <a:solidFill>
                    <a:schemeClr val="tx1"/>
                  </a:solidFill>
                  <a:latin typeface="Times New Roman" pitchFamily="18" charset="0"/>
                  <a:sym typeface="Arial" pitchFamily="34" charset="0"/>
                </a:endParaRPr>
              </a:p>
            </p:txBody>
          </p:sp>
          <p:sp>
            <p:nvSpPr>
              <p:cNvPr id="13327" name="Rectangle 13"/>
              <p:cNvSpPr>
                <a:spLocks noChangeArrowheads="1"/>
              </p:cNvSpPr>
              <p:nvPr/>
            </p:nvSpPr>
            <p:spPr bwMode="auto">
              <a:xfrm>
                <a:off x="1081" y="792"/>
                <a:ext cx="362" cy="399"/>
              </a:xfrm>
              <a:prstGeom prst="rect">
                <a:avLst/>
              </a:prstGeom>
              <a:solidFill>
                <a:schemeClr val="accent2"/>
              </a:solidFill>
              <a:ln w="9525">
                <a:noFill/>
                <a:miter lim="800000"/>
                <a:headEnd/>
                <a:tailEnd/>
              </a:ln>
            </p:spPr>
            <p:txBody>
              <a:bodyPr/>
              <a:lstStyle/>
              <a:p>
                <a:endParaRPr lang="zh-CN" altLang="en-US" sz="2400">
                  <a:solidFill>
                    <a:schemeClr val="tx1"/>
                  </a:solidFill>
                  <a:latin typeface="Times New Roman" pitchFamily="18" charset="0"/>
                  <a:sym typeface="Arial" pitchFamily="34" charset="0"/>
                </a:endParaRPr>
              </a:p>
            </p:txBody>
          </p:sp>
          <p:sp>
            <p:nvSpPr>
              <p:cNvPr id="13328" name="Rectangle 14"/>
              <p:cNvSpPr>
                <a:spLocks noChangeArrowheads="1"/>
              </p:cNvSpPr>
              <p:nvPr/>
            </p:nvSpPr>
            <p:spPr bwMode="auto">
              <a:xfrm>
                <a:off x="361" y="1185"/>
                <a:ext cx="363" cy="406"/>
              </a:xfrm>
              <a:prstGeom prst="rect">
                <a:avLst/>
              </a:prstGeom>
              <a:solidFill>
                <a:schemeClr val="folHlink"/>
              </a:solidFill>
              <a:ln w="9525">
                <a:noFill/>
                <a:miter lim="800000"/>
                <a:headEnd/>
                <a:tailEnd/>
              </a:ln>
            </p:spPr>
            <p:txBody>
              <a:bodyPr/>
              <a:lstStyle/>
              <a:p>
                <a:endParaRPr lang="zh-CN" altLang="en-US" sz="2400">
                  <a:solidFill>
                    <a:schemeClr val="tx1"/>
                  </a:solidFill>
                  <a:latin typeface="Times New Roman" pitchFamily="18" charset="0"/>
                  <a:sym typeface="Arial" pitchFamily="34" charset="0"/>
                </a:endParaRPr>
              </a:p>
            </p:txBody>
          </p:sp>
          <p:sp>
            <p:nvSpPr>
              <p:cNvPr id="13329" name="Rectangle 15"/>
              <p:cNvSpPr>
                <a:spLocks noChangeArrowheads="1"/>
              </p:cNvSpPr>
              <p:nvPr/>
            </p:nvSpPr>
            <p:spPr bwMode="auto">
              <a:xfrm>
                <a:off x="719" y="1185"/>
                <a:ext cx="368" cy="406"/>
              </a:xfrm>
              <a:prstGeom prst="rect">
                <a:avLst/>
              </a:prstGeom>
              <a:solidFill>
                <a:schemeClr val="accent2"/>
              </a:solidFill>
              <a:ln w="9525">
                <a:noFill/>
                <a:miter lim="800000"/>
                <a:headEnd/>
                <a:tailEnd/>
              </a:ln>
            </p:spPr>
            <p:txBody>
              <a:bodyPr/>
              <a:lstStyle/>
              <a:p>
                <a:endParaRPr lang="zh-CN" altLang="en-US" sz="2400">
                  <a:solidFill>
                    <a:schemeClr val="tx1"/>
                  </a:solidFill>
                  <a:latin typeface="Times New Roman" pitchFamily="18" charset="0"/>
                  <a:sym typeface="Arial" pitchFamily="34" charset="0"/>
                </a:endParaRPr>
              </a:p>
            </p:txBody>
          </p:sp>
        </p:grpSp>
      </p:grpSp>
      <p:sp>
        <p:nvSpPr>
          <p:cNvPr id="13316" name="Rectangle 24"/>
          <p:cNvSpPr>
            <a:spLocks noChangeArrowheads="1"/>
          </p:cNvSpPr>
          <p:nvPr/>
        </p:nvSpPr>
        <p:spPr bwMode="auto">
          <a:xfrm>
            <a:off x="4800600" y="4800600"/>
            <a:ext cx="3581400" cy="1077218"/>
          </a:xfrm>
          <a:prstGeom prst="rect">
            <a:avLst/>
          </a:prstGeom>
          <a:noFill/>
          <a:ln w="9525">
            <a:noFill/>
            <a:miter lim="800000"/>
            <a:headEnd/>
            <a:tailEnd/>
          </a:ln>
        </p:spPr>
        <p:txBody>
          <a:bodyPr>
            <a:spAutoFit/>
          </a:bodyPr>
          <a:lstStyle/>
          <a:p>
            <a:r>
              <a:rPr lang="zh-CN" altLang="en-US" sz="3200" b="1" dirty="0" smtClean="0">
                <a:solidFill>
                  <a:schemeClr val="bg2"/>
                </a:solidFill>
                <a:latin typeface="黑体" pitchFamily="2" charset="-122"/>
                <a:ea typeface="黑体" pitchFamily="2" charset="-122"/>
              </a:rPr>
              <a:t>文华财经 研究部</a:t>
            </a:r>
            <a:endParaRPr lang="en-US" altLang="zh-CN" sz="3200" b="1" dirty="0" smtClean="0">
              <a:solidFill>
                <a:schemeClr val="bg2"/>
              </a:solidFill>
              <a:latin typeface="黑体" pitchFamily="2" charset="-122"/>
              <a:ea typeface="黑体" pitchFamily="2" charset="-122"/>
            </a:endParaRPr>
          </a:p>
          <a:p>
            <a:pPr algn="ctr"/>
            <a:endParaRPr lang="zh-CN" altLang="en-US" sz="3200" b="1" dirty="0">
              <a:solidFill>
                <a:schemeClr val="bg2"/>
              </a:solidFill>
              <a:latin typeface="宋体" pitchFamily="2" charset="-122"/>
              <a:sym typeface="宋体" pitchFamily="2" charset="-122"/>
            </a:endParaRPr>
          </a:p>
        </p:txBody>
      </p:sp>
      <p:pic>
        <p:nvPicPr>
          <p:cNvPr id="18" name="图片 17" descr="公司logo.jpg"/>
          <p:cNvPicPr>
            <a:picLocks noChangeAspect="1"/>
          </p:cNvPicPr>
          <p:nvPr/>
        </p:nvPicPr>
        <p:blipFill>
          <a:blip r:embed="rId2" cstate="print"/>
          <a:stretch>
            <a:fillRect/>
          </a:stretch>
        </p:blipFill>
        <p:spPr>
          <a:xfrm>
            <a:off x="2876549" y="681037"/>
            <a:ext cx="5613800" cy="976313"/>
          </a:xfrm>
          <a:prstGeom prst="rect">
            <a:avLst/>
          </a:prstGeom>
        </p:spPr>
      </p:pic>
      <p:sp>
        <p:nvSpPr>
          <p:cNvPr id="19" name="WordArt 5"/>
          <p:cNvSpPr>
            <a:spLocks noChangeArrowheads="1" noChangeShapeType="1" noTextEdit="1"/>
          </p:cNvSpPr>
          <p:nvPr/>
        </p:nvSpPr>
        <p:spPr bwMode="auto">
          <a:xfrm>
            <a:off x="2481263" y="2662236"/>
            <a:ext cx="6448426" cy="652464"/>
          </a:xfrm>
          <a:prstGeom prst="rect">
            <a:avLst/>
          </a:prstGeom>
        </p:spPr>
        <p:txBody>
          <a:bodyPr wrap="none" numCol="1" fromWordArt="1">
            <a:prstTxWarp prst="textPlain">
              <a:avLst>
                <a:gd name="adj" fmla="val 50000"/>
              </a:avLst>
            </a:prstTxWarp>
          </a:bodyPr>
          <a:lstStyle>
            <a:defPPr>
              <a:defRPr lang="zh-CN"/>
            </a:defPPr>
            <a:lvl1pPr algn="ctr" rtl="0" fontAlgn="base">
              <a:spcBef>
                <a:spcPct val="0"/>
              </a:spcBef>
              <a:spcAft>
                <a:spcPct val="0"/>
              </a:spcAft>
              <a:defRPr sz="3200" kern="1200">
                <a:solidFill>
                  <a:srgbClr val="FF0000"/>
                </a:solidFill>
                <a:latin typeface="Arial" charset="0"/>
                <a:ea typeface="方正粗活意简体" pitchFamily="65" charset="-122"/>
                <a:cs typeface="+mn-cs"/>
              </a:defRPr>
            </a:lvl1pPr>
            <a:lvl2pPr marL="457200" algn="ctr" rtl="0" fontAlgn="base">
              <a:spcBef>
                <a:spcPct val="0"/>
              </a:spcBef>
              <a:spcAft>
                <a:spcPct val="0"/>
              </a:spcAft>
              <a:defRPr sz="3200" kern="1200">
                <a:solidFill>
                  <a:srgbClr val="FF0000"/>
                </a:solidFill>
                <a:latin typeface="Arial" charset="0"/>
                <a:ea typeface="方正粗活意简体" pitchFamily="65" charset="-122"/>
                <a:cs typeface="+mn-cs"/>
              </a:defRPr>
            </a:lvl2pPr>
            <a:lvl3pPr marL="914400" algn="ctr" rtl="0" fontAlgn="base">
              <a:spcBef>
                <a:spcPct val="0"/>
              </a:spcBef>
              <a:spcAft>
                <a:spcPct val="0"/>
              </a:spcAft>
              <a:defRPr sz="3200" kern="1200">
                <a:solidFill>
                  <a:srgbClr val="FF0000"/>
                </a:solidFill>
                <a:latin typeface="Arial" charset="0"/>
                <a:ea typeface="方正粗活意简体" pitchFamily="65" charset="-122"/>
                <a:cs typeface="+mn-cs"/>
              </a:defRPr>
            </a:lvl3pPr>
            <a:lvl4pPr marL="1371600" algn="ctr" rtl="0" fontAlgn="base">
              <a:spcBef>
                <a:spcPct val="0"/>
              </a:spcBef>
              <a:spcAft>
                <a:spcPct val="0"/>
              </a:spcAft>
              <a:defRPr sz="3200" kern="1200">
                <a:solidFill>
                  <a:srgbClr val="FF0000"/>
                </a:solidFill>
                <a:latin typeface="Arial" charset="0"/>
                <a:ea typeface="方正粗活意简体" pitchFamily="65" charset="-122"/>
                <a:cs typeface="+mn-cs"/>
              </a:defRPr>
            </a:lvl4pPr>
            <a:lvl5pPr marL="1828800" algn="ctr" rtl="0" fontAlgn="base">
              <a:spcBef>
                <a:spcPct val="0"/>
              </a:spcBef>
              <a:spcAft>
                <a:spcPct val="0"/>
              </a:spcAft>
              <a:defRPr sz="3200" kern="1200">
                <a:solidFill>
                  <a:srgbClr val="FF0000"/>
                </a:solidFill>
                <a:latin typeface="Arial" charset="0"/>
                <a:ea typeface="方正粗活意简体" pitchFamily="65" charset="-122"/>
                <a:cs typeface="+mn-cs"/>
              </a:defRPr>
            </a:lvl5pPr>
            <a:lvl6pPr marL="2286000" algn="l" defTabSz="914400" rtl="0" eaLnBrk="1" latinLnBrk="0" hangingPunct="1">
              <a:defRPr sz="3200" kern="1200">
                <a:solidFill>
                  <a:srgbClr val="FF0000"/>
                </a:solidFill>
                <a:latin typeface="Arial" charset="0"/>
                <a:ea typeface="方正粗活意简体" pitchFamily="65" charset="-122"/>
                <a:cs typeface="+mn-cs"/>
              </a:defRPr>
            </a:lvl6pPr>
            <a:lvl7pPr marL="2743200" algn="l" defTabSz="914400" rtl="0" eaLnBrk="1" latinLnBrk="0" hangingPunct="1">
              <a:defRPr sz="3200" kern="1200">
                <a:solidFill>
                  <a:srgbClr val="FF0000"/>
                </a:solidFill>
                <a:latin typeface="Arial" charset="0"/>
                <a:ea typeface="方正粗活意简体" pitchFamily="65" charset="-122"/>
                <a:cs typeface="+mn-cs"/>
              </a:defRPr>
            </a:lvl7pPr>
            <a:lvl8pPr marL="3200400" algn="l" defTabSz="914400" rtl="0" eaLnBrk="1" latinLnBrk="0" hangingPunct="1">
              <a:defRPr sz="3200" kern="1200">
                <a:solidFill>
                  <a:srgbClr val="FF0000"/>
                </a:solidFill>
                <a:latin typeface="Arial" charset="0"/>
                <a:ea typeface="方正粗活意简体" pitchFamily="65" charset="-122"/>
                <a:cs typeface="+mn-cs"/>
              </a:defRPr>
            </a:lvl8pPr>
            <a:lvl9pPr marL="3657600" algn="l" defTabSz="914400" rtl="0" eaLnBrk="1" latinLnBrk="0" hangingPunct="1">
              <a:defRPr sz="3200" kern="1200">
                <a:solidFill>
                  <a:srgbClr val="FF0000"/>
                </a:solidFill>
                <a:latin typeface="Arial" charset="0"/>
                <a:ea typeface="方正粗活意简体" pitchFamily="65" charset="-122"/>
                <a:cs typeface="+mn-cs"/>
              </a:defRPr>
            </a:lvl9pPr>
          </a:lstStyle>
          <a:p>
            <a:r>
              <a:rPr lang="zh-CN" altLang="en-US" sz="6600" kern="1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黑体" pitchFamily="49" charset="-122"/>
                <a:ea typeface="黑体" pitchFamily="49" charset="-122"/>
              </a:rPr>
              <a:t>从</a:t>
            </a:r>
            <a:r>
              <a:rPr lang="zh-CN" altLang="en-US" sz="6600" kern="1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黑体" pitchFamily="49" charset="-122"/>
                <a:ea typeface="黑体" pitchFamily="49" charset="-122"/>
              </a:rPr>
              <a:t>技术分析到程序化交易：</a:t>
            </a:r>
            <a:r>
              <a:rPr lang="zh-CN" altLang="en-US" sz="6600" kern="1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黑体" pitchFamily="49" charset="-122"/>
                <a:ea typeface="黑体" pitchFamily="49" charset="-122"/>
              </a:rPr>
              <a:t>跨指标模型</a:t>
            </a:r>
            <a:r>
              <a:rPr lang="zh-CN" altLang="en-US" sz="6600" kern="1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黑体" pitchFamily="49" charset="-122"/>
                <a:ea typeface="黑体" pitchFamily="49" charset="-122"/>
              </a:rPr>
              <a:t>的编写</a:t>
            </a:r>
          </a:p>
        </p:txBody>
      </p:sp>
    </p:spTree>
  </p:cSld>
  <p:clrMapOvr>
    <a:masterClrMapping/>
  </p:clrMapOvr>
  <p:transition spd="slow"/>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3"/>
          <p:cNvGrpSpPr/>
          <p:nvPr/>
        </p:nvGrpSpPr>
        <p:grpSpPr>
          <a:xfrm>
            <a:off x="939800" y="793660"/>
            <a:ext cx="3416300" cy="1304876"/>
            <a:chOff x="939800" y="793660"/>
            <a:chExt cx="3416300" cy="1304876"/>
          </a:xfrm>
        </p:grpSpPr>
        <p:sp>
          <p:nvSpPr>
            <p:cNvPr id="5" name="Text Box 5"/>
            <p:cNvSpPr txBox="1">
              <a:spLocks noChangeArrowheads="1"/>
            </p:cNvSpPr>
            <p:nvPr/>
          </p:nvSpPr>
          <p:spPr bwMode="auto">
            <a:xfrm>
              <a:off x="939800" y="793660"/>
              <a:ext cx="3022600" cy="400110"/>
            </a:xfrm>
            <a:prstGeom prst="rect">
              <a:avLst/>
            </a:prstGeom>
            <a:noFill/>
            <a:ln w="9525" algn="ctr">
              <a:noFill/>
              <a:miter lim="800000"/>
              <a:headEnd/>
              <a:tailEnd/>
            </a:ln>
          </p:spPr>
          <p:txBody>
            <a:bodyPr wrap="square">
              <a:spAutoFit/>
            </a:bodyPr>
            <a:lstStyle/>
            <a:p>
              <a:pPr algn="l"/>
              <a:r>
                <a:rPr lang="zh-CN" altLang="en-US" sz="2000" dirty="0">
                  <a:solidFill>
                    <a:schemeClr val="bg2"/>
                  </a:solidFill>
                </a:rPr>
                <a:t> </a:t>
              </a:r>
              <a:r>
                <a:rPr lang="en-US" altLang="zh-CN" sz="2000" dirty="0" smtClean="0">
                  <a:solidFill>
                    <a:schemeClr val="bg2"/>
                  </a:solidFill>
                </a:rPr>
                <a:t>1</a:t>
              </a:r>
              <a:r>
                <a:rPr lang="zh-CN" altLang="en-US" sz="2000" dirty="0" smtClean="0">
                  <a:solidFill>
                    <a:schemeClr val="bg2"/>
                  </a:solidFill>
                </a:rPr>
                <a:t>、</a:t>
              </a:r>
              <a:r>
                <a:rPr lang="zh-CN" altLang="en-US" sz="2000" dirty="0" smtClean="0">
                  <a:solidFill>
                    <a:schemeClr val="bg2"/>
                  </a:solidFill>
                  <a:latin typeface="黑体" pitchFamily="49" charset="-122"/>
                  <a:ea typeface="黑体" pitchFamily="49" charset="-122"/>
                </a:rPr>
                <a:t>常用指标分类</a:t>
              </a:r>
              <a:endParaRPr lang="zh-CN" altLang="en-US" sz="2000" dirty="0">
                <a:latin typeface="黑体" pitchFamily="49" charset="-122"/>
                <a:ea typeface="黑体" pitchFamily="49" charset="-122"/>
              </a:endParaRPr>
            </a:p>
          </p:txBody>
        </p:sp>
        <p:sp>
          <p:nvSpPr>
            <p:cNvPr id="6" name="Text Box 5"/>
            <p:cNvSpPr txBox="1">
              <a:spLocks noChangeArrowheads="1"/>
            </p:cNvSpPr>
            <p:nvPr/>
          </p:nvSpPr>
          <p:spPr bwMode="auto">
            <a:xfrm>
              <a:off x="1333500" y="1390650"/>
              <a:ext cx="3022600" cy="707886"/>
            </a:xfrm>
            <a:prstGeom prst="rect">
              <a:avLst/>
            </a:prstGeom>
            <a:noFill/>
            <a:ln w="9525" algn="ctr">
              <a:noFill/>
              <a:miter lim="800000"/>
              <a:headEnd/>
              <a:tailEnd/>
            </a:ln>
          </p:spPr>
          <p:txBody>
            <a:bodyPr wrap="square">
              <a:spAutoFit/>
            </a:bodyPr>
            <a:lstStyle/>
            <a:p>
              <a:pPr algn="l"/>
              <a:r>
                <a:rPr lang="zh-CN" altLang="en-US" sz="2000" dirty="0">
                  <a:solidFill>
                    <a:schemeClr val="bg2"/>
                  </a:solidFill>
                  <a:latin typeface="黑体" pitchFamily="49" charset="-122"/>
                  <a:ea typeface="黑体" pitchFamily="49" charset="-122"/>
                </a:rPr>
                <a:t> </a:t>
              </a:r>
              <a:r>
                <a:rPr lang="zh-CN" altLang="en-US" sz="2000" dirty="0" smtClean="0">
                  <a:solidFill>
                    <a:schemeClr val="bg2"/>
                  </a:solidFill>
                  <a:latin typeface="黑体" pitchFamily="49" charset="-122"/>
                  <a:ea typeface="黑体" pitchFamily="49" charset="-122"/>
                </a:rPr>
                <a:t>摆动类指标：</a:t>
              </a:r>
              <a:endParaRPr lang="en-US" altLang="zh-CN" sz="2000" dirty="0" smtClean="0">
                <a:solidFill>
                  <a:schemeClr val="bg2"/>
                </a:solidFill>
                <a:latin typeface="黑体" pitchFamily="49" charset="-122"/>
                <a:ea typeface="黑体" pitchFamily="49" charset="-122"/>
              </a:endParaRPr>
            </a:p>
            <a:p>
              <a:pPr algn="l"/>
              <a:r>
                <a:rPr lang="en-US" altLang="zh-CN" sz="2000" dirty="0" smtClean="0">
                  <a:solidFill>
                    <a:schemeClr val="bg2"/>
                  </a:solidFill>
                  <a:latin typeface="黑体" pitchFamily="49" charset="-122"/>
                  <a:ea typeface="黑体" pitchFamily="49" charset="-122"/>
                </a:rPr>
                <a:t> </a:t>
              </a:r>
              <a:endParaRPr lang="zh-CN" altLang="en-US" sz="2000" dirty="0">
                <a:latin typeface="黑体" pitchFamily="49" charset="-122"/>
                <a:ea typeface="黑体" pitchFamily="49" charset="-122"/>
              </a:endParaRPr>
            </a:p>
          </p:txBody>
        </p:sp>
      </p:grpSp>
      <p:sp>
        <p:nvSpPr>
          <p:cNvPr id="7" name="矩形 6"/>
          <p:cNvSpPr/>
          <p:nvPr/>
        </p:nvSpPr>
        <p:spPr>
          <a:xfrm>
            <a:off x="1485900" y="2028825"/>
            <a:ext cx="6515100" cy="2831544"/>
          </a:xfrm>
          <a:prstGeom prst="rect">
            <a:avLst/>
          </a:prstGeom>
        </p:spPr>
        <p:txBody>
          <a:bodyPr wrap="square">
            <a:spAutoFit/>
          </a:bodyPr>
          <a:lstStyle/>
          <a:p>
            <a:pPr algn="l"/>
            <a:r>
              <a:rPr lang="en-US" altLang="zh-CN" sz="1600" dirty="0" smtClean="0">
                <a:solidFill>
                  <a:schemeClr val="bg2"/>
                </a:solidFill>
                <a:latin typeface="黑体" pitchFamily="49" charset="-122"/>
                <a:ea typeface="黑体" pitchFamily="49" charset="-122"/>
              </a:rPr>
              <a:t>② MACD</a:t>
            </a:r>
            <a:r>
              <a:rPr lang="zh-CN" altLang="en-US" sz="1600" dirty="0" smtClean="0">
                <a:solidFill>
                  <a:schemeClr val="bg2"/>
                </a:solidFill>
                <a:latin typeface="黑体" pitchFamily="49" charset="-122"/>
                <a:ea typeface="黑体" pitchFamily="49" charset="-122"/>
              </a:rPr>
              <a:t>指数平滑异同平均线，是从双指数移动平均线发展而来的，由快的指数移动平均线（</a:t>
            </a:r>
            <a:r>
              <a:rPr lang="en-US" altLang="zh-CN" sz="1600" dirty="0" smtClean="0">
                <a:solidFill>
                  <a:schemeClr val="bg2"/>
                </a:solidFill>
                <a:latin typeface="黑体" pitchFamily="49" charset="-122"/>
                <a:ea typeface="黑体" pitchFamily="49" charset="-122"/>
              </a:rPr>
              <a:t>EMA</a:t>
            </a:r>
            <a:r>
              <a:rPr lang="zh-CN" altLang="en-US" sz="1600" dirty="0" smtClean="0">
                <a:solidFill>
                  <a:schemeClr val="bg2"/>
                </a:solidFill>
                <a:latin typeface="黑体" pitchFamily="49" charset="-122"/>
                <a:ea typeface="黑体" pitchFamily="49" charset="-122"/>
              </a:rPr>
              <a:t>）减去慢的指数移动平均线，</a:t>
            </a:r>
            <a:r>
              <a:rPr lang="en-US" altLang="zh-CN" sz="1600" dirty="0" smtClean="0">
                <a:solidFill>
                  <a:schemeClr val="bg2"/>
                </a:solidFill>
                <a:latin typeface="黑体" pitchFamily="49" charset="-122"/>
                <a:ea typeface="黑体" pitchFamily="49" charset="-122"/>
              </a:rPr>
              <a:t>MACD</a:t>
            </a:r>
            <a:r>
              <a:rPr lang="zh-CN" altLang="en-US" sz="1600" dirty="0" smtClean="0">
                <a:solidFill>
                  <a:schemeClr val="bg2"/>
                </a:solidFill>
                <a:latin typeface="黑体" pitchFamily="49" charset="-122"/>
                <a:ea typeface="黑体" pitchFamily="49" charset="-122"/>
              </a:rPr>
              <a:t>的意义和双移动平均线基本相同，当</a:t>
            </a:r>
            <a:r>
              <a:rPr lang="en-US" altLang="zh-CN" sz="1600" dirty="0" smtClean="0">
                <a:solidFill>
                  <a:schemeClr val="bg2"/>
                </a:solidFill>
                <a:latin typeface="黑体" pitchFamily="49" charset="-122"/>
                <a:ea typeface="黑体" pitchFamily="49" charset="-122"/>
              </a:rPr>
              <a:t>MACD</a:t>
            </a:r>
            <a:r>
              <a:rPr lang="zh-CN" altLang="en-US" sz="1600" dirty="0" smtClean="0">
                <a:solidFill>
                  <a:schemeClr val="bg2"/>
                </a:solidFill>
                <a:latin typeface="黑体" pitchFamily="49" charset="-122"/>
                <a:ea typeface="黑体" pitchFamily="49" charset="-122"/>
              </a:rPr>
              <a:t>从负数转向正数，是做多信号。当</a:t>
            </a:r>
            <a:r>
              <a:rPr lang="en-US" altLang="zh-CN" sz="1600" dirty="0" smtClean="0">
                <a:solidFill>
                  <a:schemeClr val="bg2"/>
                </a:solidFill>
                <a:latin typeface="黑体" pitchFamily="49" charset="-122"/>
                <a:ea typeface="黑体" pitchFamily="49" charset="-122"/>
              </a:rPr>
              <a:t>MACD</a:t>
            </a:r>
            <a:r>
              <a:rPr lang="zh-CN" altLang="en-US" sz="1600" dirty="0" smtClean="0">
                <a:solidFill>
                  <a:schemeClr val="bg2"/>
                </a:solidFill>
                <a:latin typeface="黑体" pitchFamily="49" charset="-122"/>
                <a:ea typeface="黑体" pitchFamily="49" charset="-122"/>
              </a:rPr>
              <a:t>从正数转向负数，是做空信号。</a:t>
            </a:r>
            <a:endParaRPr lang="en-US" altLang="zh-CN" sz="1600" dirty="0" smtClean="0">
              <a:solidFill>
                <a:schemeClr val="bg2"/>
              </a:solidFill>
              <a:latin typeface="黑体" pitchFamily="49" charset="-122"/>
              <a:ea typeface="黑体" pitchFamily="49" charset="-122"/>
            </a:endParaRPr>
          </a:p>
          <a:p>
            <a:pPr algn="l"/>
            <a:endParaRPr lang="en-US" altLang="zh-CN" sz="1600" dirty="0" smtClean="0">
              <a:solidFill>
                <a:schemeClr val="bg2"/>
              </a:solidFill>
              <a:latin typeface="黑体" pitchFamily="49" charset="-122"/>
              <a:ea typeface="黑体" pitchFamily="49" charset="-122"/>
            </a:endParaRPr>
          </a:p>
          <a:p>
            <a:pPr algn="l"/>
            <a:r>
              <a:rPr lang="en-US" altLang="zh-CN" sz="1400" dirty="0" smtClean="0">
                <a:solidFill>
                  <a:schemeClr val="bg2"/>
                </a:solidFill>
                <a:latin typeface="黑体" pitchFamily="49" charset="-122"/>
                <a:ea typeface="黑体" pitchFamily="49" charset="-122"/>
              </a:rPr>
              <a:t> DIFF : EMA(CLOSE,12) - EMA(CLOSE,26);</a:t>
            </a:r>
          </a:p>
          <a:p>
            <a:pPr algn="l"/>
            <a:r>
              <a:rPr lang="en-US" altLang="zh-CN" sz="1400" dirty="0" smtClean="0">
                <a:solidFill>
                  <a:schemeClr val="bg2"/>
                </a:solidFill>
                <a:latin typeface="黑体" pitchFamily="49" charset="-122"/>
                <a:ea typeface="黑体" pitchFamily="49" charset="-122"/>
              </a:rPr>
              <a:t>//</a:t>
            </a:r>
            <a:r>
              <a:rPr lang="zh-CN" altLang="en-US" sz="1400" dirty="0" smtClean="0">
                <a:solidFill>
                  <a:schemeClr val="bg2"/>
                </a:solidFill>
                <a:latin typeface="黑体" pitchFamily="49" charset="-122"/>
                <a:ea typeface="黑体" pitchFamily="49" charset="-122"/>
              </a:rPr>
              <a:t>短周期与长周期的收盘价的指数平滑移动平均值做差。</a:t>
            </a:r>
          </a:p>
          <a:p>
            <a:pPr algn="l"/>
            <a:r>
              <a:rPr lang="en-US" altLang="zh-CN" sz="1400" dirty="0" smtClean="0">
                <a:solidFill>
                  <a:schemeClr val="bg2"/>
                </a:solidFill>
                <a:latin typeface="黑体" pitchFamily="49" charset="-122"/>
                <a:ea typeface="黑体" pitchFamily="49" charset="-122"/>
              </a:rPr>
              <a:t> DEA : EMA(DIFF,9);//DIFF</a:t>
            </a:r>
            <a:r>
              <a:rPr lang="zh-CN" altLang="en-US" sz="1400" dirty="0" smtClean="0">
                <a:solidFill>
                  <a:schemeClr val="bg2"/>
                </a:solidFill>
                <a:latin typeface="黑体" pitchFamily="49" charset="-122"/>
                <a:ea typeface="黑体" pitchFamily="49" charset="-122"/>
              </a:rPr>
              <a:t>的</a:t>
            </a:r>
            <a:r>
              <a:rPr lang="en-US" altLang="zh-CN" sz="1400" dirty="0" smtClean="0">
                <a:solidFill>
                  <a:schemeClr val="bg2"/>
                </a:solidFill>
                <a:latin typeface="黑体" pitchFamily="49" charset="-122"/>
                <a:ea typeface="黑体" pitchFamily="49" charset="-122"/>
              </a:rPr>
              <a:t>M</a:t>
            </a:r>
            <a:r>
              <a:rPr lang="zh-CN" altLang="en-US" sz="1400" dirty="0" smtClean="0">
                <a:solidFill>
                  <a:schemeClr val="bg2"/>
                </a:solidFill>
                <a:latin typeface="黑体" pitchFamily="49" charset="-122"/>
                <a:ea typeface="黑体" pitchFamily="49" charset="-122"/>
              </a:rPr>
              <a:t>个周期指数平滑移动平均</a:t>
            </a:r>
          </a:p>
          <a:p>
            <a:pPr algn="l"/>
            <a:r>
              <a:rPr lang="en-US" altLang="zh-CN" sz="1400" dirty="0" smtClean="0">
                <a:solidFill>
                  <a:schemeClr val="bg2"/>
                </a:solidFill>
                <a:latin typeface="黑体" pitchFamily="49" charset="-122"/>
                <a:ea typeface="黑体" pitchFamily="49" charset="-122"/>
              </a:rPr>
              <a:t> 2*(DIFF-DEA),COLORSTICK;//DIFF</a:t>
            </a:r>
            <a:r>
              <a:rPr lang="zh-CN" altLang="en-US" sz="1400" dirty="0" smtClean="0">
                <a:solidFill>
                  <a:schemeClr val="bg2"/>
                </a:solidFill>
                <a:latin typeface="黑体" pitchFamily="49" charset="-122"/>
                <a:ea typeface="黑体" pitchFamily="49" charset="-122"/>
              </a:rPr>
              <a:t>减</a:t>
            </a:r>
            <a:r>
              <a:rPr lang="en-US" altLang="zh-CN" sz="1400" dirty="0" smtClean="0">
                <a:solidFill>
                  <a:schemeClr val="bg2"/>
                </a:solidFill>
                <a:latin typeface="黑体" pitchFamily="49" charset="-122"/>
                <a:ea typeface="黑体" pitchFamily="49" charset="-122"/>
              </a:rPr>
              <a:t>DEA</a:t>
            </a:r>
            <a:r>
              <a:rPr lang="zh-CN" altLang="en-US" sz="1400" dirty="0" smtClean="0">
                <a:solidFill>
                  <a:schemeClr val="bg2"/>
                </a:solidFill>
                <a:latin typeface="黑体" pitchFamily="49" charset="-122"/>
                <a:ea typeface="黑体" pitchFamily="49" charset="-122"/>
              </a:rPr>
              <a:t>的</a:t>
            </a:r>
            <a:r>
              <a:rPr lang="en-US" altLang="zh-CN" sz="1400" dirty="0" smtClean="0">
                <a:solidFill>
                  <a:schemeClr val="bg2"/>
                </a:solidFill>
                <a:latin typeface="黑体" pitchFamily="49" charset="-122"/>
                <a:ea typeface="黑体" pitchFamily="49" charset="-122"/>
              </a:rPr>
              <a:t>2</a:t>
            </a:r>
            <a:r>
              <a:rPr lang="zh-CN" altLang="en-US" sz="1400" dirty="0" smtClean="0">
                <a:solidFill>
                  <a:schemeClr val="bg2"/>
                </a:solidFill>
                <a:latin typeface="黑体" pitchFamily="49" charset="-122"/>
                <a:ea typeface="黑体" pitchFamily="49" charset="-122"/>
              </a:rPr>
              <a:t>倍画柱状线</a:t>
            </a:r>
          </a:p>
          <a:p>
            <a:pPr algn="l"/>
            <a:r>
              <a:rPr lang="en-US" altLang="zh-CN" sz="1400" dirty="0" smtClean="0">
                <a:solidFill>
                  <a:schemeClr val="bg2"/>
                </a:solidFill>
                <a:latin typeface="黑体" pitchFamily="49" charset="-122"/>
                <a:ea typeface="黑体" pitchFamily="49" charset="-122"/>
              </a:rPr>
              <a:t> CROSS(DIFF,DEA),BPK;//DIFF</a:t>
            </a:r>
            <a:r>
              <a:rPr lang="zh-CN" altLang="en-US" sz="1400" dirty="0" smtClean="0">
                <a:solidFill>
                  <a:schemeClr val="bg2"/>
                </a:solidFill>
                <a:latin typeface="黑体" pitchFamily="49" charset="-122"/>
                <a:ea typeface="黑体" pitchFamily="49" charset="-122"/>
              </a:rPr>
              <a:t>上穿</a:t>
            </a:r>
            <a:r>
              <a:rPr lang="en-US" altLang="zh-CN" sz="1400" dirty="0" smtClean="0">
                <a:solidFill>
                  <a:schemeClr val="bg2"/>
                </a:solidFill>
                <a:latin typeface="黑体" pitchFamily="49" charset="-122"/>
                <a:ea typeface="黑体" pitchFamily="49" charset="-122"/>
              </a:rPr>
              <a:t>DEA,</a:t>
            </a:r>
            <a:r>
              <a:rPr lang="zh-CN" altLang="en-US" sz="1400" dirty="0" smtClean="0">
                <a:solidFill>
                  <a:schemeClr val="bg2"/>
                </a:solidFill>
                <a:latin typeface="黑体" pitchFamily="49" charset="-122"/>
                <a:ea typeface="黑体" pitchFamily="49" charset="-122"/>
              </a:rPr>
              <a:t>做多。</a:t>
            </a:r>
          </a:p>
          <a:p>
            <a:pPr algn="l"/>
            <a:r>
              <a:rPr lang="en-US" altLang="zh-CN" sz="1400" dirty="0" smtClean="0">
                <a:solidFill>
                  <a:schemeClr val="bg2"/>
                </a:solidFill>
                <a:latin typeface="黑体" pitchFamily="49" charset="-122"/>
                <a:ea typeface="黑体" pitchFamily="49" charset="-122"/>
              </a:rPr>
              <a:t> CROSS(DEA,DIFF),SPK;//DIFF</a:t>
            </a:r>
            <a:r>
              <a:rPr lang="zh-CN" altLang="en-US" sz="1400" dirty="0" smtClean="0">
                <a:solidFill>
                  <a:schemeClr val="bg2"/>
                </a:solidFill>
                <a:latin typeface="黑体" pitchFamily="49" charset="-122"/>
                <a:ea typeface="黑体" pitchFamily="49" charset="-122"/>
              </a:rPr>
              <a:t>下穿</a:t>
            </a:r>
            <a:r>
              <a:rPr lang="en-US" altLang="zh-CN" sz="1400" dirty="0" smtClean="0">
                <a:solidFill>
                  <a:schemeClr val="bg2"/>
                </a:solidFill>
                <a:latin typeface="黑体" pitchFamily="49" charset="-122"/>
                <a:ea typeface="黑体" pitchFamily="49" charset="-122"/>
              </a:rPr>
              <a:t>DEA,</a:t>
            </a:r>
            <a:r>
              <a:rPr lang="zh-CN" altLang="en-US" sz="1400" dirty="0" smtClean="0">
                <a:solidFill>
                  <a:schemeClr val="bg2"/>
                </a:solidFill>
                <a:latin typeface="黑体" pitchFamily="49" charset="-122"/>
                <a:ea typeface="黑体" pitchFamily="49" charset="-122"/>
              </a:rPr>
              <a:t>做空。</a:t>
            </a:r>
          </a:p>
          <a:p>
            <a:pPr algn="l"/>
            <a:r>
              <a:rPr lang="en-US" altLang="zh-CN" sz="1400" dirty="0" smtClean="0">
                <a:solidFill>
                  <a:schemeClr val="bg2"/>
                </a:solidFill>
                <a:latin typeface="黑体" pitchFamily="49" charset="-122"/>
                <a:ea typeface="黑体" pitchFamily="49" charset="-122"/>
              </a:rPr>
              <a:t> AUTOFILTER;</a:t>
            </a:r>
          </a:p>
        </p:txBody>
      </p:sp>
      <p:sp>
        <p:nvSpPr>
          <p:cNvPr id="8" name="TextBox 7"/>
          <p:cNvSpPr txBox="1"/>
          <p:nvPr/>
        </p:nvSpPr>
        <p:spPr>
          <a:xfrm>
            <a:off x="1447800" y="5105400"/>
            <a:ext cx="3352800" cy="954107"/>
          </a:xfrm>
          <a:prstGeom prst="rect">
            <a:avLst/>
          </a:prstGeom>
          <a:noFill/>
        </p:spPr>
        <p:txBody>
          <a:bodyPr wrap="square" rtlCol="0">
            <a:spAutoFit/>
          </a:bodyPr>
          <a:lstStyle/>
          <a:p>
            <a:pPr algn="l"/>
            <a:r>
              <a:rPr lang="zh-CN" altLang="en-US" sz="1400" dirty="0" smtClean="0">
                <a:latin typeface="黑体" pitchFamily="49" charset="-122"/>
                <a:ea typeface="黑体" pitchFamily="49" charset="-122"/>
              </a:rPr>
              <a:t>关键字：</a:t>
            </a:r>
            <a:r>
              <a:rPr lang="en-US" altLang="zh-CN" sz="1400" dirty="0" smtClean="0">
                <a:latin typeface="黑体" pitchFamily="49" charset="-122"/>
                <a:ea typeface="黑体" pitchFamily="49" charset="-122"/>
              </a:rPr>
              <a:t>EMA</a:t>
            </a:r>
          </a:p>
          <a:p>
            <a:pPr algn="l"/>
            <a:r>
              <a:rPr lang="en-US" altLang="zh-CN" sz="1400" dirty="0" smtClean="0">
                <a:solidFill>
                  <a:schemeClr val="bg2"/>
                </a:solidFill>
                <a:latin typeface="黑体" pitchFamily="49" charset="-122"/>
                <a:ea typeface="黑体" pitchFamily="49" charset="-122"/>
              </a:rPr>
              <a:t>        </a:t>
            </a:r>
            <a:r>
              <a:rPr lang="en-US" altLang="zh-CN" sz="1400" dirty="0" smtClean="0">
                <a:latin typeface="黑体" pitchFamily="49" charset="-122"/>
                <a:ea typeface="黑体" pitchFamily="49" charset="-122"/>
              </a:rPr>
              <a:t>COLORSTICK</a:t>
            </a:r>
          </a:p>
          <a:p>
            <a:pPr algn="l"/>
            <a:r>
              <a:rPr lang="en-US" altLang="zh-CN" sz="1400" dirty="0" smtClean="0">
                <a:latin typeface="黑体" pitchFamily="49" charset="-122"/>
                <a:ea typeface="黑体" pitchFamily="49" charset="-122"/>
              </a:rPr>
              <a:t>        </a:t>
            </a:r>
          </a:p>
          <a:p>
            <a:pPr algn="l"/>
            <a:r>
              <a:rPr lang="en-US" altLang="zh-CN" sz="1400" dirty="0" smtClean="0">
                <a:latin typeface="黑体" pitchFamily="49" charset="-122"/>
                <a:ea typeface="黑体" pitchFamily="49" charset="-122"/>
              </a:rPr>
              <a:t>        </a:t>
            </a:r>
          </a:p>
        </p:txBody>
      </p:sp>
    </p:spTree>
  </p:cSld>
  <p:clrMapOvr>
    <a:masterClrMapping/>
  </p:clrMapOvr>
  <p:transition spd="slow"/>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3"/>
          <p:cNvGrpSpPr/>
          <p:nvPr/>
        </p:nvGrpSpPr>
        <p:grpSpPr>
          <a:xfrm>
            <a:off x="939800" y="793660"/>
            <a:ext cx="3416300" cy="1304876"/>
            <a:chOff x="939800" y="793660"/>
            <a:chExt cx="3416300" cy="1304876"/>
          </a:xfrm>
        </p:grpSpPr>
        <p:sp>
          <p:nvSpPr>
            <p:cNvPr id="5" name="Text Box 5"/>
            <p:cNvSpPr txBox="1">
              <a:spLocks noChangeArrowheads="1"/>
            </p:cNvSpPr>
            <p:nvPr/>
          </p:nvSpPr>
          <p:spPr bwMode="auto">
            <a:xfrm>
              <a:off x="939800" y="793660"/>
              <a:ext cx="3022600" cy="400110"/>
            </a:xfrm>
            <a:prstGeom prst="rect">
              <a:avLst/>
            </a:prstGeom>
            <a:noFill/>
            <a:ln w="9525" algn="ctr">
              <a:noFill/>
              <a:miter lim="800000"/>
              <a:headEnd/>
              <a:tailEnd/>
            </a:ln>
          </p:spPr>
          <p:txBody>
            <a:bodyPr wrap="square">
              <a:spAutoFit/>
            </a:bodyPr>
            <a:lstStyle/>
            <a:p>
              <a:pPr algn="l"/>
              <a:r>
                <a:rPr lang="zh-CN" altLang="en-US" sz="2000" dirty="0">
                  <a:solidFill>
                    <a:schemeClr val="bg2"/>
                  </a:solidFill>
                </a:rPr>
                <a:t> </a:t>
              </a:r>
              <a:r>
                <a:rPr lang="en-US" altLang="zh-CN" sz="2000" dirty="0" smtClean="0">
                  <a:solidFill>
                    <a:schemeClr val="bg2"/>
                  </a:solidFill>
                </a:rPr>
                <a:t>1</a:t>
              </a:r>
              <a:r>
                <a:rPr lang="zh-CN" altLang="en-US" sz="2000" dirty="0" smtClean="0">
                  <a:solidFill>
                    <a:schemeClr val="bg2"/>
                  </a:solidFill>
                </a:rPr>
                <a:t>、</a:t>
              </a:r>
              <a:r>
                <a:rPr lang="zh-CN" altLang="en-US" sz="2000" dirty="0" smtClean="0">
                  <a:solidFill>
                    <a:schemeClr val="bg2"/>
                  </a:solidFill>
                  <a:latin typeface="黑体" pitchFamily="49" charset="-122"/>
                  <a:ea typeface="黑体" pitchFamily="49" charset="-122"/>
                </a:rPr>
                <a:t>常用指标分类</a:t>
              </a:r>
              <a:endParaRPr lang="zh-CN" altLang="en-US" sz="2000" dirty="0">
                <a:latin typeface="黑体" pitchFamily="49" charset="-122"/>
                <a:ea typeface="黑体" pitchFamily="49" charset="-122"/>
              </a:endParaRPr>
            </a:p>
          </p:txBody>
        </p:sp>
        <p:sp>
          <p:nvSpPr>
            <p:cNvPr id="6" name="Text Box 5"/>
            <p:cNvSpPr txBox="1">
              <a:spLocks noChangeArrowheads="1"/>
            </p:cNvSpPr>
            <p:nvPr/>
          </p:nvSpPr>
          <p:spPr bwMode="auto">
            <a:xfrm>
              <a:off x="1333500" y="1390650"/>
              <a:ext cx="3022600" cy="707886"/>
            </a:xfrm>
            <a:prstGeom prst="rect">
              <a:avLst/>
            </a:prstGeom>
            <a:noFill/>
            <a:ln w="9525" algn="ctr">
              <a:noFill/>
              <a:miter lim="800000"/>
              <a:headEnd/>
              <a:tailEnd/>
            </a:ln>
          </p:spPr>
          <p:txBody>
            <a:bodyPr wrap="square">
              <a:spAutoFit/>
            </a:bodyPr>
            <a:lstStyle/>
            <a:p>
              <a:pPr algn="l"/>
              <a:r>
                <a:rPr lang="zh-CN" altLang="en-US" sz="2000" dirty="0">
                  <a:solidFill>
                    <a:schemeClr val="bg2"/>
                  </a:solidFill>
                  <a:latin typeface="黑体" pitchFamily="49" charset="-122"/>
                  <a:ea typeface="黑体" pitchFamily="49" charset="-122"/>
                </a:rPr>
                <a:t> </a:t>
              </a:r>
              <a:r>
                <a:rPr lang="zh-CN" altLang="en-US" sz="2000" dirty="0" smtClean="0">
                  <a:solidFill>
                    <a:schemeClr val="bg2"/>
                  </a:solidFill>
                  <a:latin typeface="黑体" pitchFamily="49" charset="-122"/>
                  <a:ea typeface="黑体" pitchFamily="49" charset="-122"/>
                </a:rPr>
                <a:t>量仓分析指标：</a:t>
              </a:r>
              <a:endParaRPr lang="en-US" altLang="zh-CN" sz="2000" dirty="0" smtClean="0">
                <a:solidFill>
                  <a:schemeClr val="bg2"/>
                </a:solidFill>
                <a:latin typeface="黑体" pitchFamily="49" charset="-122"/>
                <a:ea typeface="黑体" pitchFamily="49" charset="-122"/>
              </a:endParaRPr>
            </a:p>
            <a:p>
              <a:pPr algn="l"/>
              <a:r>
                <a:rPr lang="en-US" altLang="zh-CN" sz="2000" dirty="0" smtClean="0">
                  <a:solidFill>
                    <a:schemeClr val="bg2"/>
                  </a:solidFill>
                  <a:latin typeface="黑体" pitchFamily="49" charset="-122"/>
                  <a:ea typeface="黑体" pitchFamily="49" charset="-122"/>
                </a:rPr>
                <a:t> </a:t>
              </a:r>
              <a:endParaRPr lang="zh-CN" altLang="en-US" sz="2000" dirty="0">
                <a:latin typeface="黑体" pitchFamily="49" charset="-122"/>
                <a:ea typeface="黑体" pitchFamily="49" charset="-122"/>
              </a:endParaRPr>
            </a:p>
          </p:txBody>
        </p:sp>
      </p:grpSp>
      <p:sp>
        <p:nvSpPr>
          <p:cNvPr id="7" name="矩形 6"/>
          <p:cNvSpPr/>
          <p:nvPr/>
        </p:nvSpPr>
        <p:spPr>
          <a:xfrm>
            <a:off x="1485900" y="2028825"/>
            <a:ext cx="6667500" cy="3385542"/>
          </a:xfrm>
          <a:prstGeom prst="rect">
            <a:avLst/>
          </a:prstGeom>
        </p:spPr>
        <p:txBody>
          <a:bodyPr wrap="square">
            <a:spAutoFit/>
          </a:bodyPr>
          <a:lstStyle/>
          <a:p>
            <a:pPr algn="l"/>
            <a:r>
              <a:rPr lang="en-US" altLang="zh-CN" sz="1600" dirty="0" smtClean="0">
                <a:solidFill>
                  <a:schemeClr val="bg2"/>
                </a:solidFill>
                <a:latin typeface="黑体" pitchFamily="49" charset="-122"/>
                <a:ea typeface="黑体" pitchFamily="49" charset="-122"/>
              </a:rPr>
              <a:t>① </a:t>
            </a:r>
            <a:r>
              <a:rPr lang="zh-CN" altLang="en-US" sz="1600" dirty="0" smtClean="0">
                <a:solidFill>
                  <a:schemeClr val="bg2"/>
                </a:solidFill>
                <a:latin typeface="黑体" pitchFamily="49" charset="-122"/>
                <a:ea typeface="黑体" pitchFamily="49" charset="-122"/>
              </a:rPr>
              <a:t>多空量比指标：</a:t>
            </a:r>
            <a:r>
              <a:rPr lang="en-US" altLang="zh-CN" sz="1600" dirty="0" smtClean="0">
                <a:solidFill>
                  <a:schemeClr val="bg2"/>
                </a:solidFill>
                <a:latin typeface="黑体" pitchFamily="49" charset="-122"/>
                <a:ea typeface="黑体" pitchFamily="49" charset="-122"/>
              </a:rPr>
              <a:t> </a:t>
            </a:r>
          </a:p>
          <a:p>
            <a:pPr algn="l"/>
            <a:endParaRPr lang="en-US" altLang="zh-CN" sz="1600" dirty="0" smtClean="0">
              <a:solidFill>
                <a:schemeClr val="bg2"/>
              </a:solidFill>
              <a:latin typeface="黑体" pitchFamily="49" charset="-122"/>
              <a:ea typeface="黑体" pitchFamily="49" charset="-122"/>
            </a:endParaRPr>
          </a:p>
          <a:p>
            <a:pPr algn="l"/>
            <a:r>
              <a:rPr lang="en-US" altLang="zh-CN" sz="1400" dirty="0" smtClean="0">
                <a:solidFill>
                  <a:schemeClr val="bg2"/>
                </a:solidFill>
                <a:latin typeface="黑体" pitchFamily="49" charset="-122"/>
                <a:ea typeface="黑体" pitchFamily="49" charset="-122"/>
              </a:rPr>
              <a:t>M:=DUALVOLUME('M');//5</a:t>
            </a:r>
            <a:r>
              <a:rPr lang="zh-CN" altLang="en-US" sz="1400" dirty="0" smtClean="0">
                <a:solidFill>
                  <a:schemeClr val="bg2"/>
                </a:solidFill>
                <a:latin typeface="黑体" pitchFamily="49" charset="-122"/>
                <a:ea typeface="黑体" pitchFamily="49" charset="-122"/>
              </a:rPr>
              <a:t>周期（主动买量</a:t>
            </a:r>
            <a:r>
              <a:rPr lang="en-US" altLang="zh-CN" sz="1400" dirty="0" smtClean="0">
                <a:solidFill>
                  <a:schemeClr val="bg2"/>
                </a:solidFill>
                <a:latin typeface="黑体" pitchFamily="49" charset="-122"/>
                <a:ea typeface="黑体" pitchFamily="49" charset="-122"/>
              </a:rPr>
              <a:t>-</a:t>
            </a:r>
            <a:r>
              <a:rPr lang="zh-CN" altLang="en-US" sz="1400" dirty="0" smtClean="0">
                <a:solidFill>
                  <a:schemeClr val="bg2"/>
                </a:solidFill>
                <a:latin typeface="黑体" pitchFamily="49" charset="-122"/>
                <a:ea typeface="黑体" pitchFamily="49" charset="-122"/>
              </a:rPr>
              <a:t>主动卖量）的平均数值。</a:t>
            </a:r>
          </a:p>
          <a:p>
            <a:pPr algn="l"/>
            <a:r>
              <a:rPr lang="en-US" altLang="zh-CN" sz="1400" dirty="0" smtClean="0">
                <a:solidFill>
                  <a:schemeClr val="bg2"/>
                </a:solidFill>
                <a:latin typeface="黑体" pitchFamily="49" charset="-122"/>
                <a:ea typeface="黑体" pitchFamily="49" charset="-122"/>
              </a:rPr>
              <a:t>N:=DUALVOLUME('N');//</a:t>
            </a:r>
            <a:r>
              <a:rPr lang="zh-CN" altLang="en-US" sz="1400" dirty="0" smtClean="0">
                <a:solidFill>
                  <a:schemeClr val="bg2"/>
                </a:solidFill>
                <a:latin typeface="黑体" pitchFamily="49" charset="-122"/>
                <a:ea typeface="黑体" pitchFamily="49" charset="-122"/>
              </a:rPr>
              <a:t>主动买量</a:t>
            </a:r>
            <a:r>
              <a:rPr lang="en-US" altLang="zh-CN" sz="1400" dirty="0" smtClean="0">
                <a:solidFill>
                  <a:schemeClr val="bg2"/>
                </a:solidFill>
                <a:latin typeface="黑体" pitchFamily="49" charset="-122"/>
                <a:ea typeface="黑体" pitchFamily="49" charset="-122"/>
              </a:rPr>
              <a:t>-</a:t>
            </a:r>
            <a:r>
              <a:rPr lang="zh-CN" altLang="en-US" sz="1400" dirty="0" smtClean="0">
                <a:solidFill>
                  <a:schemeClr val="bg2"/>
                </a:solidFill>
                <a:latin typeface="黑体" pitchFamily="49" charset="-122"/>
                <a:ea typeface="黑体" pitchFamily="49" charset="-122"/>
              </a:rPr>
              <a:t>主动卖量的差</a:t>
            </a:r>
          </a:p>
          <a:p>
            <a:pPr algn="l"/>
            <a:r>
              <a:rPr lang="en-US" altLang="zh-CN" sz="1400" dirty="0" smtClean="0">
                <a:solidFill>
                  <a:schemeClr val="bg2"/>
                </a:solidFill>
                <a:latin typeface="黑体" pitchFamily="49" charset="-122"/>
                <a:ea typeface="黑体" pitchFamily="49" charset="-122"/>
              </a:rPr>
              <a:t>DRAWCOLUMNCHART(N,SCALE&gt;=0.5,M&gt;=0);</a:t>
            </a:r>
          </a:p>
          <a:p>
            <a:pPr algn="l"/>
            <a:r>
              <a:rPr lang="en-US" altLang="zh-CN" sz="1400" dirty="0" smtClean="0">
                <a:solidFill>
                  <a:schemeClr val="bg2"/>
                </a:solidFill>
                <a:latin typeface="黑体" pitchFamily="49" charset="-122"/>
                <a:ea typeface="黑体" pitchFamily="49" charset="-122"/>
              </a:rPr>
              <a:t>//</a:t>
            </a:r>
            <a:r>
              <a:rPr lang="zh-CN" altLang="en-US" sz="1400" dirty="0" smtClean="0">
                <a:solidFill>
                  <a:schemeClr val="bg2"/>
                </a:solidFill>
                <a:latin typeface="黑体" pitchFamily="49" charset="-122"/>
                <a:ea typeface="黑体" pitchFamily="49" charset="-122"/>
              </a:rPr>
              <a:t>当主动买大于主动卖的时候，向上画柱高为</a:t>
            </a:r>
            <a:r>
              <a:rPr lang="en-US" altLang="zh-CN" sz="1400" dirty="0" smtClean="0">
                <a:solidFill>
                  <a:schemeClr val="bg2"/>
                </a:solidFill>
                <a:latin typeface="黑体" pitchFamily="49" charset="-122"/>
                <a:ea typeface="黑体" pitchFamily="49" charset="-122"/>
              </a:rPr>
              <a:t>N</a:t>
            </a:r>
            <a:r>
              <a:rPr lang="zh-CN" altLang="en-US" sz="1400" dirty="0" smtClean="0">
                <a:solidFill>
                  <a:schemeClr val="bg2"/>
                </a:solidFill>
                <a:latin typeface="黑体" pitchFamily="49" charset="-122"/>
                <a:ea typeface="黑体" pitchFamily="49" charset="-122"/>
              </a:rPr>
              <a:t>的红柱。反之向下画柱高为</a:t>
            </a:r>
            <a:r>
              <a:rPr lang="en-US" altLang="zh-CN" sz="1400" dirty="0" smtClean="0">
                <a:solidFill>
                  <a:schemeClr val="bg2"/>
                </a:solidFill>
                <a:latin typeface="黑体" pitchFamily="49" charset="-122"/>
                <a:ea typeface="黑体" pitchFamily="49" charset="-122"/>
              </a:rPr>
              <a:t>N</a:t>
            </a:r>
            <a:r>
              <a:rPr lang="zh-CN" altLang="en-US" sz="1400" dirty="0" smtClean="0">
                <a:solidFill>
                  <a:schemeClr val="bg2"/>
                </a:solidFill>
                <a:latin typeface="黑体" pitchFamily="49" charset="-122"/>
                <a:ea typeface="黑体" pitchFamily="49" charset="-122"/>
              </a:rPr>
              <a:t>的绿柱</a:t>
            </a:r>
            <a:endParaRPr lang="en-US" altLang="zh-CN" sz="1400" dirty="0" smtClean="0">
              <a:solidFill>
                <a:schemeClr val="bg2"/>
              </a:solidFill>
              <a:latin typeface="黑体" pitchFamily="49" charset="-122"/>
              <a:ea typeface="黑体" pitchFamily="49" charset="-122"/>
            </a:endParaRPr>
          </a:p>
          <a:p>
            <a:pPr algn="l"/>
            <a:endParaRPr lang="en-US" altLang="zh-CN" sz="1400" dirty="0" smtClean="0">
              <a:solidFill>
                <a:schemeClr val="bg2"/>
              </a:solidFill>
              <a:latin typeface="黑体" pitchFamily="49" charset="-122"/>
              <a:ea typeface="黑体" pitchFamily="49" charset="-122"/>
            </a:endParaRPr>
          </a:p>
          <a:p>
            <a:pPr algn="l"/>
            <a:r>
              <a:rPr lang="zh-CN" altLang="en-US" sz="1400" dirty="0" smtClean="0">
                <a:solidFill>
                  <a:schemeClr val="bg2"/>
                </a:solidFill>
                <a:latin typeface="黑体" pitchFamily="49" charset="-122"/>
                <a:ea typeface="黑体" pitchFamily="49" charset="-122"/>
              </a:rPr>
              <a:t>注意： </a:t>
            </a:r>
            <a:endParaRPr lang="en-US" altLang="zh-CN" sz="1400" dirty="0" smtClean="0">
              <a:solidFill>
                <a:schemeClr val="bg2"/>
              </a:solidFill>
              <a:latin typeface="黑体" pitchFamily="49" charset="-122"/>
              <a:ea typeface="黑体" pitchFamily="49" charset="-122"/>
            </a:endParaRPr>
          </a:p>
          <a:p>
            <a:pPr algn="l"/>
            <a:r>
              <a:rPr lang="en-US" altLang="zh-CN" sz="1400" dirty="0" smtClean="0">
                <a:solidFill>
                  <a:schemeClr val="bg2"/>
                </a:solidFill>
                <a:latin typeface="黑体" pitchFamily="49" charset="-122"/>
                <a:ea typeface="黑体" pitchFamily="49" charset="-122"/>
              </a:rPr>
              <a:t>a)</a:t>
            </a:r>
            <a:r>
              <a:rPr lang="zh-CN" altLang="en-US" sz="1400" dirty="0" smtClean="0">
                <a:solidFill>
                  <a:schemeClr val="bg2"/>
                </a:solidFill>
                <a:latin typeface="黑体" pitchFamily="49" charset="-122"/>
                <a:ea typeface="黑体" pitchFamily="49" charset="-122"/>
              </a:rPr>
              <a:t>“一定周期”由参数</a:t>
            </a:r>
            <a:r>
              <a:rPr lang="en-US" altLang="zh-CN" sz="1400" dirty="0" smtClean="0">
                <a:solidFill>
                  <a:schemeClr val="bg2"/>
                </a:solidFill>
                <a:latin typeface="黑体" pitchFamily="49" charset="-122"/>
                <a:ea typeface="黑体" pitchFamily="49" charset="-122"/>
              </a:rPr>
              <a:t>P</a:t>
            </a:r>
            <a:r>
              <a:rPr lang="zh-CN" altLang="en-US" sz="1400" dirty="0" smtClean="0">
                <a:solidFill>
                  <a:schemeClr val="bg2"/>
                </a:solidFill>
                <a:latin typeface="黑体" pitchFamily="49" charset="-122"/>
                <a:ea typeface="黑体" pitchFamily="49" charset="-122"/>
              </a:rPr>
              <a:t>的数值决定，如果不定义</a:t>
            </a:r>
            <a:r>
              <a:rPr lang="en-US" altLang="zh-CN" sz="1400" dirty="0" smtClean="0">
                <a:solidFill>
                  <a:schemeClr val="bg2"/>
                </a:solidFill>
                <a:latin typeface="黑体" pitchFamily="49" charset="-122"/>
                <a:ea typeface="黑体" pitchFamily="49" charset="-122"/>
              </a:rPr>
              <a:t>P</a:t>
            </a:r>
            <a:r>
              <a:rPr lang="zh-CN" altLang="en-US" sz="1400" dirty="0" smtClean="0">
                <a:solidFill>
                  <a:schemeClr val="bg2"/>
                </a:solidFill>
                <a:latin typeface="黑体" pitchFamily="49" charset="-122"/>
                <a:ea typeface="黑体" pitchFamily="49" charset="-122"/>
              </a:rPr>
              <a:t>，默认为</a:t>
            </a:r>
            <a:r>
              <a:rPr lang="en-US" altLang="zh-CN" sz="1400" dirty="0" smtClean="0">
                <a:solidFill>
                  <a:schemeClr val="bg2"/>
                </a:solidFill>
                <a:latin typeface="黑体" pitchFamily="49" charset="-122"/>
                <a:ea typeface="黑体" pitchFamily="49" charset="-122"/>
              </a:rPr>
              <a:t>5</a:t>
            </a:r>
            <a:r>
              <a:rPr lang="zh-CN" altLang="en-US" sz="1400" dirty="0" smtClean="0">
                <a:solidFill>
                  <a:schemeClr val="bg2"/>
                </a:solidFill>
                <a:latin typeface="黑体" pitchFamily="49" charset="-122"/>
                <a:ea typeface="黑体" pitchFamily="49" charset="-122"/>
              </a:rPr>
              <a:t>周期。</a:t>
            </a:r>
            <a:r>
              <a:rPr lang="en-US" altLang="zh-CN" sz="1400" dirty="0" smtClean="0">
                <a:solidFill>
                  <a:schemeClr val="bg2"/>
                </a:solidFill>
                <a:latin typeface="黑体" pitchFamily="49" charset="-122"/>
                <a:ea typeface="黑体" pitchFamily="49" charset="-122"/>
              </a:rPr>
              <a:t>P</a:t>
            </a:r>
            <a:r>
              <a:rPr lang="zh-CN" altLang="en-US" sz="1400" dirty="0" smtClean="0">
                <a:solidFill>
                  <a:schemeClr val="bg2"/>
                </a:solidFill>
                <a:latin typeface="黑体" pitchFamily="49" charset="-122"/>
                <a:ea typeface="黑体" pitchFamily="49" charset="-122"/>
              </a:rPr>
              <a:t>不能直接定义，需要在参数列表中定义。</a:t>
            </a:r>
          </a:p>
          <a:p>
            <a:pPr algn="l"/>
            <a:r>
              <a:rPr lang="en-US" altLang="zh-CN" sz="1400" dirty="0" smtClean="0">
                <a:solidFill>
                  <a:schemeClr val="bg2"/>
                </a:solidFill>
                <a:latin typeface="黑体" pitchFamily="49" charset="-122"/>
                <a:ea typeface="黑体" pitchFamily="49" charset="-122"/>
              </a:rPr>
              <a:t>b)</a:t>
            </a:r>
            <a:r>
              <a:rPr lang="zh-CN" altLang="en-US" sz="1400" dirty="0" smtClean="0">
                <a:solidFill>
                  <a:schemeClr val="bg2"/>
                </a:solidFill>
                <a:latin typeface="黑体" pitchFamily="49" charset="-122"/>
                <a:ea typeface="黑体" pitchFamily="49" charset="-122"/>
              </a:rPr>
              <a:t>主动买量比例和主动卖量比例相等或者一边是</a:t>
            </a:r>
            <a:r>
              <a:rPr lang="en-US" altLang="zh-CN" sz="1400" dirty="0" smtClean="0">
                <a:solidFill>
                  <a:schemeClr val="bg2"/>
                </a:solidFill>
                <a:latin typeface="黑体" pitchFamily="49" charset="-122"/>
                <a:ea typeface="黑体" pitchFamily="49" charset="-122"/>
              </a:rPr>
              <a:t>100%</a:t>
            </a:r>
            <a:r>
              <a:rPr lang="zh-CN" altLang="en-US" sz="1400" dirty="0" smtClean="0">
                <a:solidFill>
                  <a:schemeClr val="bg2"/>
                </a:solidFill>
                <a:latin typeface="黑体" pitchFamily="49" charset="-122"/>
                <a:ea typeface="黑体" pitchFamily="49" charset="-122"/>
              </a:rPr>
              <a:t>，不画柱。</a:t>
            </a:r>
          </a:p>
          <a:p>
            <a:pPr algn="l"/>
            <a:r>
              <a:rPr lang="en-US" altLang="zh-CN" sz="1400" dirty="0" smtClean="0">
                <a:solidFill>
                  <a:schemeClr val="bg2"/>
                </a:solidFill>
                <a:latin typeface="黑体" pitchFamily="49" charset="-122"/>
                <a:ea typeface="黑体" pitchFamily="49" charset="-122"/>
              </a:rPr>
              <a:t>c)</a:t>
            </a:r>
            <a:r>
              <a:rPr lang="zh-CN" altLang="en-US" sz="1400" dirty="0" smtClean="0">
                <a:solidFill>
                  <a:schemeClr val="bg2"/>
                </a:solidFill>
                <a:latin typeface="黑体" pitchFamily="49" charset="-122"/>
                <a:ea typeface="黑体" pitchFamily="49" charset="-122"/>
              </a:rPr>
              <a:t>在日、周、月周期上考虑交割信息（即交割后，重新挂牌，要重新计算）。</a:t>
            </a:r>
          </a:p>
          <a:p>
            <a:pPr algn="l"/>
            <a:r>
              <a:rPr lang="en-US" altLang="zh-CN" sz="1400" dirty="0" smtClean="0">
                <a:solidFill>
                  <a:schemeClr val="bg2"/>
                </a:solidFill>
                <a:latin typeface="黑体" pitchFamily="49" charset="-122"/>
                <a:ea typeface="黑体" pitchFamily="49" charset="-122"/>
              </a:rPr>
              <a:t>d)</a:t>
            </a:r>
            <a:r>
              <a:rPr lang="zh-CN" altLang="en-US" sz="1400" dirty="0" smtClean="0">
                <a:solidFill>
                  <a:schemeClr val="bg2"/>
                </a:solidFill>
                <a:latin typeface="黑体" pitchFamily="49" charset="-122"/>
                <a:ea typeface="黑体" pitchFamily="49" charset="-122"/>
              </a:rPr>
              <a:t>在日线下以周期例如</a:t>
            </a:r>
            <a:r>
              <a:rPr lang="en-US" altLang="zh-CN" sz="1400" dirty="0" smtClean="0">
                <a:solidFill>
                  <a:schemeClr val="bg2"/>
                </a:solidFill>
                <a:latin typeface="黑体" pitchFamily="49" charset="-122"/>
                <a:ea typeface="黑体" pitchFamily="49" charset="-122"/>
              </a:rPr>
              <a:t>1</a:t>
            </a:r>
            <a:r>
              <a:rPr lang="zh-CN" altLang="en-US" sz="1400" dirty="0" smtClean="0">
                <a:solidFill>
                  <a:schemeClr val="bg2"/>
                </a:solidFill>
                <a:latin typeface="黑体" pitchFamily="49" charset="-122"/>
                <a:ea typeface="黑体" pitchFamily="49" charset="-122"/>
              </a:rPr>
              <a:t>分钟、</a:t>
            </a:r>
            <a:r>
              <a:rPr lang="en-US" altLang="zh-CN" sz="1400" dirty="0" smtClean="0">
                <a:solidFill>
                  <a:schemeClr val="bg2"/>
                </a:solidFill>
                <a:latin typeface="黑体" pitchFamily="49" charset="-122"/>
                <a:ea typeface="黑体" pitchFamily="49" charset="-122"/>
              </a:rPr>
              <a:t>3</a:t>
            </a:r>
            <a:r>
              <a:rPr lang="zh-CN" altLang="en-US" sz="1400" dirty="0" smtClean="0">
                <a:solidFill>
                  <a:schemeClr val="bg2"/>
                </a:solidFill>
                <a:latin typeface="黑体" pitchFamily="49" charset="-122"/>
                <a:ea typeface="黑体" pitchFamily="49" charset="-122"/>
              </a:rPr>
              <a:t>分钟不跨日计算（即新的交易日的第一根开始重新计算）。</a:t>
            </a:r>
          </a:p>
          <a:p>
            <a:pPr algn="l"/>
            <a:endParaRPr lang="en-US" altLang="zh-CN" sz="1400" dirty="0" smtClean="0">
              <a:solidFill>
                <a:schemeClr val="bg2"/>
              </a:solidFill>
              <a:latin typeface="黑体" pitchFamily="49" charset="-122"/>
              <a:ea typeface="黑体" pitchFamily="49" charset="-122"/>
            </a:endParaRPr>
          </a:p>
        </p:txBody>
      </p:sp>
      <p:sp>
        <p:nvSpPr>
          <p:cNvPr id="8" name="TextBox 7"/>
          <p:cNvSpPr txBox="1"/>
          <p:nvPr/>
        </p:nvSpPr>
        <p:spPr>
          <a:xfrm>
            <a:off x="1600200" y="5562600"/>
            <a:ext cx="3352800" cy="954107"/>
          </a:xfrm>
          <a:prstGeom prst="rect">
            <a:avLst/>
          </a:prstGeom>
          <a:noFill/>
        </p:spPr>
        <p:txBody>
          <a:bodyPr wrap="square" rtlCol="0">
            <a:spAutoFit/>
          </a:bodyPr>
          <a:lstStyle/>
          <a:p>
            <a:pPr algn="l"/>
            <a:r>
              <a:rPr lang="zh-CN" altLang="en-US" sz="1400" dirty="0" smtClean="0">
                <a:latin typeface="黑体" pitchFamily="49" charset="-122"/>
                <a:ea typeface="黑体" pitchFamily="49" charset="-122"/>
              </a:rPr>
              <a:t>关键字：</a:t>
            </a:r>
            <a:r>
              <a:rPr lang="en-US" altLang="zh-CN" sz="1400" dirty="0" smtClean="0">
                <a:latin typeface="黑体" pitchFamily="49" charset="-122"/>
                <a:ea typeface="黑体" pitchFamily="49" charset="-122"/>
              </a:rPr>
              <a:t>DRAWCOLUMNCHART</a:t>
            </a:r>
          </a:p>
          <a:p>
            <a:pPr algn="l"/>
            <a:r>
              <a:rPr lang="en-US" altLang="zh-CN" sz="1400" dirty="0" smtClean="0">
                <a:solidFill>
                  <a:schemeClr val="bg2"/>
                </a:solidFill>
                <a:latin typeface="黑体" pitchFamily="49" charset="-122"/>
                <a:ea typeface="黑体" pitchFamily="49" charset="-122"/>
              </a:rPr>
              <a:t>        </a:t>
            </a:r>
            <a:r>
              <a:rPr lang="en-US" altLang="zh-CN" sz="1400" dirty="0" smtClean="0">
                <a:latin typeface="黑体" pitchFamily="49" charset="-122"/>
                <a:ea typeface="黑体" pitchFamily="49" charset="-122"/>
              </a:rPr>
              <a:t>SCALE(</a:t>
            </a:r>
            <a:r>
              <a:rPr lang="zh-CN" altLang="en-US" sz="1400" dirty="0" smtClean="0">
                <a:latin typeface="黑体" pitchFamily="49" charset="-122"/>
                <a:ea typeface="黑体" pitchFamily="49" charset="-122"/>
              </a:rPr>
              <a:t>主动买占得比例</a:t>
            </a:r>
            <a:r>
              <a:rPr lang="en-US" altLang="zh-CN" sz="1400" dirty="0" smtClean="0">
                <a:latin typeface="黑体" pitchFamily="49" charset="-122"/>
                <a:ea typeface="黑体" pitchFamily="49" charset="-122"/>
              </a:rPr>
              <a:t>)</a:t>
            </a:r>
          </a:p>
          <a:p>
            <a:pPr algn="l"/>
            <a:r>
              <a:rPr lang="en-US" altLang="zh-CN" sz="1400" dirty="0" smtClean="0">
                <a:latin typeface="黑体" pitchFamily="49" charset="-122"/>
                <a:ea typeface="黑体" pitchFamily="49" charset="-122"/>
              </a:rPr>
              <a:t>        </a:t>
            </a:r>
          </a:p>
          <a:p>
            <a:pPr algn="l"/>
            <a:r>
              <a:rPr lang="en-US" altLang="zh-CN" sz="1400" dirty="0" smtClean="0">
                <a:latin typeface="黑体" pitchFamily="49" charset="-122"/>
                <a:ea typeface="黑体" pitchFamily="49" charset="-122"/>
              </a:rPr>
              <a:t>        </a:t>
            </a:r>
          </a:p>
        </p:txBody>
      </p:sp>
    </p:spTree>
  </p:cSld>
  <p:clrMapOvr>
    <a:masterClrMapping/>
  </p:clrMapOvr>
  <p:transition spd="slow"/>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Grp="1" noChangeArrowheads="1"/>
          </p:cNvSpPr>
          <p:nvPr>
            <p:ph type="title"/>
          </p:nvPr>
        </p:nvSpPr>
        <p:spPr>
          <a:xfrm>
            <a:off x="1295400" y="1371600"/>
            <a:ext cx="6934200" cy="1800225"/>
          </a:xfrm>
          <a:extLst/>
        </p:spPr>
        <p:txBody>
          <a:bodyPr/>
          <a:lstStyle/>
          <a:p>
            <a:pPr>
              <a:defRPr/>
            </a:pPr>
            <a:r>
              <a:rPr lang="en-US" altLang="zh-CN" sz="1600" kern="1200" dirty="0" smtClean="0">
                <a:solidFill>
                  <a:schemeClr val="bg2"/>
                </a:solidFill>
                <a:latin typeface="黑体" pitchFamily="49" charset="-122"/>
                <a:ea typeface="黑体" pitchFamily="49" charset="-122"/>
                <a:cs typeface="+mn-cs"/>
              </a:rPr>
              <a:t/>
            </a:r>
            <a:br>
              <a:rPr lang="en-US" altLang="zh-CN" sz="1600" kern="1200" dirty="0" smtClean="0">
                <a:solidFill>
                  <a:schemeClr val="bg2"/>
                </a:solidFill>
                <a:latin typeface="黑体" pitchFamily="49" charset="-122"/>
                <a:ea typeface="黑体" pitchFamily="49" charset="-122"/>
                <a:cs typeface="+mn-cs"/>
              </a:rPr>
            </a:br>
            <a:r>
              <a:rPr lang="zh-CN" altLang="en-US" sz="1600" kern="1200" dirty="0" smtClean="0">
                <a:solidFill>
                  <a:schemeClr val="bg2"/>
                </a:solidFill>
                <a:latin typeface="黑体" pitchFamily="49" charset="-122"/>
                <a:ea typeface="黑体" pitchFamily="49" charset="-122"/>
                <a:cs typeface="+mn-cs"/>
              </a:rPr>
              <a:t>为什么要跨指标？</a:t>
            </a:r>
            <a:r>
              <a:rPr lang="en-US" altLang="zh-CN" sz="1600" kern="1200" dirty="0" smtClean="0">
                <a:solidFill>
                  <a:schemeClr val="bg2"/>
                </a:solidFill>
                <a:latin typeface="黑体" pitchFamily="49" charset="-122"/>
                <a:ea typeface="黑体" pitchFamily="49" charset="-122"/>
                <a:cs typeface="+mn-cs"/>
              </a:rPr>
              <a:t/>
            </a:r>
            <a:br>
              <a:rPr lang="en-US" altLang="zh-CN" sz="1600" kern="1200" dirty="0" smtClean="0">
                <a:solidFill>
                  <a:schemeClr val="bg2"/>
                </a:solidFill>
                <a:latin typeface="黑体" pitchFamily="49" charset="-122"/>
                <a:ea typeface="黑体" pitchFamily="49" charset="-122"/>
                <a:cs typeface="+mn-cs"/>
              </a:rPr>
            </a:br>
            <a:r>
              <a:rPr lang="en-US" altLang="zh-CN" sz="1600" kern="1200" dirty="0" smtClean="0">
                <a:solidFill>
                  <a:schemeClr val="bg2"/>
                </a:solidFill>
                <a:latin typeface="黑体" pitchFamily="49" charset="-122"/>
                <a:ea typeface="黑体" pitchFamily="49" charset="-122"/>
                <a:cs typeface="+mn-cs"/>
              </a:rPr>
              <a:t/>
            </a:r>
            <a:br>
              <a:rPr lang="en-US" altLang="zh-CN" sz="1600" kern="1200" dirty="0" smtClean="0">
                <a:solidFill>
                  <a:schemeClr val="bg2"/>
                </a:solidFill>
                <a:latin typeface="黑体" pitchFamily="49" charset="-122"/>
                <a:ea typeface="黑体" pitchFamily="49" charset="-122"/>
                <a:cs typeface="+mn-cs"/>
              </a:rPr>
            </a:br>
            <a:r>
              <a:rPr lang="zh-CN" altLang="en-US" sz="1600" kern="1200" dirty="0" smtClean="0">
                <a:solidFill>
                  <a:schemeClr val="bg2"/>
                </a:solidFill>
                <a:latin typeface="黑体" pitchFamily="49" charset="-122"/>
                <a:ea typeface="黑体" pitchFamily="49" charset="-122"/>
                <a:cs typeface="+mn-cs"/>
              </a:rPr>
              <a:t>第一个原因：模型</a:t>
            </a:r>
            <a:r>
              <a:rPr lang="zh-CN" altLang="en-US" sz="1600" kern="1200" dirty="0">
                <a:solidFill>
                  <a:schemeClr val="bg2"/>
                </a:solidFill>
                <a:latin typeface="黑体" pitchFamily="49" charset="-122"/>
                <a:ea typeface="黑体" pitchFamily="49" charset="-122"/>
                <a:cs typeface="+mn-cs"/>
              </a:rPr>
              <a:t>中跨指标</a:t>
            </a:r>
            <a:r>
              <a:rPr lang="zh-CN" altLang="en-US" sz="1600" kern="1200" dirty="0" smtClean="0">
                <a:solidFill>
                  <a:schemeClr val="bg2"/>
                </a:solidFill>
                <a:latin typeface="黑体" pitchFamily="49" charset="-122"/>
                <a:ea typeface="黑体" pitchFamily="49" charset="-122"/>
                <a:cs typeface="+mn-cs"/>
              </a:rPr>
              <a:t>，是技术面内部要素共振的一种交易思想，将</a:t>
            </a:r>
            <a:r>
              <a:rPr lang="zh-CN" altLang="en-US" sz="1600" kern="1200" dirty="0">
                <a:solidFill>
                  <a:schemeClr val="bg2"/>
                </a:solidFill>
                <a:latin typeface="黑体" pitchFamily="49" charset="-122"/>
                <a:ea typeface="黑体" pitchFamily="49" charset="-122"/>
                <a:cs typeface="+mn-cs"/>
              </a:rPr>
              <a:t>多</a:t>
            </a:r>
            <a:r>
              <a:rPr lang="zh-CN" altLang="en-US" sz="1600" kern="1200" dirty="0" smtClean="0">
                <a:solidFill>
                  <a:schemeClr val="bg2"/>
                </a:solidFill>
                <a:latin typeface="黑体" pitchFamily="49" charset="-122"/>
                <a:ea typeface="黑体" pitchFamily="49" charset="-122"/>
                <a:cs typeface="+mn-cs"/>
              </a:rPr>
              <a:t>个不同分类指标</a:t>
            </a:r>
            <a:r>
              <a:rPr lang="zh-CN" altLang="en-US" sz="1600" kern="1200" dirty="0">
                <a:solidFill>
                  <a:schemeClr val="bg2"/>
                </a:solidFill>
                <a:latin typeface="黑体" pitchFamily="49" charset="-122"/>
                <a:ea typeface="黑体" pitchFamily="49" charset="-122"/>
                <a:cs typeface="+mn-cs"/>
              </a:rPr>
              <a:t>交易思想结合在一起进行看盘断势</a:t>
            </a:r>
            <a:r>
              <a:rPr lang="zh-CN" altLang="en-US" sz="1600" kern="1200" dirty="0" smtClean="0">
                <a:solidFill>
                  <a:schemeClr val="bg2"/>
                </a:solidFill>
                <a:latin typeface="黑体" pitchFamily="49" charset="-122"/>
                <a:ea typeface="黑体" pitchFamily="49" charset="-122"/>
                <a:cs typeface="+mn-cs"/>
              </a:rPr>
              <a:t>。</a:t>
            </a:r>
            <a:r>
              <a:rPr lang="en-US" altLang="zh-CN" sz="1600" kern="1200" dirty="0" smtClean="0">
                <a:solidFill>
                  <a:schemeClr val="bg2"/>
                </a:solidFill>
                <a:latin typeface="黑体" pitchFamily="49" charset="-122"/>
                <a:ea typeface="黑体" pitchFamily="49" charset="-122"/>
                <a:cs typeface="+mn-cs"/>
              </a:rPr>
              <a:t/>
            </a:r>
            <a:br>
              <a:rPr lang="en-US" altLang="zh-CN" sz="1600" kern="1200" dirty="0" smtClean="0">
                <a:solidFill>
                  <a:schemeClr val="bg2"/>
                </a:solidFill>
                <a:latin typeface="黑体" pitchFamily="49" charset="-122"/>
                <a:ea typeface="黑体" pitchFamily="49" charset="-122"/>
                <a:cs typeface="+mn-cs"/>
              </a:rPr>
            </a:br>
            <a:r>
              <a:rPr lang="en-US" altLang="zh-CN" sz="1600" kern="1200" dirty="0" smtClean="0">
                <a:solidFill>
                  <a:schemeClr val="bg2"/>
                </a:solidFill>
                <a:latin typeface="黑体" pitchFamily="49" charset="-122"/>
                <a:ea typeface="黑体" pitchFamily="49" charset="-122"/>
                <a:cs typeface="+mn-cs"/>
              </a:rPr>
              <a:t/>
            </a:r>
            <a:br>
              <a:rPr lang="en-US" altLang="zh-CN" sz="1600" kern="1200" dirty="0" smtClean="0">
                <a:solidFill>
                  <a:schemeClr val="bg2"/>
                </a:solidFill>
                <a:latin typeface="黑体" pitchFamily="49" charset="-122"/>
                <a:ea typeface="黑体" pitchFamily="49" charset="-122"/>
                <a:cs typeface="+mn-cs"/>
              </a:rPr>
            </a:br>
            <a:r>
              <a:rPr lang="zh-CN" altLang="en-US" sz="1600" kern="1200" dirty="0" smtClean="0">
                <a:solidFill>
                  <a:schemeClr val="bg2"/>
                </a:solidFill>
                <a:latin typeface="黑体" pitchFamily="49" charset="-122"/>
                <a:ea typeface="黑体" pitchFamily="49" charset="-122"/>
                <a:cs typeface="+mn-cs"/>
              </a:rPr>
              <a:t>第二个原因：趋势类指标在盘整行情中失效，单独使用摆动类指标无法判断当前行情状态，需要多个指标结合分析。</a:t>
            </a:r>
            <a:r>
              <a:rPr lang="zh-CN" altLang="en-US" sz="1600" kern="10" dirty="0">
                <a:ln w="9525">
                  <a:solidFill>
                    <a:schemeClr val="bg2"/>
                  </a:solidFill>
                  <a:round/>
                  <a:headEnd/>
                  <a:tailEnd/>
                </a:ln>
                <a:solidFill>
                  <a:schemeClr val="bg2"/>
                </a:solidFill>
                <a:latin typeface="黑体" pitchFamily="49" charset="-122"/>
                <a:ea typeface="黑体" pitchFamily="49" charset="-122"/>
                <a:cs typeface="+mn-cs"/>
              </a:rPr>
              <a:t/>
            </a:r>
            <a:br>
              <a:rPr lang="zh-CN" altLang="en-US" sz="1600" kern="10" dirty="0">
                <a:ln w="9525">
                  <a:solidFill>
                    <a:schemeClr val="bg2"/>
                  </a:solidFill>
                  <a:round/>
                  <a:headEnd/>
                  <a:tailEnd/>
                </a:ln>
                <a:solidFill>
                  <a:schemeClr val="bg2"/>
                </a:solidFill>
                <a:latin typeface="黑体" pitchFamily="49" charset="-122"/>
                <a:ea typeface="黑体" pitchFamily="49" charset="-122"/>
                <a:cs typeface="+mn-cs"/>
              </a:rPr>
            </a:br>
            <a:endParaRPr lang="zh-CN" altLang="en-US" sz="1600" kern="10" dirty="0">
              <a:ln w="9525">
                <a:solidFill>
                  <a:schemeClr val="bg2"/>
                </a:solidFill>
                <a:round/>
                <a:headEnd/>
                <a:tailEnd/>
              </a:ln>
              <a:solidFill>
                <a:schemeClr val="bg2"/>
              </a:solidFill>
              <a:latin typeface="黑体" pitchFamily="49" charset="-122"/>
              <a:ea typeface="黑体" pitchFamily="49" charset="-122"/>
              <a:cs typeface="+mn-cs"/>
            </a:endParaRPr>
          </a:p>
        </p:txBody>
      </p:sp>
      <p:sp>
        <p:nvSpPr>
          <p:cNvPr id="7" name="Rectangle 3"/>
          <p:cNvSpPr txBox="1">
            <a:spLocks noChangeArrowheads="1"/>
          </p:cNvSpPr>
          <p:nvPr/>
        </p:nvSpPr>
        <p:spPr bwMode="auto">
          <a:xfrm>
            <a:off x="1304925" y="3352800"/>
            <a:ext cx="6400800" cy="1752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bg2"/>
              </a:buClr>
              <a:buSzPct val="75000"/>
              <a:buFont typeface="Wingding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80000"/>
              <a:buFont typeface="Wingdings" pitchFamily="2" charset="2"/>
              <a:buChar char="¨"/>
              <a:defRPr sz="2800">
                <a:solidFill>
                  <a:schemeClr val="tx1"/>
                </a:solidFill>
                <a:latin typeface="+mn-lt"/>
                <a:ea typeface="+mn-ea"/>
              </a:defRPr>
            </a:lvl2pPr>
            <a:lvl3pPr marL="1143000" indent="-228600" algn="l" rtl="0" eaLnBrk="0" fontAlgn="base" hangingPunct="0">
              <a:spcBef>
                <a:spcPct val="20000"/>
              </a:spcBef>
              <a:spcAft>
                <a:spcPct val="0"/>
              </a:spcAft>
              <a:buClr>
                <a:schemeClr val="bg2"/>
              </a:buClr>
              <a:buSzPct val="65000"/>
              <a:buFont typeface="Wingdings" pitchFamily="2" charset="2"/>
              <a:buChar char="n"/>
              <a:defRPr sz="24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itchFamily="2" charset="2"/>
              <a:buChar char="¨"/>
              <a:defRPr sz="2000">
                <a:solidFill>
                  <a:schemeClr val="tx1"/>
                </a:solidFill>
                <a:latin typeface="+mn-lt"/>
                <a:ea typeface="+mn-ea"/>
              </a:defRPr>
            </a:lvl4pPr>
            <a:lvl5pPr marL="20574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ea typeface="+mn-ea"/>
              </a:defRPr>
            </a:lvl5pPr>
            <a:lvl6pPr marL="2514600" indent="-228600" algn="l" rtl="0" fontAlgn="base">
              <a:spcBef>
                <a:spcPct val="20000"/>
              </a:spcBef>
              <a:spcAft>
                <a:spcPct val="0"/>
              </a:spcAft>
              <a:buClr>
                <a:schemeClr val="bg2"/>
              </a:buClr>
              <a:buFont typeface="Wingdings" pitchFamily="2" charset="2"/>
              <a:buChar char="§"/>
              <a:defRPr sz="2000">
                <a:solidFill>
                  <a:schemeClr val="tx1"/>
                </a:solidFill>
                <a:latin typeface="+mn-lt"/>
                <a:ea typeface="+mn-ea"/>
              </a:defRPr>
            </a:lvl6pPr>
            <a:lvl7pPr marL="2971800" indent="-228600" algn="l" rtl="0" fontAlgn="base">
              <a:spcBef>
                <a:spcPct val="20000"/>
              </a:spcBef>
              <a:spcAft>
                <a:spcPct val="0"/>
              </a:spcAft>
              <a:buClr>
                <a:schemeClr val="bg2"/>
              </a:buClr>
              <a:buFont typeface="Wingdings" pitchFamily="2" charset="2"/>
              <a:buChar char="§"/>
              <a:defRPr sz="2000">
                <a:solidFill>
                  <a:schemeClr val="tx1"/>
                </a:solidFill>
                <a:latin typeface="+mn-lt"/>
                <a:ea typeface="+mn-ea"/>
              </a:defRPr>
            </a:lvl7pPr>
            <a:lvl8pPr marL="3429000" indent="-228600" algn="l" rtl="0" fontAlgn="base">
              <a:spcBef>
                <a:spcPct val="20000"/>
              </a:spcBef>
              <a:spcAft>
                <a:spcPct val="0"/>
              </a:spcAft>
              <a:buClr>
                <a:schemeClr val="bg2"/>
              </a:buClr>
              <a:buFont typeface="Wingdings" pitchFamily="2" charset="2"/>
              <a:buChar char="§"/>
              <a:defRPr sz="2000">
                <a:solidFill>
                  <a:schemeClr val="tx1"/>
                </a:solidFill>
                <a:latin typeface="+mn-lt"/>
                <a:ea typeface="+mn-ea"/>
              </a:defRPr>
            </a:lvl8pPr>
            <a:lvl9pPr marL="3886200" indent="-228600" algn="l" rtl="0" fontAlgn="base">
              <a:spcBef>
                <a:spcPct val="20000"/>
              </a:spcBef>
              <a:spcAft>
                <a:spcPct val="0"/>
              </a:spcAft>
              <a:buClr>
                <a:schemeClr val="bg2"/>
              </a:buClr>
              <a:buFont typeface="Wingdings" pitchFamily="2" charset="2"/>
              <a:buChar char="§"/>
              <a:defRPr sz="2000">
                <a:solidFill>
                  <a:schemeClr val="tx1"/>
                </a:solidFill>
                <a:latin typeface="+mn-lt"/>
                <a:ea typeface="+mn-ea"/>
              </a:defRPr>
            </a:lvl9pPr>
          </a:lstStyle>
          <a:p>
            <a:pPr>
              <a:buFont typeface="Wingdings" pitchFamily="2" charset="2"/>
              <a:buNone/>
              <a:defRPr/>
            </a:pPr>
            <a:r>
              <a:rPr lang="zh-CN" altLang="en-US" sz="1600" kern="1200" dirty="0" smtClean="0">
                <a:solidFill>
                  <a:schemeClr val="bg2"/>
                </a:solidFill>
                <a:latin typeface="黑体" pitchFamily="49" charset="-122"/>
                <a:ea typeface="黑体" pitchFamily="49" charset="-122"/>
              </a:rPr>
              <a:t>关键词：</a:t>
            </a:r>
            <a:r>
              <a:rPr lang="zh-CN" altLang="en-US" sz="1600" kern="1200" dirty="0" smtClean="0">
                <a:solidFill>
                  <a:srgbClr val="FF0000"/>
                </a:solidFill>
                <a:latin typeface="黑体" pitchFamily="49" charset="-122"/>
                <a:ea typeface="黑体" pitchFamily="49" charset="-122"/>
              </a:rPr>
              <a:t>多个交易条件。</a:t>
            </a:r>
            <a:endParaRPr lang="en-US" altLang="zh-CN" sz="1600" kern="1200" dirty="0" smtClean="0">
              <a:solidFill>
                <a:srgbClr val="FF0000"/>
              </a:solidFill>
              <a:latin typeface="黑体" pitchFamily="49" charset="-122"/>
              <a:ea typeface="黑体" pitchFamily="49" charset="-122"/>
            </a:endParaRPr>
          </a:p>
          <a:p>
            <a:pPr>
              <a:buFont typeface="Wingdings" pitchFamily="2" charset="2"/>
              <a:buNone/>
              <a:defRPr/>
            </a:pPr>
            <a:endParaRPr lang="en-US" altLang="zh-CN" sz="1600" dirty="0">
              <a:solidFill>
                <a:srgbClr val="FF0000"/>
              </a:solidFill>
              <a:latin typeface="黑体" pitchFamily="49" charset="-122"/>
              <a:ea typeface="黑体" pitchFamily="49" charset="-122"/>
            </a:endParaRPr>
          </a:p>
          <a:p>
            <a:pPr>
              <a:buNone/>
              <a:defRPr/>
            </a:pPr>
            <a:r>
              <a:rPr lang="zh-CN" altLang="en-US" sz="1600" dirty="0">
                <a:solidFill>
                  <a:schemeClr val="bg2"/>
                </a:solidFill>
                <a:latin typeface="黑体" pitchFamily="49" charset="-122"/>
                <a:ea typeface="黑体" pitchFamily="49" charset="-122"/>
              </a:rPr>
              <a:t>常用思路</a:t>
            </a:r>
            <a:r>
              <a:rPr lang="zh-CN" altLang="en-US" sz="1600" dirty="0" smtClean="0">
                <a:solidFill>
                  <a:schemeClr val="bg2"/>
                </a:solidFill>
                <a:latin typeface="黑体" pitchFamily="49" charset="-122"/>
                <a:ea typeface="黑体" pitchFamily="49" charset="-122"/>
              </a:rPr>
              <a:t>： ① 趋势判断与精细分析相结合。</a:t>
            </a:r>
            <a:endParaRPr lang="en-US" altLang="zh-CN" sz="1600" dirty="0" smtClean="0">
              <a:solidFill>
                <a:schemeClr val="bg2"/>
              </a:solidFill>
              <a:latin typeface="黑体" pitchFamily="49" charset="-122"/>
              <a:ea typeface="黑体" pitchFamily="49" charset="-122"/>
            </a:endParaRPr>
          </a:p>
          <a:p>
            <a:pPr>
              <a:buNone/>
              <a:defRPr/>
            </a:pPr>
            <a:r>
              <a:rPr lang="en-US" altLang="zh-CN" sz="1600" dirty="0">
                <a:solidFill>
                  <a:schemeClr val="bg2"/>
                </a:solidFill>
                <a:latin typeface="黑体" pitchFamily="49" charset="-122"/>
                <a:ea typeface="黑体" pitchFamily="49" charset="-122"/>
              </a:rPr>
              <a:t> </a:t>
            </a:r>
            <a:r>
              <a:rPr lang="en-US" altLang="zh-CN" sz="1600" dirty="0" smtClean="0">
                <a:solidFill>
                  <a:schemeClr val="bg2"/>
                </a:solidFill>
                <a:latin typeface="黑体" pitchFamily="49" charset="-122"/>
                <a:ea typeface="黑体" pitchFamily="49" charset="-122"/>
              </a:rPr>
              <a:t>          ② </a:t>
            </a:r>
            <a:r>
              <a:rPr lang="zh-CN" altLang="en-US" sz="1600" dirty="0" smtClean="0">
                <a:solidFill>
                  <a:schemeClr val="bg2"/>
                </a:solidFill>
                <a:latin typeface="黑体" pitchFamily="49" charset="-122"/>
                <a:ea typeface="黑体" pitchFamily="49" charset="-122"/>
              </a:rPr>
              <a:t>多条件同向判断。</a:t>
            </a:r>
            <a:endParaRPr lang="zh-CN" altLang="en-US" sz="1600" dirty="0">
              <a:solidFill>
                <a:schemeClr val="bg2"/>
              </a:solidFill>
              <a:latin typeface="黑体" pitchFamily="49" charset="-122"/>
              <a:ea typeface="黑体" pitchFamily="49" charset="-122"/>
            </a:endParaRPr>
          </a:p>
          <a:p>
            <a:pPr marL="0" indent="0">
              <a:buFont typeface="Wingdings" pitchFamily="2" charset="2"/>
              <a:buNone/>
              <a:defRPr/>
            </a:pPr>
            <a:endParaRPr lang="zh-CN" altLang="en-US" sz="2400" kern="1200" dirty="0">
              <a:solidFill>
                <a:schemeClr val="bg2"/>
              </a:solidFill>
              <a:latin typeface="楷体_GB2312" pitchFamily="49" charset="-122"/>
              <a:ea typeface="楷体_GB2312" pitchFamily="49" charset="-122"/>
            </a:endParaRPr>
          </a:p>
        </p:txBody>
      </p:sp>
      <p:sp>
        <p:nvSpPr>
          <p:cNvPr id="8" name="Text Box 5"/>
          <p:cNvSpPr txBox="1">
            <a:spLocks noChangeArrowheads="1"/>
          </p:cNvSpPr>
          <p:nvPr/>
        </p:nvSpPr>
        <p:spPr bwMode="auto">
          <a:xfrm>
            <a:off x="939800" y="850810"/>
            <a:ext cx="3022600" cy="400110"/>
          </a:xfrm>
          <a:prstGeom prst="rect">
            <a:avLst/>
          </a:prstGeom>
          <a:noFill/>
          <a:ln w="9525" algn="ctr">
            <a:noFill/>
            <a:miter lim="800000"/>
            <a:headEnd/>
            <a:tailEnd/>
          </a:ln>
        </p:spPr>
        <p:txBody>
          <a:bodyPr wrap="square">
            <a:spAutoFit/>
          </a:bodyPr>
          <a:lstStyle/>
          <a:p>
            <a:pPr algn="l"/>
            <a:r>
              <a:rPr lang="zh-CN" altLang="en-US" sz="2000" dirty="0">
                <a:solidFill>
                  <a:schemeClr val="bg2"/>
                </a:solidFill>
              </a:rPr>
              <a:t> </a:t>
            </a:r>
            <a:r>
              <a:rPr lang="en-US" altLang="zh-CN" sz="2000" dirty="0" smtClean="0">
                <a:solidFill>
                  <a:schemeClr val="bg2"/>
                </a:solidFill>
                <a:latin typeface="黑体" pitchFamily="49" charset="-122"/>
                <a:ea typeface="黑体" pitchFamily="49" charset="-122"/>
              </a:rPr>
              <a:t>2</a:t>
            </a:r>
            <a:r>
              <a:rPr lang="zh-CN" altLang="en-US" sz="2000" dirty="0" smtClean="0">
                <a:solidFill>
                  <a:schemeClr val="bg2"/>
                </a:solidFill>
                <a:latin typeface="黑体" pitchFamily="49" charset="-122"/>
                <a:ea typeface="黑体" pitchFamily="49" charset="-122"/>
              </a:rPr>
              <a:t>、跨指标模型案例</a:t>
            </a:r>
            <a:endParaRPr lang="zh-CN" altLang="en-US" sz="2000" dirty="0">
              <a:latin typeface="黑体" pitchFamily="49" charset="-122"/>
              <a:ea typeface="黑体" pitchFamily="49" charset="-122"/>
            </a:endParaRPr>
          </a:p>
        </p:txBody>
      </p:sp>
    </p:spTree>
    <p:extLst>
      <p:ext uri="{BB962C8B-B14F-4D97-AF65-F5344CB8AC3E}">
        <p14:creationId xmlns:p14="http://schemas.microsoft.com/office/powerpoint/2010/main" xmlns="" val="3013885954"/>
      </p:ext>
    </p:extLst>
  </p:cSld>
  <p:clrMapOvr>
    <a:masterClrMapping/>
  </p:clrMapOvr>
  <p:transition spd="slow"/>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a:spLocks noGrp="1"/>
          </p:cNvSpPr>
          <p:nvPr>
            <p:ph type="title"/>
          </p:nvPr>
        </p:nvSpPr>
        <p:spPr>
          <a:xfrm>
            <a:off x="457200" y="457200"/>
            <a:ext cx="8077200" cy="1600200"/>
          </a:xfrm>
          <a:extLst/>
        </p:spPr>
        <p:txBody>
          <a:bodyPr/>
          <a:lstStyle/>
          <a:p>
            <a:pPr>
              <a:buFont typeface="Wingdings" pitchFamily="2" charset="2"/>
              <a:buNone/>
              <a:defRPr/>
            </a:pPr>
            <a:r>
              <a:rPr lang="en-US" altLang="zh-CN" sz="1800" kern="10" dirty="0" smtClean="0">
                <a:ln w="9525">
                  <a:solidFill>
                    <a:schemeClr val="bg2"/>
                  </a:solidFill>
                  <a:round/>
                  <a:headEnd/>
                  <a:tailEnd/>
                </a:ln>
                <a:solidFill>
                  <a:schemeClr val="bg2"/>
                </a:solidFill>
                <a:latin typeface="黑体" pitchFamily="49" charset="-122"/>
                <a:ea typeface="黑体" pitchFamily="49" charset="-122"/>
                <a:cs typeface="+mn-cs"/>
              </a:rPr>
              <a:t>      </a:t>
            </a:r>
            <a:r>
              <a:rPr lang="zh-CN" altLang="en-US" sz="1800" kern="1200" dirty="0" smtClean="0">
                <a:solidFill>
                  <a:schemeClr val="bg2"/>
                </a:solidFill>
                <a:latin typeface="黑体" pitchFamily="49" charset="-122"/>
                <a:ea typeface="黑体" pitchFamily="49" charset="-122"/>
                <a:cs typeface="+mn-cs"/>
              </a:rPr>
              <a:t>趋势</a:t>
            </a:r>
            <a:r>
              <a:rPr lang="zh-CN" altLang="en-US" sz="1800" kern="1200" dirty="0">
                <a:solidFill>
                  <a:schemeClr val="bg2"/>
                </a:solidFill>
                <a:latin typeface="黑体" pitchFamily="49" charset="-122"/>
                <a:ea typeface="黑体" pitchFamily="49" charset="-122"/>
                <a:cs typeface="+mn-cs"/>
              </a:rPr>
              <a:t>判断与精细分析相</a:t>
            </a:r>
            <a:r>
              <a:rPr lang="zh-CN" altLang="en-US" sz="1800" kern="1200" dirty="0" smtClean="0">
                <a:solidFill>
                  <a:schemeClr val="bg2"/>
                </a:solidFill>
                <a:latin typeface="黑体" pitchFamily="49" charset="-122"/>
                <a:ea typeface="黑体" pitchFamily="49" charset="-122"/>
                <a:cs typeface="+mn-cs"/>
              </a:rPr>
              <a:t>结合</a:t>
            </a:r>
            <a:r>
              <a:rPr lang="en-US" altLang="zh-CN" sz="1800" kern="1200" dirty="0" smtClean="0">
                <a:solidFill>
                  <a:schemeClr val="bg2"/>
                </a:solidFill>
                <a:latin typeface="黑体" pitchFamily="49" charset="-122"/>
                <a:ea typeface="黑体" pitchFamily="49" charset="-122"/>
                <a:cs typeface="+mn-cs"/>
              </a:rPr>
              <a:t/>
            </a:r>
            <a:br>
              <a:rPr lang="en-US" altLang="zh-CN" sz="1800" kern="1200" dirty="0" smtClean="0">
                <a:solidFill>
                  <a:schemeClr val="bg2"/>
                </a:solidFill>
                <a:latin typeface="黑体" pitchFamily="49" charset="-122"/>
                <a:ea typeface="黑体" pitchFamily="49" charset="-122"/>
                <a:cs typeface="+mn-cs"/>
              </a:rPr>
            </a:br>
            <a:r>
              <a:rPr lang="en-US" altLang="zh-CN" sz="1800" kern="1200" dirty="0" smtClean="0">
                <a:solidFill>
                  <a:schemeClr val="bg2"/>
                </a:solidFill>
                <a:latin typeface="黑体" pitchFamily="49" charset="-122"/>
                <a:ea typeface="黑体" pitchFamily="49" charset="-122"/>
                <a:cs typeface="+mn-cs"/>
              </a:rPr>
              <a:t>              ——</a:t>
            </a:r>
            <a:r>
              <a:rPr lang="zh-CN" altLang="en-US" sz="1800" kern="1200" dirty="0" smtClean="0">
                <a:solidFill>
                  <a:schemeClr val="bg2"/>
                </a:solidFill>
                <a:latin typeface="黑体" pitchFamily="49" charset="-122"/>
                <a:ea typeface="黑体" pitchFamily="49" charset="-122"/>
                <a:cs typeface="+mn-cs"/>
              </a:rPr>
              <a:t>震荡模型</a:t>
            </a:r>
            <a:endParaRPr lang="en-US" altLang="zh-CN" sz="1800" kern="1200" dirty="0">
              <a:solidFill>
                <a:schemeClr val="bg2"/>
              </a:solidFill>
              <a:latin typeface="黑体" pitchFamily="49" charset="-122"/>
              <a:ea typeface="黑体" pitchFamily="49" charset="-122"/>
              <a:cs typeface="+mn-cs"/>
            </a:endParaRPr>
          </a:p>
        </p:txBody>
      </p:sp>
      <p:sp>
        <p:nvSpPr>
          <p:cNvPr id="5" name="Text Box 5"/>
          <p:cNvSpPr txBox="1">
            <a:spLocks noChangeArrowheads="1"/>
          </p:cNvSpPr>
          <p:nvPr/>
        </p:nvSpPr>
        <p:spPr bwMode="auto">
          <a:xfrm>
            <a:off x="762000" y="457200"/>
            <a:ext cx="3022600" cy="400110"/>
          </a:xfrm>
          <a:prstGeom prst="rect">
            <a:avLst/>
          </a:prstGeom>
          <a:noFill/>
          <a:ln w="9525" algn="ctr">
            <a:noFill/>
            <a:miter lim="800000"/>
            <a:headEnd/>
            <a:tailEnd/>
          </a:ln>
        </p:spPr>
        <p:txBody>
          <a:bodyPr wrap="square">
            <a:spAutoFit/>
          </a:bodyPr>
          <a:lstStyle/>
          <a:p>
            <a:pPr algn="l"/>
            <a:r>
              <a:rPr lang="zh-CN" altLang="en-US" sz="2000" dirty="0">
                <a:solidFill>
                  <a:schemeClr val="bg2"/>
                </a:solidFill>
                <a:latin typeface="黑体" pitchFamily="49" charset="-122"/>
                <a:ea typeface="黑体" pitchFamily="49" charset="-122"/>
              </a:rPr>
              <a:t> </a:t>
            </a:r>
            <a:r>
              <a:rPr lang="en-US" altLang="zh-CN" sz="2000" dirty="0" smtClean="0">
                <a:solidFill>
                  <a:schemeClr val="bg2"/>
                </a:solidFill>
                <a:latin typeface="黑体" pitchFamily="49" charset="-122"/>
                <a:ea typeface="黑体" pitchFamily="49" charset="-122"/>
              </a:rPr>
              <a:t>2</a:t>
            </a:r>
            <a:r>
              <a:rPr lang="zh-CN" altLang="en-US" sz="2000" dirty="0" smtClean="0">
                <a:solidFill>
                  <a:schemeClr val="bg2"/>
                </a:solidFill>
                <a:latin typeface="黑体" pitchFamily="49" charset="-122"/>
                <a:ea typeface="黑体" pitchFamily="49" charset="-122"/>
              </a:rPr>
              <a:t>、跨指标模型案例</a:t>
            </a:r>
            <a:endParaRPr lang="zh-CN" altLang="en-US" sz="2000" dirty="0">
              <a:latin typeface="黑体" pitchFamily="49" charset="-122"/>
              <a:ea typeface="黑体" pitchFamily="49" charset="-122"/>
            </a:endParaRPr>
          </a:p>
        </p:txBody>
      </p:sp>
      <p:sp>
        <p:nvSpPr>
          <p:cNvPr id="6" name="矩形 5"/>
          <p:cNvSpPr/>
          <p:nvPr/>
        </p:nvSpPr>
        <p:spPr>
          <a:xfrm>
            <a:off x="1066800" y="1876425"/>
            <a:ext cx="6934200" cy="3046988"/>
          </a:xfrm>
          <a:prstGeom prst="rect">
            <a:avLst/>
          </a:prstGeom>
        </p:spPr>
        <p:txBody>
          <a:bodyPr wrap="square">
            <a:spAutoFit/>
          </a:bodyPr>
          <a:lstStyle/>
          <a:p>
            <a:pPr algn="l"/>
            <a:r>
              <a:rPr lang="zh-CN" altLang="en-US" sz="1600" dirty="0" smtClean="0">
                <a:solidFill>
                  <a:schemeClr val="bg2"/>
                </a:solidFill>
                <a:latin typeface="黑体" pitchFamily="49" charset="-122"/>
                <a:ea typeface="黑体" pitchFamily="49" charset="-122"/>
              </a:rPr>
              <a:t>潮汐指数：</a:t>
            </a:r>
            <a:r>
              <a:rPr lang="en-US" altLang="zh-CN" sz="1600" dirty="0" smtClean="0">
                <a:solidFill>
                  <a:schemeClr val="bg2"/>
                </a:solidFill>
                <a:latin typeface="黑体" pitchFamily="49" charset="-122"/>
                <a:ea typeface="黑体" pitchFamily="49" charset="-122"/>
              </a:rPr>
              <a:t>ABS(CLOSE-REF(CLOSE,29))/(HHV(HIGH,30)-LLV(LOW,30))*100</a:t>
            </a:r>
          </a:p>
          <a:p>
            <a:pPr algn="l"/>
            <a:r>
              <a:rPr lang="zh-CN" altLang="en-US" sz="1600" dirty="0" smtClean="0">
                <a:solidFill>
                  <a:schemeClr val="bg2"/>
                </a:solidFill>
                <a:latin typeface="黑体" pitchFamily="49" charset="-122"/>
                <a:ea typeface="黑体" pitchFamily="49" charset="-122"/>
              </a:rPr>
              <a:t>衡量一定周期内价格波动情况：指数连续在一个小的区间内波动说明正处于盘整行情，否则为趋势行情。</a:t>
            </a:r>
            <a:endParaRPr lang="en-US" altLang="zh-CN" sz="1600" dirty="0" smtClean="0">
              <a:solidFill>
                <a:schemeClr val="bg2"/>
              </a:solidFill>
              <a:latin typeface="黑体" pitchFamily="49" charset="-122"/>
              <a:ea typeface="黑体" pitchFamily="49" charset="-122"/>
            </a:endParaRPr>
          </a:p>
          <a:p>
            <a:pPr algn="l"/>
            <a:endParaRPr lang="en-US" altLang="zh-CN" sz="1600" dirty="0" smtClean="0">
              <a:solidFill>
                <a:schemeClr val="bg2"/>
              </a:solidFill>
              <a:latin typeface="黑体" pitchFamily="49" charset="-122"/>
              <a:ea typeface="黑体" pitchFamily="49" charset="-122"/>
            </a:endParaRPr>
          </a:p>
          <a:p>
            <a:pPr algn="l"/>
            <a:r>
              <a:rPr lang="en-US" altLang="zh-CN" sz="1600" dirty="0" smtClean="0">
                <a:solidFill>
                  <a:schemeClr val="bg2"/>
                </a:solidFill>
                <a:latin typeface="黑体" pitchFamily="49" charset="-122"/>
                <a:ea typeface="黑体" pitchFamily="49" charset="-122"/>
              </a:rPr>
              <a:t>KDJ</a:t>
            </a:r>
            <a:r>
              <a:rPr lang="zh-CN" altLang="en-US" sz="1600" dirty="0" smtClean="0">
                <a:solidFill>
                  <a:schemeClr val="bg2"/>
                </a:solidFill>
                <a:latin typeface="黑体" pitchFamily="49" charset="-122"/>
                <a:ea typeface="黑体" pitchFamily="49" charset="-122"/>
              </a:rPr>
              <a:t>随机指标：由乔治</a:t>
            </a:r>
            <a:r>
              <a:rPr lang="en-US" altLang="zh-CN" sz="1600" dirty="0" smtClean="0">
                <a:solidFill>
                  <a:schemeClr val="bg2"/>
                </a:solidFill>
                <a:latin typeface="黑体" pitchFamily="49" charset="-122"/>
                <a:ea typeface="黑体" pitchFamily="49" charset="-122"/>
              </a:rPr>
              <a:t>·</a:t>
            </a:r>
            <a:r>
              <a:rPr lang="zh-CN" altLang="en-US" sz="1600" dirty="0" smtClean="0">
                <a:solidFill>
                  <a:schemeClr val="bg2"/>
                </a:solidFill>
                <a:latin typeface="黑体" pitchFamily="49" charset="-122"/>
                <a:ea typeface="黑体" pitchFamily="49" charset="-122"/>
              </a:rPr>
              <a:t>莱恩（</a:t>
            </a:r>
            <a:r>
              <a:rPr lang="en-US" altLang="zh-CN" sz="1600" dirty="0" smtClean="0">
                <a:solidFill>
                  <a:schemeClr val="bg2"/>
                </a:solidFill>
                <a:latin typeface="黑体" pitchFamily="49" charset="-122"/>
                <a:ea typeface="黑体" pitchFamily="49" charset="-122"/>
              </a:rPr>
              <a:t>George Lane</a:t>
            </a:r>
            <a:r>
              <a:rPr lang="zh-CN" altLang="en-US" sz="1600" dirty="0" smtClean="0">
                <a:solidFill>
                  <a:schemeClr val="bg2"/>
                </a:solidFill>
                <a:latin typeface="黑体" pitchFamily="49" charset="-122"/>
                <a:ea typeface="黑体" pitchFamily="49" charset="-122"/>
              </a:rPr>
              <a:t>）首创。</a:t>
            </a:r>
            <a:r>
              <a:rPr lang="en-US" altLang="zh-CN" sz="1600" dirty="0" smtClean="0">
                <a:solidFill>
                  <a:schemeClr val="bg2"/>
                </a:solidFill>
                <a:latin typeface="黑体" pitchFamily="49" charset="-122"/>
                <a:ea typeface="黑体" pitchFamily="49" charset="-122"/>
              </a:rPr>
              <a:t>KDJ</a:t>
            </a:r>
            <a:r>
              <a:rPr lang="zh-CN" altLang="en-US" sz="1600" dirty="0" smtClean="0">
                <a:solidFill>
                  <a:schemeClr val="bg2"/>
                </a:solidFill>
                <a:latin typeface="黑体" pitchFamily="49" charset="-122"/>
                <a:ea typeface="黑体" pitchFamily="49" charset="-122"/>
              </a:rPr>
              <a:t>最早是以</a:t>
            </a:r>
            <a:r>
              <a:rPr lang="en-US" altLang="zh-CN" sz="1600" dirty="0" smtClean="0">
                <a:solidFill>
                  <a:schemeClr val="bg2"/>
                </a:solidFill>
                <a:latin typeface="黑体" pitchFamily="49" charset="-122"/>
                <a:ea typeface="黑体" pitchFamily="49" charset="-122"/>
              </a:rPr>
              <a:t>KD</a:t>
            </a:r>
            <a:r>
              <a:rPr lang="zh-CN" altLang="en-US" sz="1600" dirty="0" smtClean="0">
                <a:solidFill>
                  <a:schemeClr val="bg2"/>
                </a:solidFill>
                <a:latin typeface="黑体" pitchFamily="49" charset="-122"/>
                <a:ea typeface="黑体" pitchFamily="49" charset="-122"/>
              </a:rPr>
              <a:t>指标的形式出现，</a:t>
            </a:r>
            <a:r>
              <a:rPr lang="en-US" altLang="zh-CN" sz="1600" dirty="0" smtClean="0">
                <a:solidFill>
                  <a:schemeClr val="bg2"/>
                </a:solidFill>
                <a:latin typeface="黑体" pitchFamily="49" charset="-122"/>
                <a:ea typeface="黑体" pitchFamily="49" charset="-122"/>
              </a:rPr>
              <a:t>K</a:t>
            </a:r>
            <a:r>
              <a:rPr lang="zh-CN" altLang="en-US" sz="1600" dirty="0" smtClean="0">
                <a:solidFill>
                  <a:schemeClr val="bg2"/>
                </a:solidFill>
                <a:latin typeface="黑体" pitchFamily="49" charset="-122"/>
                <a:ea typeface="黑体" pitchFamily="49" charset="-122"/>
              </a:rPr>
              <a:t>线反映的是当日收盘价在过去一段时间内全部价格范围中的相对位置，</a:t>
            </a:r>
            <a:r>
              <a:rPr lang="en-US" altLang="zh-CN" sz="1600" dirty="0" smtClean="0">
                <a:solidFill>
                  <a:schemeClr val="bg2"/>
                </a:solidFill>
                <a:latin typeface="黑体" pitchFamily="49" charset="-122"/>
                <a:ea typeface="黑体" pitchFamily="49" charset="-122"/>
              </a:rPr>
              <a:t>D</a:t>
            </a:r>
            <a:r>
              <a:rPr lang="zh-CN" altLang="en-US" sz="1600" dirty="0" smtClean="0">
                <a:solidFill>
                  <a:schemeClr val="bg2"/>
                </a:solidFill>
                <a:latin typeface="黑体" pitchFamily="49" charset="-122"/>
                <a:ea typeface="黑体" pitchFamily="49" charset="-122"/>
              </a:rPr>
              <a:t>线是对</a:t>
            </a:r>
            <a:r>
              <a:rPr lang="en-US" altLang="zh-CN" sz="1600" dirty="0" smtClean="0">
                <a:solidFill>
                  <a:schemeClr val="bg2"/>
                </a:solidFill>
                <a:latin typeface="黑体" pitchFamily="49" charset="-122"/>
                <a:ea typeface="黑体" pitchFamily="49" charset="-122"/>
              </a:rPr>
              <a:t>K</a:t>
            </a:r>
            <a:r>
              <a:rPr lang="zh-CN" altLang="en-US" sz="1600" dirty="0" smtClean="0">
                <a:solidFill>
                  <a:schemeClr val="bg2"/>
                </a:solidFill>
                <a:latin typeface="黑体" pitchFamily="49" charset="-122"/>
                <a:ea typeface="黑体" pitchFamily="49" charset="-122"/>
              </a:rPr>
              <a:t>线的</a:t>
            </a:r>
            <a:r>
              <a:rPr lang="en-US" altLang="zh-CN" sz="1600" dirty="0" smtClean="0">
                <a:solidFill>
                  <a:schemeClr val="bg2"/>
                </a:solidFill>
                <a:latin typeface="黑体" pitchFamily="49" charset="-122"/>
                <a:ea typeface="黑体" pitchFamily="49" charset="-122"/>
              </a:rPr>
              <a:t>3</a:t>
            </a:r>
            <a:r>
              <a:rPr lang="zh-CN" altLang="en-US" sz="1600" dirty="0" smtClean="0">
                <a:solidFill>
                  <a:schemeClr val="bg2"/>
                </a:solidFill>
                <a:latin typeface="黑体" pitchFamily="49" charset="-122"/>
                <a:ea typeface="黑体" pitchFamily="49" charset="-122"/>
              </a:rPr>
              <a:t>日平均线，相对</a:t>
            </a:r>
            <a:r>
              <a:rPr lang="en-US" altLang="zh-CN" sz="1600" dirty="0" smtClean="0">
                <a:solidFill>
                  <a:schemeClr val="bg2"/>
                </a:solidFill>
                <a:latin typeface="黑体" pitchFamily="49" charset="-122"/>
                <a:ea typeface="黑体" pitchFamily="49" charset="-122"/>
              </a:rPr>
              <a:t>K</a:t>
            </a:r>
            <a:r>
              <a:rPr lang="zh-CN" altLang="en-US" sz="1600" dirty="0" smtClean="0">
                <a:solidFill>
                  <a:schemeClr val="bg2"/>
                </a:solidFill>
                <a:latin typeface="黑体" pitchFamily="49" charset="-122"/>
                <a:ea typeface="黑体" pitchFamily="49" charset="-122"/>
              </a:rPr>
              <a:t>线敏感性低。后来人们将</a:t>
            </a:r>
            <a:r>
              <a:rPr lang="en-US" altLang="zh-CN" sz="1600" dirty="0" smtClean="0">
                <a:solidFill>
                  <a:schemeClr val="bg2"/>
                </a:solidFill>
                <a:latin typeface="黑体" pitchFamily="49" charset="-122"/>
                <a:ea typeface="黑体" pitchFamily="49" charset="-122"/>
              </a:rPr>
              <a:t>K</a:t>
            </a:r>
            <a:r>
              <a:rPr lang="zh-CN" altLang="en-US" sz="1600" dirty="0" smtClean="0">
                <a:solidFill>
                  <a:schemeClr val="bg2"/>
                </a:solidFill>
                <a:latin typeface="黑体" pitchFamily="49" charset="-122"/>
                <a:ea typeface="黑体" pitchFamily="49" charset="-122"/>
              </a:rPr>
              <a:t>线和</a:t>
            </a:r>
            <a:r>
              <a:rPr lang="en-US" altLang="zh-CN" sz="1600" dirty="0" smtClean="0">
                <a:solidFill>
                  <a:schemeClr val="bg2"/>
                </a:solidFill>
                <a:latin typeface="黑体" pitchFamily="49" charset="-122"/>
                <a:ea typeface="黑体" pitchFamily="49" charset="-122"/>
              </a:rPr>
              <a:t>D</a:t>
            </a:r>
            <a:r>
              <a:rPr lang="zh-CN" altLang="en-US" sz="1600" dirty="0" smtClean="0">
                <a:solidFill>
                  <a:schemeClr val="bg2"/>
                </a:solidFill>
                <a:latin typeface="黑体" pitchFamily="49" charset="-122"/>
                <a:ea typeface="黑体" pitchFamily="49" charset="-122"/>
              </a:rPr>
              <a:t>线进一步放慢，原来的</a:t>
            </a:r>
            <a:r>
              <a:rPr lang="en-US" altLang="zh-CN" sz="1600" dirty="0" smtClean="0">
                <a:solidFill>
                  <a:schemeClr val="bg2"/>
                </a:solidFill>
                <a:latin typeface="黑体" pitchFamily="49" charset="-122"/>
                <a:ea typeface="黑体" pitchFamily="49" charset="-122"/>
              </a:rPr>
              <a:t>D</a:t>
            </a:r>
            <a:r>
              <a:rPr lang="zh-CN" altLang="en-US" sz="1600" dirty="0" smtClean="0">
                <a:solidFill>
                  <a:schemeClr val="bg2"/>
                </a:solidFill>
                <a:latin typeface="黑体" pitchFamily="49" charset="-122"/>
                <a:ea typeface="黑体" pitchFamily="49" charset="-122"/>
              </a:rPr>
              <a:t>线就是现在的</a:t>
            </a:r>
            <a:r>
              <a:rPr lang="en-US" altLang="zh-CN" sz="1600" dirty="0" smtClean="0">
                <a:solidFill>
                  <a:schemeClr val="bg2"/>
                </a:solidFill>
                <a:latin typeface="黑体" pitchFamily="49" charset="-122"/>
                <a:ea typeface="黑体" pitchFamily="49" charset="-122"/>
              </a:rPr>
              <a:t>K</a:t>
            </a:r>
            <a:r>
              <a:rPr lang="zh-CN" altLang="en-US" sz="1600" dirty="0" smtClean="0">
                <a:solidFill>
                  <a:schemeClr val="bg2"/>
                </a:solidFill>
                <a:latin typeface="黑体" pitchFamily="49" charset="-122"/>
                <a:ea typeface="黑体" pitchFamily="49" charset="-122"/>
              </a:rPr>
              <a:t>线，现在的</a:t>
            </a:r>
            <a:r>
              <a:rPr lang="en-US" altLang="zh-CN" sz="1600" dirty="0" smtClean="0">
                <a:solidFill>
                  <a:schemeClr val="bg2"/>
                </a:solidFill>
                <a:latin typeface="黑体" pitchFamily="49" charset="-122"/>
                <a:ea typeface="黑体" pitchFamily="49" charset="-122"/>
              </a:rPr>
              <a:t>D</a:t>
            </a:r>
            <a:r>
              <a:rPr lang="zh-CN" altLang="en-US" sz="1600" dirty="0" smtClean="0">
                <a:solidFill>
                  <a:schemeClr val="bg2"/>
                </a:solidFill>
                <a:latin typeface="黑体" pitchFamily="49" charset="-122"/>
                <a:ea typeface="黑体" pitchFamily="49" charset="-122"/>
              </a:rPr>
              <a:t>线是对</a:t>
            </a:r>
            <a:r>
              <a:rPr lang="en-US" altLang="zh-CN" sz="1600" dirty="0" smtClean="0">
                <a:solidFill>
                  <a:schemeClr val="bg2"/>
                </a:solidFill>
                <a:latin typeface="黑体" pitchFamily="49" charset="-122"/>
                <a:ea typeface="黑体" pitchFamily="49" charset="-122"/>
              </a:rPr>
              <a:t>K</a:t>
            </a:r>
            <a:r>
              <a:rPr lang="zh-CN" altLang="en-US" sz="1600" dirty="0" smtClean="0">
                <a:solidFill>
                  <a:schemeClr val="bg2"/>
                </a:solidFill>
                <a:latin typeface="黑体" pitchFamily="49" charset="-122"/>
                <a:ea typeface="黑体" pitchFamily="49" charset="-122"/>
              </a:rPr>
              <a:t>线再次</a:t>
            </a:r>
            <a:r>
              <a:rPr lang="en-US" altLang="zh-CN" sz="1600" dirty="0" smtClean="0">
                <a:solidFill>
                  <a:schemeClr val="bg2"/>
                </a:solidFill>
                <a:latin typeface="黑体" pitchFamily="49" charset="-122"/>
                <a:ea typeface="黑体" pitchFamily="49" charset="-122"/>
              </a:rPr>
              <a:t>3</a:t>
            </a:r>
            <a:r>
              <a:rPr lang="zh-CN" altLang="en-US" sz="1600" dirty="0" smtClean="0">
                <a:solidFill>
                  <a:schemeClr val="bg2"/>
                </a:solidFill>
                <a:latin typeface="黑体" pitchFamily="49" charset="-122"/>
                <a:ea typeface="黑体" pitchFamily="49" charset="-122"/>
              </a:rPr>
              <a:t>日平均。</a:t>
            </a:r>
            <a:r>
              <a:rPr lang="en-US" altLang="zh-CN" sz="1600" dirty="0" smtClean="0">
                <a:solidFill>
                  <a:schemeClr val="bg2"/>
                </a:solidFill>
                <a:latin typeface="黑体" pitchFamily="49" charset="-122"/>
                <a:ea typeface="黑体" pitchFamily="49" charset="-122"/>
              </a:rPr>
              <a:t>K</a:t>
            </a:r>
            <a:r>
              <a:rPr lang="zh-CN" altLang="en-US" sz="1600" dirty="0" smtClean="0">
                <a:solidFill>
                  <a:schemeClr val="bg2"/>
                </a:solidFill>
                <a:latin typeface="黑体" pitchFamily="49" charset="-122"/>
                <a:ea typeface="黑体" pitchFamily="49" charset="-122"/>
              </a:rPr>
              <a:t>、</a:t>
            </a:r>
            <a:r>
              <a:rPr lang="en-US" altLang="zh-CN" sz="1600" dirty="0" smtClean="0">
                <a:solidFill>
                  <a:schemeClr val="bg2"/>
                </a:solidFill>
                <a:latin typeface="黑体" pitchFamily="49" charset="-122"/>
                <a:ea typeface="黑体" pitchFamily="49" charset="-122"/>
              </a:rPr>
              <a:t>D</a:t>
            </a:r>
            <a:r>
              <a:rPr lang="zh-CN" altLang="en-US" sz="1600" dirty="0" smtClean="0">
                <a:solidFill>
                  <a:schemeClr val="bg2"/>
                </a:solidFill>
                <a:latin typeface="黑体" pitchFamily="49" charset="-122"/>
                <a:ea typeface="黑体" pitchFamily="49" charset="-122"/>
              </a:rPr>
              <a:t>线融合了均线的特点，当</a:t>
            </a:r>
            <a:r>
              <a:rPr lang="en-US" altLang="zh-CN" sz="1600" dirty="0" smtClean="0">
                <a:solidFill>
                  <a:schemeClr val="bg2"/>
                </a:solidFill>
                <a:latin typeface="黑体" pitchFamily="49" charset="-122"/>
                <a:ea typeface="黑体" pitchFamily="49" charset="-122"/>
              </a:rPr>
              <a:t>K</a:t>
            </a:r>
            <a:r>
              <a:rPr lang="zh-CN" altLang="en-US" sz="1600" dirty="0" smtClean="0">
                <a:solidFill>
                  <a:schemeClr val="bg2"/>
                </a:solidFill>
                <a:latin typeface="黑体" pitchFamily="49" charset="-122"/>
                <a:ea typeface="黑体" pitchFamily="49" charset="-122"/>
              </a:rPr>
              <a:t>、</a:t>
            </a:r>
            <a:r>
              <a:rPr lang="en-US" altLang="zh-CN" sz="1600" dirty="0" smtClean="0">
                <a:solidFill>
                  <a:schemeClr val="bg2"/>
                </a:solidFill>
                <a:latin typeface="黑体" pitchFamily="49" charset="-122"/>
                <a:ea typeface="黑体" pitchFamily="49" charset="-122"/>
              </a:rPr>
              <a:t>D</a:t>
            </a:r>
            <a:r>
              <a:rPr lang="zh-CN" altLang="en-US" sz="1600" dirty="0" smtClean="0">
                <a:solidFill>
                  <a:schemeClr val="bg2"/>
                </a:solidFill>
                <a:latin typeface="黑体" pitchFamily="49" charset="-122"/>
                <a:ea typeface="黑体" pitchFamily="49" charset="-122"/>
              </a:rPr>
              <a:t>金叉应该买入，当</a:t>
            </a:r>
            <a:r>
              <a:rPr lang="en-US" altLang="zh-CN" sz="1600" dirty="0" smtClean="0">
                <a:solidFill>
                  <a:schemeClr val="bg2"/>
                </a:solidFill>
                <a:latin typeface="黑体" pitchFamily="49" charset="-122"/>
                <a:ea typeface="黑体" pitchFamily="49" charset="-122"/>
              </a:rPr>
              <a:t>K</a:t>
            </a:r>
            <a:r>
              <a:rPr lang="zh-CN" altLang="en-US" sz="1600" dirty="0" smtClean="0">
                <a:solidFill>
                  <a:schemeClr val="bg2"/>
                </a:solidFill>
                <a:latin typeface="黑体" pitchFamily="49" charset="-122"/>
                <a:ea typeface="黑体" pitchFamily="49" charset="-122"/>
              </a:rPr>
              <a:t>、</a:t>
            </a:r>
            <a:r>
              <a:rPr lang="en-US" altLang="zh-CN" sz="1600" dirty="0" smtClean="0">
                <a:solidFill>
                  <a:schemeClr val="bg2"/>
                </a:solidFill>
                <a:latin typeface="黑体" pitchFamily="49" charset="-122"/>
                <a:ea typeface="黑体" pitchFamily="49" charset="-122"/>
              </a:rPr>
              <a:t>D</a:t>
            </a:r>
            <a:r>
              <a:rPr lang="zh-CN" altLang="en-US" sz="1600" dirty="0" smtClean="0">
                <a:solidFill>
                  <a:schemeClr val="bg2"/>
                </a:solidFill>
                <a:latin typeface="黑体" pitchFamily="49" charset="-122"/>
                <a:ea typeface="黑体" pitchFamily="49" charset="-122"/>
              </a:rPr>
              <a:t>死叉应该卖出。</a:t>
            </a:r>
            <a:r>
              <a:rPr lang="en-US" altLang="zh-CN" sz="1600" dirty="0" smtClean="0">
                <a:solidFill>
                  <a:schemeClr val="bg2"/>
                </a:solidFill>
                <a:latin typeface="黑体" pitchFamily="49" charset="-122"/>
                <a:ea typeface="黑体" pitchFamily="49" charset="-122"/>
              </a:rPr>
              <a:t>J</a:t>
            </a:r>
            <a:r>
              <a:rPr lang="zh-CN" altLang="en-US" sz="1600" dirty="0" smtClean="0">
                <a:solidFill>
                  <a:schemeClr val="bg2"/>
                </a:solidFill>
                <a:latin typeface="黑体" pitchFamily="49" charset="-122"/>
                <a:ea typeface="黑体" pitchFamily="49" charset="-122"/>
              </a:rPr>
              <a:t>线是方向敏感线，超过</a:t>
            </a:r>
            <a:r>
              <a:rPr lang="en-US" altLang="zh-CN" sz="1600" dirty="0" smtClean="0">
                <a:solidFill>
                  <a:schemeClr val="bg2"/>
                </a:solidFill>
                <a:latin typeface="黑体" pitchFamily="49" charset="-122"/>
                <a:ea typeface="黑体" pitchFamily="49" charset="-122"/>
              </a:rPr>
              <a:t>90</a:t>
            </a:r>
            <a:r>
              <a:rPr lang="zh-CN" altLang="en-US" sz="1600" dirty="0" smtClean="0">
                <a:solidFill>
                  <a:schemeClr val="bg2"/>
                </a:solidFill>
                <a:latin typeface="黑体" pitchFamily="49" charset="-122"/>
                <a:ea typeface="黑体" pitchFamily="49" charset="-122"/>
              </a:rPr>
              <a:t>为超买，低于</a:t>
            </a:r>
            <a:r>
              <a:rPr lang="en-US" altLang="zh-CN" sz="1600" dirty="0" smtClean="0">
                <a:solidFill>
                  <a:schemeClr val="bg2"/>
                </a:solidFill>
                <a:latin typeface="黑体" pitchFamily="49" charset="-122"/>
                <a:ea typeface="黑体" pitchFamily="49" charset="-122"/>
              </a:rPr>
              <a:t>10</a:t>
            </a:r>
            <a:r>
              <a:rPr lang="zh-CN" altLang="en-US" sz="1600" dirty="0" smtClean="0">
                <a:solidFill>
                  <a:schemeClr val="bg2"/>
                </a:solidFill>
                <a:latin typeface="黑体" pitchFamily="49" charset="-122"/>
                <a:ea typeface="黑体" pitchFamily="49" charset="-122"/>
              </a:rPr>
              <a:t>超卖。</a:t>
            </a:r>
            <a:endParaRPr lang="en-US" altLang="zh-CN" sz="1600" dirty="0" smtClean="0">
              <a:solidFill>
                <a:schemeClr val="bg2"/>
              </a:solidFill>
              <a:latin typeface="黑体" pitchFamily="49" charset="-122"/>
              <a:ea typeface="黑体" pitchFamily="49" charset="-122"/>
            </a:endParaRPr>
          </a:p>
          <a:p>
            <a:pPr algn="l"/>
            <a:endParaRPr lang="en-US" altLang="zh-CN" sz="1600" dirty="0" smtClean="0">
              <a:solidFill>
                <a:schemeClr val="bg2"/>
              </a:solidFill>
              <a:latin typeface="黑体" pitchFamily="49" charset="-122"/>
              <a:ea typeface="黑体" pitchFamily="49" charset="-122"/>
            </a:endParaRPr>
          </a:p>
          <a:p>
            <a:pPr algn="l"/>
            <a:r>
              <a:rPr lang="zh-CN" altLang="en-US" sz="1600" dirty="0" smtClean="0">
                <a:solidFill>
                  <a:schemeClr val="bg2"/>
                </a:solidFill>
                <a:latin typeface="黑体" pitchFamily="49" charset="-122"/>
                <a:ea typeface="黑体" pitchFamily="49" charset="-122"/>
              </a:rPr>
              <a:t>震荡模型交易思路：潮汐指数判断盘整，</a:t>
            </a:r>
            <a:r>
              <a:rPr lang="en-US" altLang="zh-CN" sz="1600" dirty="0" smtClean="0">
                <a:solidFill>
                  <a:schemeClr val="bg2"/>
                </a:solidFill>
                <a:latin typeface="黑体" pitchFamily="49" charset="-122"/>
                <a:ea typeface="黑体" pitchFamily="49" charset="-122"/>
              </a:rPr>
              <a:t>KDJ</a:t>
            </a:r>
            <a:r>
              <a:rPr lang="zh-CN" altLang="en-US" sz="1600" dirty="0" smtClean="0">
                <a:solidFill>
                  <a:schemeClr val="bg2"/>
                </a:solidFill>
                <a:latin typeface="黑体" pitchFamily="49" charset="-122"/>
                <a:ea typeface="黑体" pitchFamily="49" charset="-122"/>
              </a:rPr>
              <a:t>摆动指标找入场点和出场点</a:t>
            </a:r>
            <a:endParaRPr lang="en-US" altLang="zh-CN" sz="1600" dirty="0" smtClean="0">
              <a:solidFill>
                <a:schemeClr val="bg2"/>
              </a:solidFill>
              <a:latin typeface="黑体" pitchFamily="49" charset="-122"/>
              <a:ea typeface="黑体" pitchFamily="49" charset="-122"/>
            </a:endParaRPr>
          </a:p>
        </p:txBody>
      </p:sp>
    </p:spTree>
  </p:cSld>
  <p:clrMapOvr>
    <a:masterClrMapping/>
  </p:clrMapOvr>
  <p:transition spd="slow"/>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076324" y="1685925"/>
            <a:ext cx="7686676" cy="2800767"/>
          </a:xfrm>
          <a:prstGeom prst="rect">
            <a:avLst/>
          </a:prstGeom>
        </p:spPr>
        <p:txBody>
          <a:bodyPr wrap="square">
            <a:spAutoFit/>
          </a:bodyPr>
          <a:lstStyle/>
          <a:p>
            <a:pPr algn="l"/>
            <a:r>
              <a:rPr lang="en-US" altLang="zh-CN" sz="1600" dirty="0" smtClean="0">
                <a:solidFill>
                  <a:schemeClr val="bg2"/>
                </a:solidFill>
                <a:latin typeface="黑体" pitchFamily="49" charset="-122"/>
                <a:ea typeface="黑体" pitchFamily="49" charset="-122"/>
              </a:rPr>
              <a:t>RSV:=(CLOSE-LLV(LOW,N))/(HHV(HIGH,N)-LLV(LOW,N))*100;</a:t>
            </a:r>
            <a:endParaRPr lang="zh-CN" altLang="en-US" sz="1600" dirty="0" smtClean="0">
              <a:solidFill>
                <a:schemeClr val="bg2"/>
              </a:solidFill>
              <a:latin typeface="黑体" pitchFamily="49" charset="-122"/>
              <a:ea typeface="黑体" pitchFamily="49" charset="-122"/>
            </a:endParaRPr>
          </a:p>
          <a:p>
            <a:pPr algn="l"/>
            <a:r>
              <a:rPr lang="en-US" altLang="zh-CN" sz="1600" dirty="0" smtClean="0">
                <a:solidFill>
                  <a:schemeClr val="bg2"/>
                </a:solidFill>
                <a:latin typeface="黑体" pitchFamily="49" charset="-122"/>
                <a:ea typeface="黑体" pitchFamily="49" charset="-122"/>
              </a:rPr>
              <a:t>K:SMA(RSV,M1,1);//RSV</a:t>
            </a:r>
            <a:r>
              <a:rPr lang="zh-CN" altLang="en-US" sz="1600" dirty="0" smtClean="0">
                <a:solidFill>
                  <a:schemeClr val="bg2"/>
                </a:solidFill>
                <a:latin typeface="黑体" pitchFamily="49" charset="-122"/>
                <a:ea typeface="黑体" pitchFamily="49" charset="-122"/>
              </a:rPr>
              <a:t>的移动平均值</a:t>
            </a:r>
          </a:p>
          <a:p>
            <a:pPr algn="l"/>
            <a:r>
              <a:rPr lang="en-US" altLang="zh-CN" sz="1600" dirty="0" smtClean="0">
                <a:solidFill>
                  <a:schemeClr val="bg2"/>
                </a:solidFill>
                <a:latin typeface="黑体" pitchFamily="49" charset="-122"/>
                <a:ea typeface="黑体" pitchFamily="49" charset="-122"/>
              </a:rPr>
              <a:t>D:SMA(K,M2,1);//K</a:t>
            </a:r>
            <a:r>
              <a:rPr lang="zh-CN" altLang="en-US" sz="1600" dirty="0" smtClean="0">
                <a:solidFill>
                  <a:schemeClr val="bg2"/>
                </a:solidFill>
                <a:latin typeface="黑体" pitchFamily="49" charset="-122"/>
                <a:ea typeface="黑体" pitchFamily="49" charset="-122"/>
              </a:rPr>
              <a:t>的移动平均值</a:t>
            </a:r>
          </a:p>
          <a:p>
            <a:pPr algn="l"/>
            <a:r>
              <a:rPr lang="en-US" altLang="zh-CN" sz="1600" dirty="0" smtClean="0">
                <a:solidFill>
                  <a:schemeClr val="bg2"/>
                </a:solidFill>
                <a:latin typeface="黑体" pitchFamily="49" charset="-122"/>
                <a:ea typeface="黑体" pitchFamily="49" charset="-122"/>
              </a:rPr>
              <a:t>J:3*K-2*D;</a:t>
            </a:r>
          </a:p>
          <a:p>
            <a:pPr algn="l"/>
            <a:r>
              <a:rPr lang="en-US" altLang="zh-CN" sz="1600" dirty="0" smtClean="0">
                <a:solidFill>
                  <a:schemeClr val="bg2"/>
                </a:solidFill>
                <a:latin typeface="黑体" pitchFamily="49" charset="-122"/>
                <a:ea typeface="黑体" pitchFamily="49" charset="-122"/>
              </a:rPr>
              <a:t>CMIVAL:ABS(CLOSE-REF(CLOSE,29))/(HHV(HIGH,30)-LLV(LOW,30))*100,NODRAW;</a:t>
            </a:r>
          </a:p>
          <a:p>
            <a:pPr algn="l"/>
            <a:r>
              <a:rPr lang="en-US" altLang="zh-CN" sz="1600" dirty="0" smtClean="0">
                <a:solidFill>
                  <a:schemeClr val="bg2"/>
                </a:solidFill>
                <a:latin typeface="黑体" pitchFamily="49" charset="-122"/>
                <a:ea typeface="黑体" pitchFamily="49" charset="-122"/>
              </a:rPr>
              <a:t>BACKGROUNDSTYLE(1);</a:t>
            </a:r>
          </a:p>
          <a:p>
            <a:pPr algn="l"/>
            <a:r>
              <a:rPr lang="en-US" altLang="zh-CN" sz="1600" dirty="0" smtClean="0">
                <a:solidFill>
                  <a:schemeClr val="bg2"/>
                </a:solidFill>
                <a:latin typeface="黑体" pitchFamily="49" charset="-122"/>
                <a:ea typeface="黑体" pitchFamily="49" charset="-122"/>
              </a:rPr>
              <a:t>K&gt;D&amp;&amp;EVERY(CMIVAL&lt;20,2),BPK;//</a:t>
            </a:r>
            <a:r>
              <a:rPr lang="zh-CN" altLang="en-US" sz="1600" dirty="0" smtClean="0">
                <a:solidFill>
                  <a:schemeClr val="bg2"/>
                </a:solidFill>
                <a:latin typeface="黑体" pitchFamily="49" charset="-122"/>
                <a:ea typeface="黑体" pitchFamily="49" charset="-122"/>
              </a:rPr>
              <a:t>盘整行情，</a:t>
            </a:r>
            <a:r>
              <a:rPr lang="en-US" altLang="zh-CN" sz="1600" dirty="0" smtClean="0">
                <a:solidFill>
                  <a:schemeClr val="bg2"/>
                </a:solidFill>
                <a:latin typeface="黑体" pitchFamily="49" charset="-122"/>
                <a:ea typeface="黑体" pitchFamily="49" charset="-122"/>
              </a:rPr>
              <a:t>KD</a:t>
            </a:r>
            <a:r>
              <a:rPr lang="zh-CN" altLang="en-US" sz="1600" dirty="0" smtClean="0">
                <a:solidFill>
                  <a:schemeClr val="bg2"/>
                </a:solidFill>
                <a:latin typeface="黑体" pitchFamily="49" charset="-122"/>
                <a:ea typeface="黑体" pitchFamily="49" charset="-122"/>
              </a:rPr>
              <a:t>金叉，做多。</a:t>
            </a:r>
          </a:p>
          <a:p>
            <a:pPr algn="l"/>
            <a:r>
              <a:rPr lang="en-US" altLang="zh-CN" sz="1600" dirty="0" smtClean="0">
                <a:solidFill>
                  <a:schemeClr val="bg2"/>
                </a:solidFill>
                <a:latin typeface="黑体" pitchFamily="49" charset="-122"/>
                <a:ea typeface="黑体" pitchFamily="49" charset="-122"/>
              </a:rPr>
              <a:t>CROSS(J,10)||CROSS(K,D),BP;// J</a:t>
            </a:r>
            <a:r>
              <a:rPr lang="zh-CN" altLang="en-US" sz="1600" dirty="0" smtClean="0">
                <a:solidFill>
                  <a:schemeClr val="bg2"/>
                </a:solidFill>
                <a:latin typeface="黑体" pitchFamily="49" charset="-122"/>
                <a:ea typeface="黑体" pitchFamily="49" charset="-122"/>
              </a:rPr>
              <a:t>值上穿</a:t>
            </a:r>
            <a:r>
              <a:rPr lang="en-US" altLang="zh-CN" sz="1600" dirty="0" smtClean="0">
                <a:solidFill>
                  <a:schemeClr val="bg2"/>
                </a:solidFill>
                <a:latin typeface="黑体" pitchFamily="49" charset="-122"/>
                <a:ea typeface="黑体" pitchFamily="49" charset="-122"/>
              </a:rPr>
              <a:t>10</a:t>
            </a:r>
            <a:r>
              <a:rPr lang="zh-CN" altLang="en-US" sz="1600" dirty="0" smtClean="0">
                <a:solidFill>
                  <a:schemeClr val="bg2"/>
                </a:solidFill>
                <a:latin typeface="黑体" pitchFamily="49" charset="-122"/>
                <a:ea typeface="黑体" pitchFamily="49" charset="-122"/>
              </a:rPr>
              <a:t>超卖或者</a:t>
            </a:r>
            <a:r>
              <a:rPr lang="en-US" altLang="zh-CN" sz="1600" dirty="0" smtClean="0">
                <a:solidFill>
                  <a:schemeClr val="bg2"/>
                </a:solidFill>
                <a:latin typeface="黑体" pitchFamily="49" charset="-122"/>
                <a:ea typeface="黑体" pitchFamily="49" charset="-122"/>
              </a:rPr>
              <a:t>KD</a:t>
            </a:r>
            <a:r>
              <a:rPr lang="zh-CN" altLang="en-US" sz="1600" dirty="0" smtClean="0">
                <a:solidFill>
                  <a:schemeClr val="bg2"/>
                </a:solidFill>
                <a:latin typeface="黑体" pitchFamily="49" charset="-122"/>
                <a:ea typeface="黑体" pitchFamily="49" charset="-122"/>
              </a:rPr>
              <a:t>金叉，平仓</a:t>
            </a:r>
            <a:endParaRPr lang="en-US" altLang="zh-CN" sz="1600" dirty="0" smtClean="0">
              <a:solidFill>
                <a:schemeClr val="bg2"/>
              </a:solidFill>
              <a:latin typeface="黑体" pitchFamily="49" charset="-122"/>
              <a:ea typeface="黑体" pitchFamily="49" charset="-122"/>
            </a:endParaRPr>
          </a:p>
          <a:p>
            <a:pPr algn="l"/>
            <a:r>
              <a:rPr lang="en-US" altLang="zh-CN" sz="1600" dirty="0" smtClean="0">
                <a:solidFill>
                  <a:schemeClr val="bg2"/>
                </a:solidFill>
                <a:latin typeface="黑体" pitchFamily="49" charset="-122"/>
                <a:ea typeface="黑体" pitchFamily="49" charset="-122"/>
              </a:rPr>
              <a:t>D&gt;K&amp;&amp;EVERY(CMIVAL&lt;20,2),SPK;//</a:t>
            </a:r>
            <a:r>
              <a:rPr lang="zh-CN" altLang="en-US" sz="1600" dirty="0" smtClean="0">
                <a:solidFill>
                  <a:schemeClr val="bg2"/>
                </a:solidFill>
                <a:latin typeface="黑体" pitchFamily="49" charset="-122"/>
                <a:ea typeface="黑体" pitchFamily="49" charset="-122"/>
              </a:rPr>
              <a:t>盘整行情，</a:t>
            </a:r>
            <a:r>
              <a:rPr lang="en-US" altLang="zh-CN" sz="1600" dirty="0" smtClean="0">
                <a:solidFill>
                  <a:schemeClr val="bg2"/>
                </a:solidFill>
                <a:latin typeface="黑体" pitchFamily="49" charset="-122"/>
                <a:ea typeface="黑体" pitchFamily="49" charset="-122"/>
              </a:rPr>
              <a:t>KD</a:t>
            </a:r>
            <a:r>
              <a:rPr lang="zh-CN" altLang="en-US" sz="1600" dirty="0" smtClean="0">
                <a:solidFill>
                  <a:schemeClr val="bg2"/>
                </a:solidFill>
                <a:latin typeface="黑体" pitchFamily="49" charset="-122"/>
                <a:ea typeface="黑体" pitchFamily="49" charset="-122"/>
              </a:rPr>
              <a:t>死叉，做空。</a:t>
            </a:r>
          </a:p>
          <a:p>
            <a:pPr algn="l"/>
            <a:r>
              <a:rPr lang="en-US" altLang="zh-CN" sz="1600" dirty="0" smtClean="0">
                <a:solidFill>
                  <a:schemeClr val="bg2"/>
                </a:solidFill>
                <a:latin typeface="黑体" pitchFamily="49" charset="-122"/>
                <a:ea typeface="黑体" pitchFamily="49" charset="-122"/>
              </a:rPr>
              <a:t>CROSS(90,J)||CROSS(D,K),SP;// J</a:t>
            </a:r>
            <a:r>
              <a:rPr lang="zh-CN" altLang="en-US" sz="1600" dirty="0" smtClean="0">
                <a:solidFill>
                  <a:schemeClr val="bg2"/>
                </a:solidFill>
                <a:latin typeface="黑体" pitchFamily="49" charset="-122"/>
                <a:ea typeface="黑体" pitchFamily="49" charset="-122"/>
              </a:rPr>
              <a:t>值下穿</a:t>
            </a:r>
            <a:r>
              <a:rPr lang="en-US" altLang="zh-CN" sz="1600" dirty="0" smtClean="0">
                <a:solidFill>
                  <a:schemeClr val="bg2"/>
                </a:solidFill>
                <a:latin typeface="黑体" pitchFamily="49" charset="-122"/>
                <a:ea typeface="黑体" pitchFamily="49" charset="-122"/>
              </a:rPr>
              <a:t>90</a:t>
            </a:r>
            <a:r>
              <a:rPr lang="zh-CN" altLang="en-US" sz="1600" dirty="0" smtClean="0">
                <a:solidFill>
                  <a:schemeClr val="bg2"/>
                </a:solidFill>
                <a:latin typeface="黑体" pitchFamily="49" charset="-122"/>
                <a:ea typeface="黑体" pitchFamily="49" charset="-122"/>
              </a:rPr>
              <a:t>超买或者</a:t>
            </a:r>
            <a:r>
              <a:rPr lang="en-US" altLang="zh-CN" sz="1600" dirty="0" smtClean="0">
                <a:solidFill>
                  <a:schemeClr val="bg2"/>
                </a:solidFill>
                <a:latin typeface="黑体" pitchFamily="49" charset="-122"/>
                <a:ea typeface="黑体" pitchFamily="49" charset="-122"/>
              </a:rPr>
              <a:t>KD</a:t>
            </a:r>
            <a:r>
              <a:rPr lang="zh-CN" altLang="en-US" sz="1600" dirty="0" smtClean="0">
                <a:solidFill>
                  <a:schemeClr val="bg2"/>
                </a:solidFill>
                <a:latin typeface="黑体" pitchFamily="49" charset="-122"/>
                <a:ea typeface="黑体" pitchFamily="49" charset="-122"/>
              </a:rPr>
              <a:t>死叉，平仓</a:t>
            </a:r>
            <a:endParaRPr lang="en-US" altLang="zh-CN" sz="1600" dirty="0" smtClean="0">
              <a:solidFill>
                <a:schemeClr val="bg2"/>
              </a:solidFill>
              <a:latin typeface="黑体" pitchFamily="49" charset="-122"/>
              <a:ea typeface="黑体" pitchFamily="49" charset="-122"/>
            </a:endParaRPr>
          </a:p>
          <a:p>
            <a:pPr algn="l"/>
            <a:r>
              <a:rPr lang="en-US" altLang="zh-CN" sz="1600" dirty="0" smtClean="0">
                <a:solidFill>
                  <a:schemeClr val="bg2"/>
                </a:solidFill>
                <a:latin typeface="黑体" pitchFamily="49" charset="-122"/>
                <a:ea typeface="黑体" pitchFamily="49" charset="-122"/>
              </a:rPr>
              <a:t>AUTOFILTER;</a:t>
            </a:r>
            <a:endParaRPr lang="zh-CN" altLang="en-US" sz="1600" dirty="0" smtClean="0">
              <a:solidFill>
                <a:schemeClr val="bg2"/>
              </a:solidFill>
              <a:latin typeface="黑体" pitchFamily="49" charset="-122"/>
              <a:ea typeface="黑体" pitchFamily="49" charset="-122"/>
            </a:endParaRPr>
          </a:p>
        </p:txBody>
      </p:sp>
      <p:sp>
        <p:nvSpPr>
          <p:cNvPr id="5" name="TextBox 4"/>
          <p:cNvSpPr txBox="1"/>
          <p:nvPr/>
        </p:nvSpPr>
        <p:spPr>
          <a:xfrm>
            <a:off x="1066800" y="4848225"/>
            <a:ext cx="3352800" cy="954107"/>
          </a:xfrm>
          <a:prstGeom prst="rect">
            <a:avLst/>
          </a:prstGeom>
          <a:noFill/>
        </p:spPr>
        <p:txBody>
          <a:bodyPr wrap="square" rtlCol="0">
            <a:spAutoFit/>
          </a:bodyPr>
          <a:lstStyle/>
          <a:p>
            <a:pPr algn="l"/>
            <a:r>
              <a:rPr lang="zh-CN" altLang="en-US" sz="1400" dirty="0" smtClean="0">
                <a:latin typeface="黑体" pitchFamily="49" charset="-122"/>
                <a:ea typeface="黑体" pitchFamily="49" charset="-122"/>
              </a:rPr>
              <a:t>关键字：</a:t>
            </a:r>
            <a:r>
              <a:rPr lang="en-US" altLang="zh-CN" sz="1400" dirty="0" smtClean="0">
                <a:latin typeface="黑体" pitchFamily="49" charset="-122"/>
                <a:ea typeface="黑体" pitchFamily="49" charset="-122"/>
              </a:rPr>
              <a:t>NODRAW</a:t>
            </a:r>
          </a:p>
          <a:p>
            <a:pPr algn="l"/>
            <a:r>
              <a:rPr lang="en-US" altLang="zh-CN" sz="1400" dirty="0" smtClean="0">
                <a:solidFill>
                  <a:schemeClr val="bg2"/>
                </a:solidFill>
                <a:latin typeface="黑体" pitchFamily="49" charset="-122"/>
                <a:ea typeface="黑体" pitchFamily="49" charset="-122"/>
              </a:rPr>
              <a:t>        </a:t>
            </a:r>
            <a:r>
              <a:rPr lang="en-US" altLang="zh-CN" sz="1400" dirty="0" smtClean="0">
                <a:latin typeface="黑体" pitchFamily="49" charset="-122"/>
                <a:ea typeface="黑体" pitchFamily="49" charset="-122"/>
              </a:rPr>
              <a:t>||(OR)</a:t>
            </a:r>
          </a:p>
          <a:p>
            <a:pPr algn="l"/>
            <a:r>
              <a:rPr lang="en-US" altLang="zh-CN" sz="1400" dirty="0" smtClean="0">
                <a:latin typeface="黑体" pitchFamily="49" charset="-122"/>
                <a:ea typeface="黑体" pitchFamily="49" charset="-122"/>
              </a:rPr>
              <a:t>        </a:t>
            </a:r>
          </a:p>
          <a:p>
            <a:pPr algn="l"/>
            <a:r>
              <a:rPr lang="en-US" altLang="zh-CN" sz="1400" dirty="0" smtClean="0">
                <a:latin typeface="黑体" pitchFamily="49" charset="-122"/>
                <a:ea typeface="黑体" pitchFamily="49" charset="-122"/>
              </a:rPr>
              <a:t>        </a:t>
            </a:r>
          </a:p>
        </p:txBody>
      </p:sp>
      <p:sp>
        <p:nvSpPr>
          <p:cNvPr id="6" name="Text Box 5"/>
          <p:cNvSpPr txBox="1">
            <a:spLocks noChangeArrowheads="1"/>
          </p:cNvSpPr>
          <p:nvPr/>
        </p:nvSpPr>
        <p:spPr bwMode="auto">
          <a:xfrm>
            <a:off x="762000" y="571500"/>
            <a:ext cx="3022600" cy="400110"/>
          </a:xfrm>
          <a:prstGeom prst="rect">
            <a:avLst/>
          </a:prstGeom>
          <a:noFill/>
          <a:ln w="9525" algn="ctr">
            <a:noFill/>
            <a:miter lim="800000"/>
            <a:headEnd/>
            <a:tailEnd/>
          </a:ln>
        </p:spPr>
        <p:txBody>
          <a:bodyPr wrap="square">
            <a:spAutoFit/>
          </a:bodyPr>
          <a:lstStyle/>
          <a:p>
            <a:pPr algn="l"/>
            <a:r>
              <a:rPr lang="zh-CN" altLang="en-US" sz="2000" dirty="0">
                <a:solidFill>
                  <a:schemeClr val="bg2"/>
                </a:solidFill>
                <a:latin typeface="黑体" pitchFamily="49" charset="-122"/>
                <a:ea typeface="黑体" pitchFamily="49" charset="-122"/>
              </a:rPr>
              <a:t> </a:t>
            </a:r>
            <a:r>
              <a:rPr lang="en-US" altLang="zh-CN" sz="2000" dirty="0" smtClean="0">
                <a:solidFill>
                  <a:schemeClr val="bg2"/>
                </a:solidFill>
                <a:latin typeface="黑体" pitchFamily="49" charset="-122"/>
                <a:ea typeface="黑体" pitchFamily="49" charset="-122"/>
              </a:rPr>
              <a:t>2</a:t>
            </a:r>
            <a:r>
              <a:rPr lang="zh-CN" altLang="en-US" sz="2000" dirty="0" smtClean="0">
                <a:solidFill>
                  <a:schemeClr val="bg2"/>
                </a:solidFill>
                <a:latin typeface="黑体" pitchFamily="49" charset="-122"/>
                <a:ea typeface="黑体" pitchFamily="49" charset="-122"/>
              </a:rPr>
              <a:t>、跨指标模型案例</a:t>
            </a:r>
            <a:endParaRPr lang="zh-CN" altLang="en-US" sz="2000" dirty="0">
              <a:latin typeface="黑体" pitchFamily="49" charset="-122"/>
              <a:ea typeface="黑体" pitchFamily="49" charset="-122"/>
            </a:endParaRPr>
          </a:p>
        </p:txBody>
      </p:sp>
      <p:sp>
        <p:nvSpPr>
          <p:cNvPr id="7" name="Text Box 5"/>
          <p:cNvSpPr txBox="1">
            <a:spLocks noChangeArrowheads="1"/>
          </p:cNvSpPr>
          <p:nvPr/>
        </p:nvSpPr>
        <p:spPr bwMode="auto">
          <a:xfrm>
            <a:off x="952500" y="1171575"/>
            <a:ext cx="3022600" cy="400110"/>
          </a:xfrm>
          <a:prstGeom prst="rect">
            <a:avLst/>
          </a:prstGeom>
          <a:noFill/>
          <a:ln w="9525" algn="ctr">
            <a:noFill/>
            <a:miter lim="800000"/>
            <a:headEnd/>
            <a:tailEnd/>
          </a:ln>
        </p:spPr>
        <p:txBody>
          <a:bodyPr wrap="square">
            <a:spAutoFit/>
          </a:bodyPr>
          <a:lstStyle/>
          <a:p>
            <a:pPr algn="l"/>
            <a:r>
              <a:rPr lang="zh-CN" altLang="en-US" sz="2000" dirty="0">
                <a:solidFill>
                  <a:schemeClr val="bg2"/>
                </a:solidFill>
                <a:latin typeface="黑体" pitchFamily="49" charset="-122"/>
                <a:ea typeface="黑体" pitchFamily="49" charset="-122"/>
              </a:rPr>
              <a:t> </a:t>
            </a:r>
            <a:r>
              <a:rPr lang="zh-CN" altLang="en-US" sz="1800" dirty="0" smtClean="0">
                <a:solidFill>
                  <a:schemeClr val="bg2"/>
                </a:solidFill>
                <a:latin typeface="黑体" pitchFamily="49" charset="-122"/>
                <a:ea typeface="黑体" pitchFamily="49" charset="-122"/>
              </a:rPr>
              <a:t>源码：</a:t>
            </a:r>
            <a:endParaRPr lang="zh-CN" altLang="en-US" sz="1800" dirty="0">
              <a:latin typeface="黑体" pitchFamily="49" charset="-122"/>
              <a:ea typeface="黑体" pitchFamily="49" charset="-122"/>
            </a:endParaRPr>
          </a:p>
        </p:txBody>
      </p:sp>
    </p:spTree>
  </p:cSld>
  <p:clrMapOvr>
    <a:masterClrMapping/>
  </p:clrMapOvr>
  <p:transition spd="slow"/>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QQ截图20150209104451.png"/>
          <p:cNvPicPr>
            <a:picLocks noChangeAspect="1"/>
          </p:cNvPicPr>
          <p:nvPr/>
        </p:nvPicPr>
        <p:blipFill>
          <a:blip r:embed="rId2" cstate="print"/>
          <a:stretch>
            <a:fillRect/>
          </a:stretch>
        </p:blipFill>
        <p:spPr>
          <a:xfrm>
            <a:off x="983881" y="971550"/>
            <a:ext cx="7176237" cy="5124450"/>
          </a:xfrm>
          <a:prstGeom prst="rect">
            <a:avLst/>
          </a:prstGeom>
        </p:spPr>
      </p:pic>
      <p:sp>
        <p:nvSpPr>
          <p:cNvPr id="5" name="Text Box 5"/>
          <p:cNvSpPr txBox="1">
            <a:spLocks noChangeArrowheads="1"/>
          </p:cNvSpPr>
          <p:nvPr/>
        </p:nvSpPr>
        <p:spPr bwMode="auto">
          <a:xfrm>
            <a:off x="762000" y="457200"/>
            <a:ext cx="3022600" cy="400110"/>
          </a:xfrm>
          <a:prstGeom prst="rect">
            <a:avLst/>
          </a:prstGeom>
          <a:noFill/>
          <a:ln w="9525" algn="ctr">
            <a:noFill/>
            <a:miter lim="800000"/>
            <a:headEnd/>
            <a:tailEnd/>
          </a:ln>
        </p:spPr>
        <p:txBody>
          <a:bodyPr wrap="square">
            <a:spAutoFit/>
          </a:bodyPr>
          <a:lstStyle/>
          <a:p>
            <a:pPr algn="l"/>
            <a:r>
              <a:rPr lang="zh-CN" altLang="en-US" sz="2000" dirty="0">
                <a:solidFill>
                  <a:schemeClr val="bg2"/>
                </a:solidFill>
                <a:latin typeface="黑体" pitchFamily="49" charset="-122"/>
                <a:ea typeface="黑体" pitchFamily="49" charset="-122"/>
              </a:rPr>
              <a:t> </a:t>
            </a:r>
            <a:r>
              <a:rPr lang="en-US" altLang="zh-CN" sz="2000" dirty="0" smtClean="0">
                <a:solidFill>
                  <a:schemeClr val="bg2"/>
                </a:solidFill>
                <a:latin typeface="黑体" pitchFamily="49" charset="-122"/>
                <a:ea typeface="黑体" pitchFamily="49" charset="-122"/>
              </a:rPr>
              <a:t>2</a:t>
            </a:r>
            <a:r>
              <a:rPr lang="zh-CN" altLang="en-US" sz="2000" dirty="0" smtClean="0">
                <a:solidFill>
                  <a:schemeClr val="bg2"/>
                </a:solidFill>
                <a:latin typeface="黑体" pitchFamily="49" charset="-122"/>
                <a:ea typeface="黑体" pitchFamily="49" charset="-122"/>
              </a:rPr>
              <a:t>、跨指标模型案例</a:t>
            </a:r>
            <a:endParaRPr lang="zh-CN" altLang="en-US" sz="2000" dirty="0">
              <a:latin typeface="黑体" pitchFamily="49" charset="-122"/>
              <a:ea typeface="黑体" pitchFamily="49" charset="-122"/>
            </a:endParaRPr>
          </a:p>
        </p:txBody>
      </p:sp>
      <p:sp>
        <p:nvSpPr>
          <p:cNvPr id="6" name="矩形 5"/>
          <p:cNvSpPr/>
          <p:nvPr/>
        </p:nvSpPr>
        <p:spPr bwMode="auto">
          <a:xfrm>
            <a:off x="1143000" y="3810000"/>
            <a:ext cx="1752600" cy="533400"/>
          </a:xfrm>
          <a:prstGeom prst="rect">
            <a:avLst/>
          </a:prstGeom>
          <a:noFill/>
          <a:ln w="28575">
            <a:solidFill>
              <a:srgbClr val="FF0000"/>
            </a:solid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zh-CN" altLang="en-US" sz="3200" b="0" i="0" u="none" strike="noStrike" cap="none" normalizeH="0" baseline="0" smtClean="0">
              <a:ln>
                <a:noFill/>
              </a:ln>
              <a:solidFill>
                <a:srgbClr val="FF0000"/>
              </a:solidFill>
              <a:effectLst/>
              <a:latin typeface="Arial" charset="0"/>
              <a:ea typeface="方正粗活意简体" pitchFamily="65" charset="-122"/>
            </a:endParaRPr>
          </a:p>
        </p:txBody>
      </p:sp>
      <p:sp>
        <p:nvSpPr>
          <p:cNvPr id="7" name="矩形 6"/>
          <p:cNvSpPr/>
          <p:nvPr/>
        </p:nvSpPr>
        <p:spPr bwMode="auto">
          <a:xfrm>
            <a:off x="7467600" y="1219200"/>
            <a:ext cx="762000" cy="762000"/>
          </a:xfrm>
          <a:prstGeom prst="rect">
            <a:avLst/>
          </a:prstGeom>
          <a:noFill/>
          <a:ln w="28575">
            <a:solidFill>
              <a:srgbClr val="FF0000"/>
            </a:solid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zh-CN" altLang="en-US" sz="3200" b="0" i="0" u="none" strike="noStrike" cap="none" normalizeH="0" baseline="0" smtClean="0">
              <a:ln>
                <a:noFill/>
              </a:ln>
              <a:solidFill>
                <a:srgbClr val="FF0000"/>
              </a:solidFill>
              <a:effectLst/>
              <a:latin typeface="Arial" charset="0"/>
              <a:ea typeface="方正粗活意简体" pitchFamily="65" charset="-122"/>
            </a:endParaRPr>
          </a:p>
        </p:txBody>
      </p:sp>
      <p:sp>
        <p:nvSpPr>
          <p:cNvPr id="8" name="TextBox 7"/>
          <p:cNvSpPr txBox="1"/>
          <p:nvPr/>
        </p:nvSpPr>
        <p:spPr>
          <a:xfrm>
            <a:off x="1828800" y="1828800"/>
            <a:ext cx="2514600" cy="338554"/>
          </a:xfrm>
          <a:prstGeom prst="rect">
            <a:avLst/>
          </a:prstGeom>
          <a:noFill/>
        </p:spPr>
        <p:txBody>
          <a:bodyPr wrap="square" rtlCol="0">
            <a:spAutoFit/>
          </a:bodyPr>
          <a:lstStyle/>
          <a:p>
            <a:pPr algn="l"/>
            <a:r>
              <a:rPr lang="zh-CN" altLang="en-US" sz="1600" dirty="0" smtClean="0">
                <a:solidFill>
                  <a:schemeClr val="bg2"/>
                </a:solidFill>
                <a:latin typeface="黑体" pitchFamily="49" charset="-122"/>
                <a:ea typeface="黑体" pitchFamily="49" charset="-122"/>
              </a:rPr>
              <a:t>摆动指标无法判断震荡</a:t>
            </a:r>
          </a:p>
        </p:txBody>
      </p:sp>
    </p:spTree>
  </p:cSld>
  <p:clrMapOvr>
    <a:masterClrMapping/>
  </p:clrMapOvr>
  <p:transition spd="slow"/>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5"/>
          <p:cNvSpPr txBox="1">
            <a:spLocks noChangeArrowheads="1"/>
          </p:cNvSpPr>
          <p:nvPr/>
        </p:nvSpPr>
        <p:spPr bwMode="auto">
          <a:xfrm>
            <a:off x="762000" y="457200"/>
            <a:ext cx="3022600" cy="400110"/>
          </a:xfrm>
          <a:prstGeom prst="rect">
            <a:avLst/>
          </a:prstGeom>
          <a:noFill/>
          <a:ln w="9525" algn="ctr">
            <a:noFill/>
            <a:miter lim="800000"/>
            <a:headEnd/>
            <a:tailEnd/>
          </a:ln>
        </p:spPr>
        <p:txBody>
          <a:bodyPr wrap="square">
            <a:spAutoFit/>
          </a:bodyPr>
          <a:lstStyle/>
          <a:p>
            <a:pPr algn="l"/>
            <a:r>
              <a:rPr lang="zh-CN" altLang="en-US" sz="2000" dirty="0">
                <a:solidFill>
                  <a:schemeClr val="bg2"/>
                </a:solidFill>
                <a:latin typeface="黑体" pitchFamily="49" charset="-122"/>
                <a:ea typeface="黑体" pitchFamily="49" charset="-122"/>
              </a:rPr>
              <a:t> </a:t>
            </a:r>
            <a:r>
              <a:rPr lang="en-US" altLang="zh-CN" sz="2000" dirty="0" smtClean="0">
                <a:solidFill>
                  <a:schemeClr val="bg2"/>
                </a:solidFill>
                <a:latin typeface="黑体" pitchFamily="49" charset="-122"/>
                <a:ea typeface="黑体" pitchFamily="49" charset="-122"/>
              </a:rPr>
              <a:t>2</a:t>
            </a:r>
            <a:r>
              <a:rPr lang="zh-CN" altLang="en-US" sz="2000" dirty="0" smtClean="0">
                <a:solidFill>
                  <a:schemeClr val="bg2"/>
                </a:solidFill>
                <a:latin typeface="黑体" pitchFamily="49" charset="-122"/>
                <a:ea typeface="黑体" pitchFamily="49" charset="-122"/>
              </a:rPr>
              <a:t>、跨指标模型案例</a:t>
            </a:r>
            <a:endParaRPr lang="zh-CN" altLang="en-US" sz="2000" dirty="0">
              <a:latin typeface="黑体" pitchFamily="49" charset="-122"/>
              <a:ea typeface="黑体" pitchFamily="49" charset="-122"/>
            </a:endParaRPr>
          </a:p>
        </p:txBody>
      </p:sp>
      <p:sp>
        <p:nvSpPr>
          <p:cNvPr id="5" name="标题 1"/>
          <p:cNvSpPr>
            <a:spLocks noGrp="1"/>
          </p:cNvSpPr>
          <p:nvPr>
            <p:ph type="title"/>
          </p:nvPr>
        </p:nvSpPr>
        <p:spPr>
          <a:xfrm>
            <a:off x="457200" y="457200"/>
            <a:ext cx="8077200" cy="1600200"/>
          </a:xfrm>
          <a:extLst/>
        </p:spPr>
        <p:txBody>
          <a:bodyPr/>
          <a:lstStyle/>
          <a:p>
            <a:pPr>
              <a:buFont typeface="Wingdings" pitchFamily="2" charset="2"/>
              <a:buNone/>
              <a:defRPr/>
            </a:pPr>
            <a:r>
              <a:rPr lang="en-US" altLang="zh-CN" sz="1800" kern="10" dirty="0" smtClean="0">
                <a:ln w="9525">
                  <a:solidFill>
                    <a:schemeClr val="bg2"/>
                  </a:solidFill>
                  <a:round/>
                  <a:headEnd/>
                  <a:tailEnd/>
                </a:ln>
                <a:solidFill>
                  <a:schemeClr val="bg2"/>
                </a:solidFill>
                <a:latin typeface="黑体" pitchFamily="49" charset="-122"/>
                <a:ea typeface="黑体" pitchFamily="49" charset="-122"/>
                <a:cs typeface="+mn-cs"/>
              </a:rPr>
              <a:t>      </a:t>
            </a:r>
            <a:r>
              <a:rPr lang="zh-CN" altLang="en-US" sz="1800" kern="1200" dirty="0" smtClean="0">
                <a:solidFill>
                  <a:schemeClr val="bg2"/>
                </a:solidFill>
                <a:latin typeface="黑体" pitchFamily="49" charset="-122"/>
                <a:ea typeface="黑体" pitchFamily="49" charset="-122"/>
                <a:cs typeface="+mn-cs"/>
              </a:rPr>
              <a:t>趋势</a:t>
            </a:r>
            <a:r>
              <a:rPr lang="zh-CN" altLang="en-US" sz="1800" kern="1200" dirty="0">
                <a:solidFill>
                  <a:schemeClr val="bg2"/>
                </a:solidFill>
                <a:latin typeface="黑体" pitchFamily="49" charset="-122"/>
                <a:ea typeface="黑体" pitchFamily="49" charset="-122"/>
                <a:cs typeface="+mn-cs"/>
              </a:rPr>
              <a:t>判断与精细分析相</a:t>
            </a:r>
            <a:r>
              <a:rPr lang="zh-CN" altLang="en-US" sz="1800" kern="1200" dirty="0" smtClean="0">
                <a:solidFill>
                  <a:schemeClr val="bg2"/>
                </a:solidFill>
                <a:latin typeface="黑体" pitchFamily="49" charset="-122"/>
                <a:ea typeface="黑体" pitchFamily="49" charset="-122"/>
                <a:cs typeface="+mn-cs"/>
              </a:rPr>
              <a:t>结合</a:t>
            </a:r>
            <a:r>
              <a:rPr lang="en-US" altLang="zh-CN" sz="1800" kern="1200" dirty="0" smtClean="0">
                <a:solidFill>
                  <a:schemeClr val="bg2"/>
                </a:solidFill>
                <a:latin typeface="黑体" pitchFamily="49" charset="-122"/>
                <a:ea typeface="黑体" pitchFamily="49" charset="-122"/>
                <a:cs typeface="+mn-cs"/>
              </a:rPr>
              <a:t/>
            </a:r>
            <a:br>
              <a:rPr lang="en-US" altLang="zh-CN" sz="1800" kern="1200" dirty="0" smtClean="0">
                <a:solidFill>
                  <a:schemeClr val="bg2"/>
                </a:solidFill>
                <a:latin typeface="黑体" pitchFamily="49" charset="-122"/>
                <a:ea typeface="黑体" pitchFamily="49" charset="-122"/>
                <a:cs typeface="+mn-cs"/>
              </a:rPr>
            </a:br>
            <a:r>
              <a:rPr lang="en-US" altLang="zh-CN" sz="1800" kern="1200" dirty="0" smtClean="0">
                <a:solidFill>
                  <a:schemeClr val="bg2"/>
                </a:solidFill>
                <a:latin typeface="黑体" pitchFamily="49" charset="-122"/>
                <a:ea typeface="黑体" pitchFamily="49" charset="-122"/>
                <a:cs typeface="+mn-cs"/>
              </a:rPr>
              <a:t>              ——</a:t>
            </a:r>
            <a:r>
              <a:rPr lang="zh-CN" altLang="en-US" sz="1800" kern="1200" dirty="0" smtClean="0">
                <a:solidFill>
                  <a:schemeClr val="bg2"/>
                </a:solidFill>
                <a:latin typeface="黑体" pitchFamily="49" charset="-122"/>
                <a:ea typeface="黑体" pitchFamily="49" charset="-122"/>
                <a:cs typeface="+mn-cs"/>
              </a:rPr>
              <a:t>趋势模型判断方向</a:t>
            </a:r>
            <a:r>
              <a:rPr lang="en-US" altLang="zh-CN" sz="1800" kern="1200" dirty="0" smtClean="0">
                <a:solidFill>
                  <a:schemeClr val="bg2"/>
                </a:solidFill>
                <a:latin typeface="黑体" pitchFamily="49" charset="-122"/>
                <a:ea typeface="黑体" pitchFamily="49" charset="-122"/>
                <a:cs typeface="+mn-cs"/>
              </a:rPr>
              <a:t>+</a:t>
            </a:r>
            <a:r>
              <a:rPr lang="zh-CN" altLang="en-US" sz="1800" kern="1200" dirty="0">
                <a:solidFill>
                  <a:schemeClr val="bg2"/>
                </a:solidFill>
                <a:latin typeface="黑体" pitchFamily="49" charset="-122"/>
                <a:ea typeface="黑体" pitchFamily="49" charset="-122"/>
                <a:cs typeface="+mn-cs"/>
              </a:rPr>
              <a:t>摆动</a:t>
            </a:r>
            <a:r>
              <a:rPr lang="zh-CN" altLang="en-US" sz="1800" kern="1200" dirty="0" smtClean="0">
                <a:solidFill>
                  <a:schemeClr val="bg2"/>
                </a:solidFill>
                <a:latin typeface="黑体" pitchFamily="49" charset="-122"/>
                <a:ea typeface="黑体" pitchFamily="49" charset="-122"/>
                <a:cs typeface="+mn-cs"/>
              </a:rPr>
              <a:t>模型找入场点</a:t>
            </a:r>
            <a:endParaRPr lang="en-US" altLang="zh-CN" sz="1800" kern="1200" dirty="0">
              <a:solidFill>
                <a:schemeClr val="bg2"/>
              </a:solidFill>
              <a:latin typeface="黑体" pitchFamily="49" charset="-122"/>
              <a:ea typeface="黑体" pitchFamily="49" charset="-122"/>
              <a:cs typeface="+mn-cs"/>
            </a:endParaRPr>
          </a:p>
        </p:txBody>
      </p:sp>
      <p:sp>
        <p:nvSpPr>
          <p:cNvPr id="6" name="内容占位符 2"/>
          <p:cNvSpPr>
            <a:spLocks noGrp="1"/>
          </p:cNvSpPr>
          <p:nvPr>
            <p:ph idx="1"/>
          </p:nvPr>
        </p:nvSpPr>
        <p:spPr>
          <a:xfrm>
            <a:off x="1028700" y="1905000"/>
            <a:ext cx="7162800" cy="4114800"/>
          </a:xfrm>
        </p:spPr>
        <p:txBody>
          <a:bodyPr/>
          <a:lstStyle/>
          <a:p>
            <a:pPr marL="0" indent="0">
              <a:buNone/>
              <a:defRPr/>
            </a:pPr>
            <a:r>
              <a:rPr lang="en-US" altLang="zh-CN" sz="1800" kern="1200" dirty="0" smtClean="0">
                <a:solidFill>
                  <a:schemeClr val="bg2"/>
                </a:solidFill>
                <a:latin typeface="黑体" pitchFamily="49" charset="-122"/>
                <a:ea typeface="黑体" pitchFamily="49" charset="-122"/>
              </a:rPr>
              <a:t>EMA(</a:t>
            </a:r>
            <a:r>
              <a:rPr lang="zh-CN" altLang="en-US" sz="1800" kern="1200" dirty="0" smtClean="0">
                <a:solidFill>
                  <a:schemeClr val="bg2"/>
                </a:solidFill>
                <a:latin typeface="黑体" pitchFamily="49" charset="-122"/>
                <a:ea typeface="黑体" pitchFamily="49" charset="-122"/>
              </a:rPr>
              <a:t>指数加权平均</a:t>
            </a:r>
            <a:r>
              <a:rPr lang="en-US" altLang="zh-CN" sz="1800" kern="1200" dirty="0" smtClean="0">
                <a:solidFill>
                  <a:schemeClr val="bg2"/>
                </a:solidFill>
                <a:latin typeface="黑体" pitchFamily="49" charset="-122"/>
                <a:ea typeface="黑体" pitchFamily="49" charset="-122"/>
              </a:rPr>
              <a:t>)</a:t>
            </a:r>
            <a:r>
              <a:rPr lang="zh-CN" altLang="en-US" sz="1800" kern="1200" dirty="0" smtClean="0">
                <a:solidFill>
                  <a:schemeClr val="bg2"/>
                </a:solidFill>
                <a:latin typeface="黑体" pitchFamily="49" charset="-122"/>
                <a:ea typeface="黑体" pitchFamily="49" charset="-122"/>
              </a:rPr>
              <a:t>：是一种按时间进行加权运算的移动平均线。时间越近的价格，权重越大。其用法与简单移动平均线完全相同。</a:t>
            </a:r>
            <a:r>
              <a:rPr lang="en-US" altLang="zh-CN" sz="1800" kern="1200" dirty="0" smtClean="0">
                <a:solidFill>
                  <a:schemeClr val="bg2"/>
                </a:solidFill>
                <a:latin typeface="黑体" pitchFamily="49" charset="-122"/>
                <a:ea typeface="黑体" pitchFamily="49" charset="-122"/>
              </a:rPr>
              <a:t>EMA</a:t>
            </a:r>
            <a:r>
              <a:rPr lang="zh-TW" altLang="en-US" sz="1800" kern="1200" dirty="0" smtClean="0">
                <a:solidFill>
                  <a:schemeClr val="bg2"/>
                </a:solidFill>
                <a:latin typeface="黑体" pitchFamily="49" charset="-122"/>
                <a:ea typeface="黑体" pitchFamily="49" charset="-122"/>
              </a:rPr>
              <a:t>以之前所有的</a:t>
            </a:r>
            <a:r>
              <a:rPr lang="zh-CN" altLang="en-US" sz="1800" kern="1200" dirty="0" smtClean="0">
                <a:solidFill>
                  <a:schemeClr val="bg2"/>
                </a:solidFill>
                <a:latin typeface="黑体" pitchFamily="49" charset="-122"/>
                <a:ea typeface="黑体" pitchFamily="49" charset="-122"/>
              </a:rPr>
              <a:t>历史数据为基础</a:t>
            </a:r>
            <a:r>
              <a:rPr lang="zh-TW" altLang="en-US" sz="1800" kern="1200" dirty="0" smtClean="0">
                <a:solidFill>
                  <a:schemeClr val="bg2"/>
                </a:solidFill>
                <a:latin typeface="黑体" pitchFamily="49" charset="-122"/>
                <a:ea typeface="黑体" pitchFamily="49" charset="-122"/>
              </a:rPr>
              <a:t>，因此特定</a:t>
            </a:r>
            <a:r>
              <a:rPr lang="zh-CN" altLang="en-US" sz="1800" kern="1200" dirty="0" smtClean="0">
                <a:solidFill>
                  <a:schemeClr val="bg2"/>
                </a:solidFill>
                <a:latin typeface="黑体" pitchFamily="49" charset="-122"/>
                <a:ea typeface="黑体" pitchFamily="49" charset="-122"/>
              </a:rPr>
              <a:t>周期</a:t>
            </a:r>
            <a:r>
              <a:rPr lang="zh-TW" altLang="en-US" sz="1800" kern="1200" dirty="0" smtClean="0">
                <a:solidFill>
                  <a:schemeClr val="bg2"/>
                </a:solidFill>
                <a:latin typeface="黑体" pitchFamily="49" charset="-122"/>
                <a:ea typeface="黑体" pitchFamily="49" charset="-122"/>
              </a:rPr>
              <a:t>的</a:t>
            </a:r>
            <a:r>
              <a:rPr lang="en-US" altLang="zh-TW" sz="1800" kern="1200" dirty="0" smtClean="0">
                <a:solidFill>
                  <a:schemeClr val="bg2"/>
                </a:solidFill>
                <a:latin typeface="黑体" pitchFamily="49" charset="-122"/>
                <a:ea typeface="黑体" pitchFamily="49" charset="-122"/>
              </a:rPr>
              <a:t>EMA</a:t>
            </a:r>
            <a:r>
              <a:rPr lang="zh-CN" altLang="en-US" sz="1800" kern="1200" dirty="0" smtClean="0">
                <a:solidFill>
                  <a:schemeClr val="bg2"/>
                </a:solidFill>
                <a:latin typeface="黑体" pitchFamily="49" charset="-122"/>
                <a:ea typeface="黑体" pitchFamily="49" charset="-122"/>
              </a:rPr>
              <a:t>返回值取决于参</a:t>
            </a:r>
            <a:r>
              <a:rPr lang="zh-TW" altLang="en-US" sz="1800" kern="1200" dirty="0" smtClean="0">
                <a:solidFill>
                  <a:schemeClr val="bg2"/>
                </a:solidFill>
                <a:latin typeface="黑体" pitchFamily="49" charset="-122"/>
                <a:ea typeface="黑体" pitchFamily="49" charset="-122"/>
              </a:rPr>
              <a:t>考的</a:t>
            </a:r>
            <a:r>
              <a:rPr lang="zh-CN" altLang="en-US" sz="1800" kern="1200" dirty="0" smtClean="0">
                <a:solidFill>
                  <a:schemeClr val="bg2"/>
                </a:solidFill>
                <a:latin typeface="黑体" pitchFamily="49" charset="-122"/>
                <a:ea typeface="黑体" pitchFamily="49" charset="-122"/>
              </a:rPr>
              <a:t>历史数据</a:t>
            </a:r>
            <a:r>
              <a:rPr lang="zh-TW" altLang="en-US" sz="1800" kern="1200" dirty="0" smtClean="0">
                <a:solidFill>
                  <a:schemeClr val="bg2"/>
                </a:solidFill>
                <a:latin typeface="黑体" pitchFamily="49" charset="-122"/>
                <a:ea typeface="黑体" pitchFamily="49" charset="-122"/>
              </a:rPr>
              <a:t>。所以，如果</a:t>
            </a:r>
            <a:r>
              <a:rPr lang="zh-CN" altLang="en-US" sz="1800" kern="1200" dirty="0" smtClean="0">
                <a:solidFill>
                  <a:schemeClr val="bg2"/>
                </a:solidFill>
                <a:latin typeface="黑体" pitchFamily="49" charset="-122"/>
                <a:ea typeface="黑体" pitchFamily="49" charset="-122"/>
              </a:rPr>
              <a:t>加载</a:t>
            </a:r>
            <a:r>
              <a:rPr lang="zh-TW" altLang="en-US" sz="1800" kern="1200" dirty="0" smtClean="0">
                <a:solidFill>
                  <a:schemeClr val="bg2"/>
                </a:solidFill>
                <a:latin typeface="黑体" pitchFamily="49" charset="-122"/>
                <a:ea typeface="黑体" pitchFamily="49" charset="-122"/>
              </a:rPr>
              <a:t>的</a:t>
            </a:r>
            <a:r>
              <a:rPr lang="zh-CN" altLang="en-US" sz="1800" kern="1200" dirty="0" smtClean="0">
                <a:solidFill>
                  <a:schemeClr val="bg2"/>
                </a:solidFill>
                <a:latin typeface="黑体" pitchFamily="49" charset="-122"/>
                <a:ea typeface="黑体" pitchFamily="49" charset="-122"/>
              </a:rPr>
              <a:t>历史数据</a:t>
            </a:r>
            <a:r>
              <a:rPr lang="zh-TW" altLang="en-US" sz="1800" kern="1200" dirty="0" smtClean="0">
                <a:solidFill>
                  <a:schemeClr val="bg2"/>
                </a:solidFill>
                <a:latin typeface="黑体" pitchFamily="49" charset="-122"/>
                <a:ea typeface="黑体" pitchFamily="49" charset="-122"/>
              </a:rPr>
              <a:t>增加，</a:t>
            </a:r>
            <a:r>
              <a:rPr lang="zh-CN" altLang="en-US" sz="1800" kern="1200" dirty="0" smtClean="0">
                <a:solidFill>
                  <a:schemeClr val="bg2"/>
                </a:solidFill>
                <a:latin typeface="黑体" pitchFamily="49" charset="-122"/>
                <a:ea typeface="黑体" pitchFamily="49" charset="-122"/>
              </a:rPr>
              <a:t>指标</a:t>
            </a:r>
            <a:r>
              <a:rPr lang="zh-TW" altLang="en-US" sz="1800" kern="1200" dirty="0" smtClean="0">
                <a:solidFill>
                  <a:schemeClr val="bg2"/>
                </a:solidFill>
                <a:latin typeface="黑体" pitchFamily="49" charset="-122"/>
                <a:ea typeface="黑体" pitchFamily="49" charset="-122"/>
              </a:rPr>
              <a:t>的值可能</a:t>
            </a:r>
            <a:r>
              <a:rPr lang="zh-CN" altLang="en-US" sz="1800" kern="1200" dirty="0" smtClean="0">
                <a:solidFill>
                  <a:schemeClr val="bg2"/>
                </a:solidFill>
                <a:latin typeface="黑体" pitchFamily="49" charset="-122"/>
                <a:ea typeface="黑体" pitchFamily="49" charset="-122"/>
              </a:rPr>
              <a:t>与</a:t>
            </a:r>
            <a:r>
              <a:rPr lang="zh-TW" altLang="en-US" sz="1800" kern="1200" dirty="0" smtClean="0">
                <a:solidFill>
                  <a:schemeClr val="bg2"/>
                </a:solidFill>
                <a:latin typeface="黑体" pitchFamily="49" charset="-122"/>
                <a:ea typeface="黑体" pitchFamily="49" charset="-122"/>
              </a:rPr>
              <a:t>之前</a:t>
            </a:r>
            <a:r>
              <a:rPr lang="zh-CN" altLang="en-US" sz="1800" kern="1200" dirty="0" smtClean="0">
                <a:solidFill>
                  <a:schemeClr val="bg2"/>
                </a:solidFill>
                <a:latin typeface="黑体" pitchFamily="49" charset="-122"/>
                <a:ea typeface="黑体" pitchFamily="49" charset="-122"/>
              </a:rPr>
              <a:t>计算</a:t>
            </a:r>
            <a:r>
              <a:rPr lang="zh-TW" altLang="en-US" sz="1800" kern="1200" dirty="0" smtClean="0">
                <a:solidFill>
                  <a:schemeClr val="bg2"/>
                </a:solidFill>
                <a:latin typeface="黑体" pitchFamily="49" charset="-122"/>
                <a:ea typeface="黑体" pitchFamily="49" charset="-122"/>
              </a:rPr>
              <a:t>的值不同。</a:t>
            </a:r>
            <a:endParaRPr lang="en-US" altLang="zh-CN" sz="1800" kern="1200" dirty="0" smtClean="0">
              <a:solidFill>
                <a:schemeClr val="bg2"/>
              </a:solidFill>
              <a:latin typeface="黑体" pitchFamily="49" charset="-122"/>
              <a:ea typeface="黑体" pitchFamily="49" charset="-122"/>
            </a:endParaRPr>
          </a:p>
          <a:p>
            <a:pPr marL="0" indent="0">
              <a:buNone/>
              <a:defRPr/>
            </a:pPr>
            <a:endParaRPr lang="en-US" altLang="zh-CN" sz="1800" kern="1200" dirty="0" smtClean="0">
              <a:solidFill>
                <a:schemeClr val="bg2"/>
              </a:solidFill>
              <a:latin typeface="黑体" pitchFamily="49" charset="-122"/>
              <a:ea typeface="黑体" pitchFamily="49" charset="-122"/>
            </a:endParaRPr>
          </a:p>
          <a:p>
            <a:pPr marL="0" indent="0">
              <a:buNone/>
              <a:defRPr/>
            </a:pPr>
            <a:r>
              <a:rPr lang="en-US" altLang="zh-CN" sz="1800" kern="1200" dirty="0" smtClean="0">
                <a:solidFill>
                  <a:schemeClr val="bg2"/>
                </a:solidFill>
                <a:latin typeface="黑体" pitchFamily="49" charset="-122"/>
                <a:ea typeface="黑体" pitchFamily="49" charset="-122"/>
              </a:rPr>
              <a:t>ADX</a:t>
            </a:r>
            <a:r>
              <a:rPr lang="zh-CN" altLang="en-US" sz="1800" kern="1200" dirty="0" smtClean="0">
                <a:solidFill>
                  <a:schemeClr val="bg2"/>
                </a:solidFill>
                <a:latin typeface="黑体" pitchFamily="49" charset="-122"/>
                <a:ea typeface="黑体" pitchFamily="49" charset="-122"/>
              </a:rPr>
              <a:t>指数：平均趋向指数，反映趋向变动的程度，是</a:t>
            </a:r>
            <a:r>
              <a:rPr lang="en-US" altLang="zh-CN" sz="1800" kern="1200" dirty="0" smtClean="0">
                <a:solidFill>
                  <a:schemeClr val="bg2"/>
                </a:solidFill>
                <a:latin typeface="黑体" pitchFamily="49" charset="-122"/>
                <a:ea typeface="黑体" pitchFamily="49" charset="-122"/>
              </a:rPr>
              <a:t>DMI</a:t>
            </a:r>
            <a:r>
              <a:rPr lang="zh-CN" altLang="en-US" sz="1800" kern="1200" dirty="0" smtClean="0">
                <a:solidFill>
                  <a:schemeClr val="bg2"/>
                </a:solidFill>
                <a:latin typeface="黑体" pitchFamily="49" charset="-122"/>
                <a:ea typeface="黑体" pitchFamily="49" charset="-122"/>
              </a:rPr>
              <a:t>指标（趋向指标）的组成部分，是由美国技术分析大师威尔斯</a:t>
            </a:r>
            <a:r>
              <a:rPr lang="en-US" altLang="zh-CN" sz="1800" kern="1200" dirty="0" smtClean="0">
                <a:solidFill>
                  <a:schemeClr val="bg2"/>
                </a:solidFill>
                <a:latin typeface="黑体" pitchFamily="49" charset="-122"/>
                <a:ea typeface="黑体" pitchFamily="49" charset="-122"/>
              </a:rPr>
              <a:t>·</a:t>
            </a:r>
            <a:r>
              <a:rPr lang="zh-CN" altLang="en-US" sz="1800" kern="1200" dirty="0" smtClean="0">
                <a:solidFill>
                  <a:schemeClr val="bg2"/>
                </a:solidFill>
                <a:latin typeface="黑体" pitchFamily="49" charset="-122"/>
                <a:ea typeface="黑体" pitchFamily="49" charset="-122"/>
              </a:rPr>
              <a:t>威尔德（</a:t>
            </a:r>
            <a:r>
              <a:rPr lang="en-US" altLang="zh-CN" sz="1800" kern="1200" dirty="0" smtClean="0">
                <a:solidFill>
                  <a:schemeClr val="bg2"/>
                </a:solidFill>
                <a:latin typeface="黑体" pitchFamily="49" charset="-122"/>
                <a:ea typeface="黑体" pitchFamily="49" charset="-122"/>
              </a:rPr>
              <a:t>Wells Wilder</a:t>
            </a:r>
            <a:r>
              <a:rPr lang="zh-CN" altLang="en-US" sz="1800" kern="1200" dirty="0" smtClean="0">
                <a:solidFill>
                  <a:schemeClr val="bg2"/>
                </a:solidFill>
                <a:latin typeface="黑体" pitchFamily="49" charset="-122"/>
                <a:ea typeface="黑体" pitchFamily="49" charset="-122"/>
              </a:rPr>
              <a:t>）所创造的。</a:t>
            </a:r>
            <a:r>
              <a:rPr lang="en-US" altLang="zh-CN" sz="1800" kern="1200" dirty="0" smtClean="0">
                <a:solidFill>
                  <a:schemeClr val="bg2"/>
                </a:solidFill>
                <a:latin typeface="黑体" pitchFamily="49" charset="-122"/>
                <a:ea typeface="黑体" pitchFamily="49" charset="-122"/>
              </a:rPr>
              <a:t>DMI</a:t>
            </a:r>
            <a:r>
              <a:rPr lang="zh-CN" altLang="en-US" sz="1800" kern="1200" dirty="0" smtClean="0">
                <a:solidFill>
                  <a:schemeClr val="bg2"/>
                </a:solidFill>
                <a:latin typeface="黑体" pitchFamily="49" charset="-122"/>
                <a:ea typeface="黑体" pitchFamily="49" charset="-122"/>
              </a:rPr>
              <a:t>通过分析价格在涨跌过程中买卖双方力量均衡点的变化情况，即多空双方的力量的变化受价格波动的影响而发生由均衡到失衡的循环过程，从而提供对趋势判断依据的一种技术指标。其中</a:t>
            </a:r>
            <a:r>
              <a:rPr lang="en-US" altLang="zh-CN" sz="1800" kern="1200" dirty="0" smtClean="0">
                <a:solidFill>
                  <a:schemeClr val="bg2"/>
                </a:solidFill>
                <a:latin typeface="黑体" pitchFamily="49" charset="-122"/>
                <a:ea typeface="黑体" pitchFamily="49" charset="-122"/>
              </a:rPr>
              <a:t>ADX</a:t>
            </a:r>
            <a:r>
              <a:rPr lang="zh-CN" altLang="en-US" sz="1800" kern="1200" dirty="0" smtClean="0">
                <a:solidFill>
                  <a:schemeClr val="bg2"/>
                </a:solidFill>
                <a:latin typeface="黑体" pitchFamily="49" charset="-122"/>
                <a:ea typeface="黑体" pitchFamily="49" charset="-122"/>
              </a:rPr>
              <a:t>指数是衡量趋势强弱指标。</a:t>
            </a:r>
            <a:endParaRPr lang="en-US" altLang="zh-CN" sz="1800" kern="1200" dirty="0">
              <a:solidFill>
                <a:schemeClr val="bg2"/>
              </a:solidFill>
              <a:latin typeface="黑体" pitchFamily="49" charset="-122"/>
              <a:ea typeface="黑体" pitchFamily="49" charset="-122"/>
            </a:endParaRPr>
          </a:p>
        </p:txBody>
      </p:sp>
    </p:spTree>
  </p:cSld>
  <p:clrMapOvr>
    <a:masterClrMapping/>
  </p:clrMapOvr>
  <p:transition spd="slow"/>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457200"/>
            <a:ext cx="8077200" cy="1600200"/>
          </a:xfrm>
          <a:extLst/>
        </p:spPr>
        <p:txBody>
          <a:bodyPr/>
          <a:lstStyle/>
          <a:p>
            <a:pPr>
              <a:buFont typeface="Wingdings" pitchFamily="2" charset="2"/>
              <a:buNone/>
              <a:defRPr/>
            </a:pPr>
            <a:r>
              <a:rPr lang="en-US" altLang="zh-CN" sz="1800" kern="10" dirty="0" smtClean="0">
                <a:ln w="9525">
                  <a:solidFill>
                    <a:schemeClr val="bg2"/>
                  </a:solidFill>
                  <a:round/>
                  <a:headEnd/>
                  <a:tailEnd/>
                </a:ln>
                <a:solidFill>
                  <a:schemeClr val="bg2"/>
                </a:solidFill>
                <a:latin typeface="黑体" pitchFamily="49" charset="-122"/>
                <a:ea typeface="黑体" pitchFamily="49" charset="-122"/>
                <a:cs typeface="+mn-cs"/>
              </a:rPr>
              <a:t>      </a:t>
            </a:r>
            <a:r>
              <a:rPr lang="zh-CN" altLang="en-US" sz="1800" kern="1200" dirty="0" smtClean="0">
                <a:solidFill>
                  <a:schemeClr val="bg2"/>
                </a:solidFill>
                <a:latin typeface="黑体" pitchFamily="49" charset="-122"/>
                <a:ea typeface="黑体" pitchFamily="49" charset="-122"/>
                <a:cs typeface="+mn-cs"/>
              </a:rPr>
              <a:t>趋势</a:t>
            </a:r>
            <a:r>
              <a:rPr lang="zh-CN" altLang="en-US" sz="1800" kern="1200" dirty="0">
                <a:solidFill>
                  <a:schemeClr val="bg2"/>
                </a:solidFill>
                <a:latin typeface="黑体" pitchFamily="49" charset="-122"/>
                <a:ea typeface="黑体" pitchFamily="49" charset="-122"/>
                <a:cs typeface="+mn-cs"/>
              </a:rPr>
              <a:t>判断与精细分析相</a:t>
            </a:r>
            <a:r>
              <a:rPr lang="zh-CN" altLang="en-US" sz="1800" kern="1200" dirty="0" smtClean="0">
                <a:solidFill>
                  <a:schemeClr val="bg2"/>
                </a:solidFill>
                <a:latin typeface="黑体" pitchFamily="49" charset="-122"/>
                <a:ea typeface="黑体" pitchFamily="49" charset="-122"/>
                <a:cs typeface="+mn-cs"/>
              </a:rPr>
              <a:t>结合</a:t>
            </a:r>
            <a:r>
              <a:rPr lang="en-US" altLang="zh-CN" sz="1800" kern="1200" dirty="0" smtClean="0">
                <a:solidFill>
                  <a:schemeClr val="bg2"/>
                </a:solidFill>
                <a:latin typeface="黑体" pitchFamily="49" charset="-122"/>
                <a:ea typeface="黑体" pitchFamily="49" charset="-122"/>
                <a:cs typeface="+mn-cs"/>
              </a:rPr>
              <a:t/>
            </a:r>
            <a:br>
              <a:rPr lang="en-US" altLang="zh-CN" sz="1800" kern="1200" dirty="0" smtClean="0">
                <a:solidFill>
                  <a:schemeClr val="bg2"/>
                </a:solidFill>
                <a:latin typeface="黑体" pitchFamily="49" charset="-122"/>
                <a:ea typeface="黑体" pitchFamily="49" charset="-122"/>
                <a:cs typeface="+mn-cs"/>
              </a:rPr>
            </a:br>
            <a:r>
              <a:rPr lang="en-US" altLang="zh-CN" sz="1800" kern="1200" dirty="0" smtClean="0">
                <a:solidFill>
                  <a:schemeClr val="bg2"/>
                </a:solidFill>
                <a:latin typeface="黑体" pitchFamily="49" charset="-122"/>
                <a:ea typeface="黑体" pitchFamily="49" charset="-122"/>
                <a:cs typeface="+mn-cs"/>
              </a:rPr>
              <a:t>              ——</a:t>
            </a:r>
            <a:r>
              <a:rPr lang="zh-CN" altLang="en-US" sz="1800" kern="1200" dirty="0" smtClean="0">
                <a:solidFill>
                  <a:schemeClr val="bg2"/>
                </a:solidFill>
                <a:latin typeface="黑体" pitchFamily="49" charset="-122"/>
                <a:ea typeface="黑体" pitchFamily="49" charset="-122"/>
                <a:cs typeface="+mn-cs"/>
              </a:rPr>
              <a:t>趋势模型判断方向</a:t>
            </a:r>
            <a:r>
              <a:rPr lang="en-US" altLang="zh-CN" sz="1800" kern="1200" dirty="0" smtClean="0">
                <a:solidFill>
                  <a:schemeClr val="bg2"/>
                </a:solidFill>
                <a:latin typeface="黑体" pitchFamily="49" charset="-122"/>
                <a:ea typeface="黑体" pitchFamily="49" charset="-122"/>
                <a:cs typeface="+mn-cs"/>
              </a:rPr>
              <a:t>+</a:t>
            </a:r>
            <a:r>
              <a:rPr lang="zh-CN" altLang="en-US" sz="1800" kern="1200" dirty="0">
                <a:solidFill>
                  <a:schemeClr val="bg2"/>
                </a:solidFill>
                <a:latin typeface="黑体" pitchFamily="49" charset="-122"/>
                <a:ea typeface="黑体" pitchFamily="49" charset="-122"/>
                <a:cs typeface="+mn-cs"/>
              </a:rPr>
              <a:t>摆动</a:t>
            </a:r>
            <a:r>
              <a:rPr lang="zh-CN" altLang="en-US" sz="1800" kern="1200" dirty="0" smtClean="0">
                <a:solidFill>
                  <a:schemeClr val="bg2"/>
                </a:solidFill>
                <a:latin typeface="黑体" pitchFamily="49" charset="-122"/>
                <a:ea typeface="黑体" pitchFamily="49" charset="-122"/>
                <a:cs typeface="+mn-cs"/>
              </a:rPr>
              <a:t>模型找入场点</a:t>
            </a:r>
            <a:endParaRPr lang="en-US" altLang="zh-CN" sz="1800" kern="1200" dirty="0">
              <a:solidFill>
                <a:schemeClr val="bg2"/>
              </a:solidFill>
              <a:latin typeface="黑体" pitchFamily="49" charset="-122"/>
              <a:ea typeface="黑体" pitchFamily="49" charset="-122"/>
              <a:cs typeface="+mn-cs"/>
            </a:endParaRPr>
          </a:p>
        </p:txBody>
      </p:sp>
      <p:sp>
        <p:nvSpPr>
          <p:cNvPr id="29699" name="内容占位符 2"/>
          <p:cNvSpPr>
            <a:spLocks noGrp="1"/>
          </p:cNvSpPr>
          <p:nvPr>
            <p:ph idx="1"/>
          </p:nvPr>
        </p:nvSpPr>
        <p:spPr>
          <a:xfrm>
            <a:off x="914400" y="1905000"/>
            <a:ext cx="7239000" cy="4953000"/>
          </a:xfrm>
        </p:spPr>
        <p:txBody>
          <a:bodyPr/>
          <a:lstStyle/>
          <a:p>
            <a:pPr marL="0" indent="0">
              <a:buNone/>
              <a:defRPr/>
            </a:pPr>
            <a:r>
              <a:rPr lang="zh-CN" altLang="en-US" sz="1800" kern="1200" dirty="0" smtClean="0">
                <a:solidFill>
                  <a:schemeClr val="bg2"/>
                </a:solidFill>
                <a:latin typeface="黑体" pitchFamily="49" charset="-122"/>
                <a:ea typeface="黑体" pitchFamily="49" charset="-122"/>
              </a:rPr>
              <a:t>基于</a:t>
            </a:r>
            <a:r>
              <a:rPr lang="en-US" altLang="zh-CN" sz="1800" kern="1200" dirty="0" smtClean="0">
                <a:solidFill>
                  <a:schemeClr val="bg2"/>
                </a:solidFill>
                <a:latin typeface="黑体" pitchFamily="49" charset="-122"/>
                <a:ea typeface="黑体" pitchFamily="49" charset="-122"/>
              </a:rPr>
              <a:t>ADX</a:t>
            </a:r>
            <a:r>
              <a:rPr lang="zh-CN" altLang="en-US" sz="1800" kern="1200" dirty="0" smtClean="0">
                <a:solidFill>
                  <a:schemeClr val="bg2"/>
                </a:solidFill>
                <a:latin typeface="黑体" pitchFamily="49" charset="-122"/>
                <a:ea typeface="黑体" pitchFamily="49" charset="-122"/>
              </a:rPr>
              <a:t>及</a:t>
            </a:r>
            <a:r>
              <a:rPr lang="en-US" altLang="zh-CN" sz="1800" kern="1200" dirty="0" smtClean="0">
                <a:solidFill>
                  <a:schemeClr val="bg2"/>
                </a:solidFill>
                <a:latin typeface="黑体" pitchFamily="49" charset="-122"/>
                <a:ea typeface="黑体" pitchFamily="49" charset="-122"/>
              </a:rPr>
              <a:t>EMA</a:t>
            </a:r>
            <a:r>
              <a:rPr lang="zh-CN" altLang="en-US" sz="1800" kern="1200" dirty="0" smtClean="0">
                <a:solidFill>
                  <a:schemeClr val="bg2"/>
                </a:solidFill>
                <a:latin typeface="黑体" pitchFamily="49" charset="-122"/>
                <a:ea typeface="黑体" pitchFamily="49" charset="-122"/>
              </a:rPr>
              <a:t>的交易系统交易思想：</a:t>
            </a:r>
            <a:r>
              <a:rPr lang="en-US" altLang="zh-CN" sz="1800" kern="1200" dirty="0" smtClean="0">
                <a:solidFill>
                  <a:schemeClr val="bg2"/>
                </a:solidFill>
                <a:latin typeface="黑体" pitchFamily="49" charset="-122"/>
                <a:ea typeface="黑体" pitchFamily="49" charset="-122"/>
              </a:rPr>
              <a:t>EMA</a:t>
            </a:r>
            <a:r>
              <a:rPr lang="zh-CN" altLang="en-US" sz="1800" kern="1200" dirty="0" smtClean="0">
                <a:solidFill>
                  <a:schemeClr val="bg2"/>
                </a:solidFill>
                <a:latin typeface="黑体" pitchFamily="49" charset="-122"/>
                <a:ea typeface="黑体" pitchFamily="49" charset="-122"/>
              </a:rPr>
              <a:t>判断上涨趋势还是下跌趋势；</a:t>
            </a:r>
            <a:r>
              <a:rPr lang="en-US" altLang="zh-CN" sz="1800" kern="1200" dirty="0" smtClean="0">
                <a:solidFill>
                  <a:schemeClr val="bg2"/>
                </a:solidFill>
                <a:latin typeface="黑体" pitchFamily="49" charset="-122"/>
                <a:ea typeface="黑体" pitchFamily="49" charset="-122"/>
              </a:rPr>
              <a:t>ADX</a:t>
            </a:r>
            <a:r>
              <a:rPr lang="zh-CN" altLang="en-US" sz="1800" kern="1200" dirty="0" smtClean="0">
                <a:solidFill>
                  <a:schemeClr val="bg2"/>
                </a:solidFill>
                <a:latin typeface="黑体" pitchFamily="49" charset="-122"/>
                <a:ea typeface="黑体" pitchFamily="49" charset="-122"/>
              </a:rPr>
              <a:t>指数反映趋势的变动程度，趋势强入场，趋势弱观望。</a:t>
            </a:r>
            <a:endParaRPr lang="en-US" altLang="zh-CN" sz="1800" kern="1200" dirty="0" smtClean="0">
              <a:solidFill>
                <a:schemeClr val="bg2"/>
              </a:solidFill>
              <a:latin typeface="黑体" pitchFamily="49" charset="-122"/>
              <a:ea typeface="黑体" pitchFamily="49" charset="-122"/>
            </a:endParaRPr>
          </a:p>
          <a:p>
            <a:pPr marL="0" indent="0">
              <a:buNone/>
              <a:defRPr/>
            </a:pPr>
            <a:endParaRPr lang="en-US" altLang="zh-CN" sz="1800" kern="1200" dirty="0" smtClean="0">
              <a:solidFill>
                <a:schemeClr val="bg2"/>
              </a:solidFill>
              <a:latin typeface="黑体" pitchFamily="49" charset="-122"/>
              <a:ea typeface="黑体" pitchFamily="49" charset="-122"/>
            </a:endParaRPr>
          </a:p>
          <a:p>
            <a:pPr marL="0" indent="0">
              <a:buNone/>
              <a:defRPr/>
            </a:pPr>
            <a:r>
              <a:rPr lang="en-US" altLang="zh-CN" sz="1800" kern="1200" dirty="0" smtClean="0">
                <a:solidFill>
                  <a:schemeClr val="bg2"/>
                </a:solidFill>
                <a:latin typeface="黑体" pitchFamily="49" charset="-122"/>
                <a:ea typeface="黑体" pitchFamily="49" charset="-122"/>
              </a:rPr>
              <a:t>EMA</a:t>
            </a:r>
            <a:r>
              <a:rPr lang="zh-CN" altLang="en-US" sz="1800" kern="1200" dirty="0" smtClean="0">
                <a:solidFill>
                  <a:schemeClr val="bg2"/>
                </a:solidFill>
                <a:latin typeface="黑体" pitchFamily="49" charset="-122"/>
                <a:ea typeface="黑体" pitchFamily="49" charset="-122"/>
              </a:rPr>
              <a:t>趋势判断交易系统</a:t>
            </a:r>
            <a:endParaRPr lang="en-US" altLang="zh-CN" sz="1800" kern="1200" dirty="0" smtClean="0">
              <a:solidFill>
                <a:schemeClr val="bg2"/>
              </a:solidFill>
              <a:latin typeface="黑体" pitchFamily="49" charset="-122"/>
              <a:ea typeface="黑体" pitchFamily="49" charset="-122"/>
            </a:endParaRPr>
          </a:p>
          <a:p>
            <a:pPr marL="0" indent="0">
              <a:buNone/>
              <a:defRPr/>
            </a:pPr>
            <a:r>
              <a:rPr lang="en-US" altLang="zh-CN" sz="1600" kern="1200" dirty="0" smtClean="0">
                <a:solidFill>
                  <a:schemeClr val="bg2"/>
                </a:solidFill>
                <a:latin typeface="黑体" pitchFamily="49" charset="-122"/>
                <a:ea typeface="黑体" pitchFamily="49" charset="-122"/>
              </a:rPr>
              <a:t>UPPERMA:EMA(HIGH,30);//</a:t>
            </a:r>
            <a:r>
              <a:rPr lang="zh-CN" altLang="en-US" sz="1600" kern="1200" dirty="0" smtClean="0">
                <a:solidFill>
                  <a:schemeClr val="bg2"/>
                </a:solidFill>
                <a:latin typeface="黑体" pitchFamily="49" charset="-122"/>
                <a:ea typeface="黑体" pitchFamily="49" charset="-122"/>
              </a:rPr>
              <a:t>计算</a:t>
            </a:r>
            <a:r>
              <a:rPr lang="en-US" altLang="zh-CN" sz="1600" kern="1200" dirty="0" smtClean="0">
                <a:solidFill>
                  <a:schemeClr val="bg2"/>
                </a:solidFill>
                <a:latin typeface="黑体" pitchFamily="49" charset="-122"/>
                <a:ea typeface="黑体" pitchFamily="49" charset="-122"/>
              </a:rPr>
              <a:t>30</a:t>
            </a:r>
            <a:r>
              <a:rPr lang="zh-CN" altLang="en-US" sz="1600" kern="1200" dirty="0" smtClean="0">
                <a:solidFill>
                  <a:schemeClr val="bg2"/>
                </a:solidFill>
                <a:latin typeface="黑体" pitchFamily="49" charset="-122"/>
                <a:ea typeface="黑体" pitchFamily="49" charset="-122"/>
              </a:rPr>
              <a:t>根</a:t>
            </a:r>
            <a:r>
              <a:rPr lang="en-US" altLang="zh-CN" sz="1600" kern="1200" dirty="0" smtClean="0">
                <a:solidFill>
                  <a:schemeClr val="bg2"/>
                </a:solidFill>
                <a:latin typeface="黑体" pitchFamily="49" charset="-122"/>
                <a:ea typeface="黑体" pitchFamily="49" charset="-122"/>
              </a:rPr>
              <a:t>K</a:t>
            </a:r>
            <a:r>
              <a:rPr lang="zh-CN" altLang="en-US" sz="1600" kern="1200" dirty="0" smtClean="0">
                <a:solidFill>
                  <a:schemeClr val="bg2"/>
                </a:solidFill>
                <a:latin typeface="黑体" pitchFamily="49" charset="-122"/>
                <a:ea typeface="黑体" pitchFamily="49" charset="-122"/>
              </a:rPr>
              <a:t>线最高价的</a:t>
            </a:r>
            <a:r>
              <a:rPr lang="en-US" altLang="zh-CN" sz="1600" kern="1200" dirty="0" smtClean="0">
                <a:solidFill>
                  <a:schemeClr val="bg2"/>
                </a:solidFill>
                <a:latin typeface="黑体" pitchFamily="49" charset="-122"/>
                <a:ea typeface="黑体" pitchFamily="49" charset="-122"/>
              </a:rPr>
              <a:t>EMA</a:t>
            </a:r>
          </a:p>
          <a:p>
            <a:pPr marL="0" indent="0">
              <a:buNone/>
              <a:defRPr/>
            </a:pPr>
            <a:r>
              <a:rPr lang="en-US" altLang="zh-CN" sz="1600" kern="1200" dirty="0" smtClean="0">
                <a:solidFill>
                  <a:schemeClr val="bg2"/>
                </a:solidFill>
                <a:latin typeface="黑体" pitchFamily="49" charset="-122"/>
                <a:ea typeface="黑体" pitchFamily="49" charset="-122"/>
              </a:rPr>
              <a:t>LOWERMA:EMA(LOW,30);//</a:t>
            </a:r>
            <a:r>
              <a:rPr lang="zh-CN" altLang="en-US" sz="1600" kern="1200" dirty="0" smtClean="0">
                <a:solidFill>
                  <a:schemeClr val="bg2"/>
                </a:solidFill>
                <a:latin typeface="黑体" pitchFamily="49" charset="-122"/>
                <a:ea typeface="黑体" pitchFamily="49" charset="-122"/>
              </a:rPr>
              <a:t>计算</a:t>
            </a:r>
            <a:r>
              <a:rPr lang="en-US" altLang="zh-CN" sz="1600" kern="1200" dirty="0" smtClean="0">
                <a:solidFill>
                  <a:schemeClr val="bg2"/>
                </a:solidFill>
                <a:latin typeface="黑体" pitchFamily="49" charset="-122"/>
                <a:ea typeface="黑体" pitchFamily="49" charset="-122"/>
              </a:rPr>
              <a:t>30</a:t>
            </a:r>
            <a:r>
              <a:rPr lang="zh-CN" altLang="en-US" sz="1600" kern="1200" dirty="0" smtClean="0">
                <a:solidFill>
                  <a:schemeClr val="bg2"/>
                </a:solidFill>
                <a:latin typeface="黑体" pitchFamily="49" charset="-122"/>
                <a:ea typeface="黑体" pitchFamily="49" charset="-122"/>
              </a:rPr>
              <a:t>根</a:t>
            </a:r>
            <a:r>
              <a:rPr lang="en-US" altLang="zh-CN" sz="1600" kern="1200" dirty="0" smtClean="0">
                <a:solidFill>
                  <a:schemeClr val="bg2"/>
                </a:solidFill>
                <a:latin typeface="黑体" pitchFamily="49" charset="-122"/>
                <a:ea typeface="黑体" pitchFamily="49" charset="-122"/>
              </a:rPr>
              <a:t>K</a:t>
            </a:r>
            <a:r>
              <a:rPr lang="zh-CN" altLang="en-US" sz="1600" kern="1200" dirty="0" smtClean="0">
                <a:solidFill>
                  <a:schemeClr val="bg2"/>
                </a:solidFill>
                <a:latin typeface="黑体" pitchFamily="49" charset="-122"/>
                <a:ea typeface="黑体" pitchFamily="49" charset="-122"/>
              </a:rPr>
              <a:t>线最低价的</a:t>
            </a:r>
            <a:r>
              <a:rPr lang="en-US" altLang="zh-CN" sz="1600" kern="1200" dirty="0" smtClean="0">
                <a:solidFill>
                  <a:schemeClr val="bg2"/>
                </a:solidFill>
                <a:latin typeface="黑体" pitchFamily="49" charset="-122"/>
                <a:ea typeface="黑体" pitchFamily="49" charset="-122"/>
              </a:rPr>
              <a:t>EMA</a:t>
            </a:r>
            <a:endParaRPr lang="en-US" altLang="zh-CN" sz="1600" kern="1200" dirty="0">
              <a:solidFill>
                <a:schemeClr val="bg2"/>
              </a:solidFill>
              <a:latin typeface="黑体" pitchFamily="49" charset="-122"/>
              <a:ea typeface="黑体" pitchFamily="49" charset="-122"/>
            </a:endParaRPr>
          </a:p>
          <a:p>
            <a:pPr marL="0" indent="0">
              <a:buNone/>
              <a:defRPr/>
            </a:pPr>
            <a:r>
              <a:rPr lang="en-US" altLang="zh-CN" sz="1600" kern="1200" dirty="0" smtClean="0">
                <a:solidFill>
                  <a:schemeClr val="bg2"/>
                </a:solidFill>
                <a:latin typeface="黑体" pitchFamily="49" charset="-122"/>
                <a:ea typeface="黑体" pitchFamily="49" charset="-122"/>
              </a:rPr>
              <a:t>CROSSUP(C,UPPERMA),BPK;//</a:t>
            </a:r>
            <a:r>
              <a:rPr lang="zh-CN" altLang="en-US" sz="1600" kern="1200" dirty="0" smtClean="0">
                <a:solidFill>
                  <a:schemeClr val="bg2"/>
                </a:solidFill>
                <a:latin typeface="黑体" pitchFamily="49" charset="-122"/>
                <a:ea typeface="黑体" pitchFamily="49" charset="-122"/>
              </a:rPr>
              <a:t>收盘价上穿</a:t>
            </a:r>
            <a:r>
              <a:rPr lang="en-US" altLang="zh-CN" sz="1600" kern="1200" dirty="0" smtClean="0">
                <a:solidFill>
                  <a:schemeClr val="bg2"/>
                </a:solidFill>
                <a:latin typeface="黑体" pitchFamily="49" charset="-122"/>
                <a:ea typeface="黑体" pitchFamily="49" charset="-122"/>
              </a:rPr>
              <a:t>EMA</a:t>
            </a:r>
            <a:r>
              <a:rPr lang="zh-CN" altLang="en-US" sz="1600" kern="1200" dirty="0" smtClean="0">
                <a:solidFill>
                  <a:schemeClr val="bg2"/>
                </a:solidFill>
                <a:latin typeface="黑体" pitchFamily="49" charset="-122"/>
                <a:ea typeface="黑体" pitchFamily="49" charset="-122"/>
              </a:rPr>
              <a:t>，做多</a:t>
            </a:r>
            <a:endParaRPr lang="zh-CN" altLang="en-US" sz="1600" kern="1200" dirty="0">
              <a:solidFill>
                <a:schemeClr val="bg2"/>
              </a:solidFill>
              <a:latin typeface="黑体" pitchFamily="49" charset="-122"/>
              <a:ea typeface="黑体" pitchFamily="49" charset="-122"/>
            </a:endParaRPr>
          </a:p>
          <a:p>
            <a:pPr marL="0" indent="0">
              <a:buNone/>
              <a:defRPr/>
            </a:pPr>
            <a:r>
              <a:rPr lang="en-US" altLang="zh-CN" sz="1600" kern="1200" dirty="0" smtClean="0">
                <a:solidFill>
                  <a:schemeClr val="bg2"/>
                </a:solidFill>
                <a:latin typeface="黑体" pitchFamily="49" charset="-122"/>
                <a:ea typeface="黑体" pitchFamily="49" charset="-122"/>
              </a:rPr>
              <a:t>CROSSDOWN(C,LOWERMA),SPK;//</a:t>
            </a:r>
            <a:r>
              <a:rPr lang="zh-CN" altLang="en-US" sz="1600" kern="1200" dirty="0" smtClean="0">
                <a:solidFill>
                  <a:schemeClr val="bg2"/>
                </a:solidFill>
                <a:latin typeface="黑体" pitchFamily="49" charset="-122"/>
                <a:ea typeface="黑体" pitchFamily="49" charset="-122"/>
              </a:rPr>
              <a:t>收盘价下穿</a:t>
            </a:r>
            <a:r>
              <a:rPr lang="en-US" altLang="zh-CN" sz="1600" kern="1200" dirty="0" smtClean="0">
                <a:solidFill>
                  <a:schemeClr val="bg2"/>
                </a:solidFill>
                <a:latin typeface="黑体" pitchFamily="49" charset="-122"/>
                <a:ea typeface="黑体" pitchFamily="49" charset="-122"/>
              </a:rPr>
              <a:t>EMA</a:t>
            </a:r>
            <a:r>
              <a:rPr lang="zh-CN" altLang="en-US" sz="1600" kern="1200" dirty="0" smtClean="0">
                <a:solidFill>
                  <a:schemeClr val="bg2"/>
                </a:solidFill>
                <a:latin typeface="黑体" pitchFamily="49" charset="-122"/>
                <a:ea typeface="黑体" pitchFamily="49" charset="-122"/>
              </a:rPr>
              <a:t>，做空</a:t>
            </a:r>
            <a:endParaRPr lang="en-US" altLang="zh-CN" sz="1600" kern="1200" dirty="0" smtClean="0">
              <a:solidFill>
                <a:schemeClr val="bg2"/>
              </a:solidFill>
              <a:latin typeface="黑体" pitchFamily="49" charset="-122"/>
              <a:ea typeface="黑体" pitchFamily="49" charset="-122"/>
            </a:endParaRPr>
          </a:p>
          <a:p>
            <a:pPr marL="0" indent="0">
              <a:buNone/>
              <a:defRPr/>
            </a:pPr>
            <a:r>
              <a:rPr lang="en-US" altLang="zh-CN" sz="1600" kern="1200" dirty="0" smtClean="0">
                <a:solidFill>
                  <a:schemeClr val="bg2"/>
                </a:solidFill>
                <a:latin typeface="黑体" pitchFamily="49" charset="-122"/>
                <a:ea typeface="黑体" pitchFamily="49" charset="-122"/>
              </a:rPr>
              <a:t>AUTOFILTER;</a:t>
            </a:r>
          </a:p>
          <a:p>
            <a:pPr marL="0" indent="0">
              <a:buFont typeface="Wingdings" pitchFamily="2" charset="2"/>
              <a:buNone/>
              <a:defRPr/>
            </a:pPr>
            <a:endParaRPr lang="en-US" altLang="zh-CN" sz="2400" kern="1200" dirty="0">
              <a:solidFill>
                <a:schemeClr val="bg2"/>
              </a:solidFill>
              <a:latin typeface="楷体_GB2312" pitchFamily="49" charset="-122"/>
              <a:ea typeface="楷体_GB2312" pitchFamily="49" charset="-122"/>
            </a:endParaRPr>
          </a:p>
          <a:p>
            <a:pPr marL="0" indent="0">
              <a:buFont typeface="Wingdings" pitchFamily="2" charset="2"/>
              <a:buNone/>
              <a:defRPr/>
            </a:pPr>
            <a:r>
              <a:rPr lang="en-US" altLang="zh-CN" sz="1600" kern="1200" dirty="0" smtClean="0">
                <a:solidFill>
                  <a:schemeClr val="bg2"/>
                </a:solidFill>
                <a:latin typeface="黑体" pitchFamily="49" charset="-122"/>
                <a:ea typeface="黑体" pitchFamily="49" charset="-122"/>
              </a:rPr>
              <a:t>——》EMA</a:t>
            </a:r>
            <a:r>
              <a:rPr lang="zh-CN" altLang="en-US" sz="1600" kern="1200" dirty="0" smtClean="0">
                <a:solidFill>
                  <a:schemeClr val="bg2"/>
                </a:solidFill>
                <a:latin typeface="黑体" pitchFamily="49" charset="-122"/>
                <a:ea typeface="黑体" pitchFamily="49" charset="-122"/>
              </a:rPr>
              <a:t>只能判断做多趋势和做空趋势，但是</a:t>
            </a:r>
            <a:endParaRPr lang="en-US" altLang="zh-CN" sz="1600" kern="1200" dirty="0" smtClean="0">
              <a:solidFill>
                <a:schemeClr val="bg2"/>
              </a:solidFill>
              <a:latin typeface="黑体" pitchFamily="49" charset="-122"/>
              <a:ea typeface="黑体" pitchFamily="49" charset="-122"/>
            </a:endParaRPr>
          </a:p>
          <a:p>
            <a:pPr marL="0" indent="0">
              <a:buFont typeface="Wingdings" pitchFamily="2" charset="2"/>
              <a:buNone/>
              <a:defRPr/>
            </a:pPr>
            <a:r>
              <a:rPr lang="zh-CN" altLang="en-US" sz="1600" kern="1200" dirty="0" smtClean="0">
                <a:solidFill>
                  <a:schemeClr val="bg2"/>
                </a:solidFill>
                <a:latin typeface="黑体" pitchFamily="49" charset="-122"/>
                <a:ea typeface="黑体" pitchFamily="49" charset="-122"/>
              </a:rPr>
              <a:t>无法判断趋势的强弱，所以</a:t>
            </a:r>
            <a:r>
              <a:rPr lang="en-US" altLang="zh-CN" sz="1600" kern="1200" dirty="0" smtClean="0">
                <a:solidFill>
                  <a:schemeClr val="bg2"/>
                </a:solidFill>
                <a:latin typeface="黑体" pitchFamily="49" charset="-122"/>
                <a:ea typeface="黑体" pitchFamily="49" charset="-122"/>
              </a:rPr>
              <a:t>EMA</a:t>
            </a:r>
            <a:r>
              <a:rPr lang="zh-CN" altLang="en-US" sz="1600" kern="1200" dirty="0" smtClean="0">
                <a:solidFill>
                  <a:schemeClr val="bg2"/>
                </a:solidFill>
                <a:latin typeface="黑体" pitchFamily="49" charset="-122"/>
                <a:ea typeface="黑体" pitchFamily="49" charset="-122"/>
              </a:rPr>
              <a:t>在行情盘整中失效</a:t>
            </a:r>
            <a:endParaRPr lang="en-US" altLang="zh-CN" sz="1600" kern="1200" dirty="0" smtClean="0">
              <a:solidFill>
                <a:schemeClr val="bg2"/>
              </a:solidFill>
              <a:latin typeface="黑体" pitchFamily="49" charset="-122"/>
              <a:ea typeface="黑体" pitchFamily="49" charset="-122"/>
            </a:endParaRPr>
          </a:p>
        </p:txBody>
      </p:sp>
      <p:sp>
        <p:nvSpPr>
          <p:cNvPr id="34820" name="圆角矩形 2"/>
          <p:cNvSpPr>
            <a:spLocks noChangeArrowheads="1"/>
          </p:cNvSpPr>
          <p:nvPr/>
        </p:nvSpPr>
        <p:spPr bwMode="auto">
          <a:xfrm>
            <a:off x="6553200" y="2286000"/>
            <a:ext cx="1676400" cy="685800"/>
          </a:xfrm>
          <a:prstGeom prst="roundRect">
            <a:avLst>
              <a:gd name="adj" fmla="val 16667"/>
            </a:avLst>
          </a:prstGeom>
          <a:noFill/>
          <a:ln w="9525" algn="ctr">
            <a:noFill/>
            <a:round/>
            <a:headEnd/>
            <a:tailEnd/>
          </a:ln>
        </p:spPr>
        <p:txBody>
          <a:bodyPr anchor="ctr"/>
          <a:lstStyle/>
          <a:p>
            <a:endParaRPr lang="zh-CN" altLang="en-US"/>
          </a:p>
        </p:txBody>
      </p:sp>
      <p:sp>
        <p:nvSpPr>
          <p:cNvPr id="34821" name="矩形 3"/>
          <p:cNvSpPr>
            <a:spLocks noChangeArrowheads="1"/>
          </p:cNvSpPr>
          <p:nvPr/>
        </p:nvSpPr>
        <p:spPr bwMode="auto">
          <a:xfrm>
            <a:off x="6553200" y="1600200"/>
            <a:ext cx="914400" cy="914400"/>
          </a:xfrm>
          <a:prstGeom prst="rect">
            <a:avLst/>
          </a:prstGeom>
          <a:noFill/>
          <a:ln w="9525" algn="ctr">
            <a:noFill/>
            <a:round/>
            <a:headEnd/>
            <a:tailEnd/>
          </a:ln>
        </p:spPr>
        <p:txBody>
          <a:bodyPr anchor="ctr"/>
          <a:lstStyle/>
          <a:p>
            <a:endParaRPr lang="zh-CN" altLang="en-US"/>
          </a:p>
        </p:txBody>
      </p:sp>
      <p:sp>
        <p:nvSpPr>
          <p:cNvPr id="34822" name="矩形 4"/>
          <p:cNvSpPr>
            <a:spLocks noChangeArrowheads="1"/>
          </p:cNvSpPr>
          <p:nvPr/>
        </p:nvSpPr>
        <p:spPr bwMode="auto">
          <a:xfrm>
            <a:off x="8115300" y="533400"/>
            <a:ext cx="2057400" cy="914400"/>
          </a:xfrm>
          <a:prstGeom prst="rect">
            <a:avLst/>
          </a:prstGeom>
          <a:noFill/>
          <a:ln w="9525" algn="ctr">
            <a:noFill/>
            <a:round/>
            <a:headEnd/>
            <a:tailEnd/>
          </a:ln>
        </p:spPr>
        <p:txBody>
          <a:bodyPr anchor="ctr"/>
          <a:lstStyle/>
          <a:p>
            <a:endParaRPr lang="zh-CN" altLang="en-US"/>
          </a:p>
        </p:txBody>
      </p:sp>
      <p:sp>
        <p:nvSpPr>
          <p:cNvPr id="8" name="Text Box 5"/>
          <p:cNvSpPr txBox="1">
            <a:spLocks noChangeArrowheads="1"/>
          </p:cNvSpPr>
          <p:nvPr/>
        </p:nvSpPr>
        <p:spPr bwMode="auto">
          <a:xfrm>
            <a:off x="762000" y="457200"/>
            <a:ext cx="3022600" cy="400110"/>
          </a:xfrm>
          <a:prstGeom prst="rect">
            <a:avLst/>
          </a:prstGeom>
          <a:noFill/>
          <a:ln w="9525" algn="ctr">
            <a:noFill/>
            <a:miter lim="800000"/>
            <a:headEnd/>
            <a:tailEnd/>
          </a:ln>
        </p:spPr>
        <p:txBody>
          <a:bodyPr wrap="square">
            <a:spAutoFit/>
          </a:bodyPr>
          <a:lstStyle/>
          <a:p>
            <a:pPr algn="l"/>
            <a:r>
              <a:rPr lang="zh-CN" altLang="en-US" sz="2000" dirty="0">
                <a:solidFill>
                  <a:schemeClr val="bg2"/>
                </a:solidFill>
                <a:latin typeface="黑体" pitchFamily="49" charset="-122"/>
                <a:ea typeface="黑体" pitchFamily="49" charset="-122"/>
              </a:rPr>
              <a:t> </a:t>
            </a:r>
            <a:r>
              <a:rPr lang="en-US" altLang="zh-CN" sz="2000" dirty="0" smtClean="0">
                <a:solidFill>
                  <a:schemeClr val="bg2"/>
                </a:solidFill>
                <a:latin typeface="黑体" pitchFamily="49" charset="-122"/>
                <a:ea typeface="黑体" pitchFamily="49" charset="-122"/>
              </a:rPr>
              <a:t>2</a:t>
            </a:r>
            <a:r>
              <a:rPr lang="zh-CN" altLang="en-US" sz="2000" dirty="0" smtClean="0">
                <a:solidFill>
                  <a:schemeClr val="bg2"/>
                </a:solidFill>
                <a:latin typeface="黑体" pitchFamily="49" charset="-122"/>
                <a:ea typeface="黑体" pitchFamily="49" charset="-122"/>
              </a:rPr>
              <a:t>、跨指标模型案例</a:t>
            </a:r>
            <a:endParaRPr lang="zh-CN" altLang="en-US" sz="2000" dirty="0">
              <a:latin typeface="黑体" pitchFamily="49" charset="-122"/>
              <a:ea typeface="黑体" pitchFamily="49" charset="-122"/>
            </a:endParaRPr>
          </a:p>
        </p:txBody>
      </p:sp>
      <p:pic>
        <p:nvPicPr>
          <p:cNvPr id="9" name="图片 8" descr="QQ截图20150209110819.png"/>
          <p:cNvPicPr>
            <a:picLocks noChangeAspect="1"/>
          </p:cNvPicPr>
          <p:nvPr/>
        </p:nvPicPr>
        <p:blipFill>
          <a:blip r:embed="rId2" cstate="print"/>
          <a:stretch>
            <a:fillRect/>
          </a:stretch>
        </p:blipFill>
        <p:spPr>
          <a:xfrm>
            <a:off x="5791200" y="2971800"/>
            <a:ext cx="3023819" cy="2895600"/>
          </a:xfrm>
          <a:prstGeom prst="rect">
            <a:avLst/>
          </a:prstGeom>
        </p:spPr>
      </p:pic>
    </p:spTree>
  </p:cSld>
  <p:clrMapOvr>
    <a:masterClrMapping/>
  </p:clrMapOvr>
  <p:transition spd="slow"/>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内容占位符 2"/>
          <p:cNvSpPr>
            <a:spLocks noGrp="1"/>
          </p:cNvSpPr>
          <p:nvPr>
            <p:ph idx="1"/>
          </p:nvPr>
        </p:nvSpPr>
        <p:spPr>
          <a:xfrm>
            <a:off x="714375" y="990600"/>
            <a:ext cx="7258050" cy="4876800"/>
          </a:xfrm>
          <a:extLst/>
        </p:spPr>
        <p:txBody>
          <a:bodyPr/>
          <a:lstStyle/>
          <a:p>
            <a:pPr marL="0" indent="0">
              <a:buFont typeface="Wingdings" pitchFamily="2" charset="2"/>
              <a:buNone/>
              <a:defRPr/>
            </a:pPr>
            <a:r>
              <a:rPr lang="zh-CN" altLang="en-US" sz="1800" kern="1200" dirty="0" smtClean="0">
                <a:solidFill>
                  <a:schemeClr val="bg2"/>
                </a:solidFill>
                <a:latin typeface="黑体" pitchFamily="49" charset="-122"/>
                <a:ea typeface="黑体" pitchFamily="49" charset="-122"/>
              </a:rPr>
              <a:t>寻找可以体现趋势强弱的指标：</a:t>
            </a:r>
            <a:r>
              <a:rPr lang="en-US" altLang="zh-CN" sz="1800" kern="1200" dirty="0" smtClean="0">
                <a:solidFill>
                  <a:schemeClr val="bg2"/>
                </a:solidFill>
                <a:latin typeface="黑体" pitchFamily="49" charset="-122"/>
                <a:ea typeface="黑体" pitchFamily="49" charset="-122"/>
              </a:rPr>
              <a:t>ADX</a:t>
            </a:r>
            <a:r>
              <a:rPr lang="zh-CN" altLang="en-US" sz="1800" kern="1200" dirty="0" smtClean="0">
                <a:solidFill>
                  <a:schemeClr val="bg2"/>
                </a:solidFill>
                <a:latin typeface="黑体" pitchFamily="49" charset="-122"/>
                <a:ea typeface="黑体" pitchFamily="49" charset="-122"/>
              </a:rPr>
              <a:t>指数</a:t>
            </a:r>
            <a:endParaRPr lang="en-US" altLang="zh-CN" sz="1800" kern="1200" dirty="0" smtClean="0">
              <a:solidFill>
                <a:schemeClr val="bg2"/>
              </a:solidFill>
              <a:latin typeface="黑体" pitchFamily="49" charset="-122"/>
              <a:ea typeface="黑体" pitchFamily="49" charset="-122"/>
            </a:endParaRPr>
          </a:p>
          <a:p>
            <a:pPr marL="0" indent="0">
              <a:buFont typeface="Wingdings" pitchFamily="2" charset="2"/>
              <a:buNone/>
              <a:defRPr/>
            </a:pPr>
            <a:endParaRPr lang="en-US" altLang="zh-CN" sz="1800" kern="1200" dirty="0">
              <a:solidFill>
                <a:schemeClr val="bg2"/>
              </a:solidFill>
              <a:latin typeface="黑体" pitchFamily="49" charset="-122"/>
              <a:ea typeface="黑体" pitchFamily="49" charset="-122"/>
            </a:endParaRPr>
          </a:p>
          <a:p>
            <a:pPr marL="0" indent="0">
              <a:buNone/>
              <a:defRPr/>
            </a:pPr>
            <a:r>
              <a:rPr lang="en-US" altLang="zh-CN" sz="1400" kern="1200" dirty="0" smtClean="0">
                <a:solidFill>
                  <a:schemeClr val="bg2"/>
                </a:solidFill>
                <a:latin typeface="黑体" pitchFamily="49" charset="-122"/>
                <a:ea typeface="黑体" pitchFamily="49" charset="-122"/>
              </a:rPr>
              <a:t>TR:=SUM(MAX(MAX(HIGH-LOW,ABS(HIGH-REF(CLOSE,1))),ABS(LOW-REF(CLOSE,1))),14);</a:t>
            </a:r>
            <a:endParaRPr lang="zh-CN" altLang="en-US" sz="1400" kern="1200" dirty="0" smtClean="0">
              <a:solidFill>
                <a:schemeClr val="bg2"/>
              </a:solidFill>
              <a:latin typeface="黑体" pitchFamily="49" charset="-122"/>
              <a:ea typeface="黑体" pitchFamily="49" charset="-122"/>
            </a:endParaRPr>
          </a:p>
          <a:p>
            <a:pPr marL="0" indent="0">
              <a:buNone/>
              <a:defRPr/>
            </a:pPr>
            <a:r>
              <a:rPr lang="en-US" altLang="zh-CN" sz="1400" kern="1200" dirty="0" smtClean="0">
                <a:solidFill>
                  <a:schemeClr val="bg2"/>
                </a:solidFill>
                <a:latin typeface="黑体" pitchFamily="49" charset="-122"/>
                <a:ea typeface="黑体" pitchFamily="49" charset="-122"/>
              </a:rPr>
              <a:t>HD:=HIGH-REF(HIGH,1);//</a:t>
            </a:r>
            <a:r>
              <a:rPr lang="zh-CN" altLang="en-US" sz="1400" kern="1200" dirty="0" smtClean="0">
                <a:solidFill>
                  <a:schemeClr val="bg2"/>
                </a:solidFill>
                <a:latin typeface="黑体" pitchFamily="49" charset="-122"/>
                <a:ea typeface="黑体" pitchFamily="49" charset="-122"/>
              </a:rPr>
              <a:t>最高价与前一周期最高价做差</a:t>
            </a:r>
          </a:p>
          <a:p>
            <a:pPr marL="0" indent="0">
              <a:buNone/>
              <a:defRPr/>
            </a:pPr>
            <a:r>
              <a:rPr lang="en-US" altLang="zh-CN" sz="1400" kern="1200" dirty="0" smtClean="0">
                <a:solidFill>
                  <a:schemeClr val="bg2"/>
                </a:solidFill>
                <a:latin typeface="黑体" pitchFamily="49" charset="-122"/>
                <a:ea typeface="黑体" pitchFamily="49" charset="-122"/>
              </a:rPr>
              <a:t>LD:=REF(LOW,1)-LOW;//</a:t>
            </a:r>
            <a:r>
              <a:rPr lang="zh-CN" altLang="en-US" sz="1400" kern="1200" dirty="0" smtClean="0">
                <a:solidFill>
                  <a:schemeClr val="bg2"/>
                </a:solidFill>
                <a:latin typeface="黑体" pitchFamily="49" charset="-122"/>
                <a:ea typeface="黑体" pitchFamily="49" charset="-122"/>
              </a:rPr>
              <a:t>前一周期最低价与最低价做差</a:t>
            </a:r>
          </a:p>
          <a:p>
            <a:pPr marL="0" indent="0">
              <a:buNone/>
              <a:defRPr/>
            </a:pPr>
            <a:r>
              <a:rPr lang="en-US" altLang="zh-CN" sz="1400" kern="1200" dirty="0" smtClean="0">
                <a:solidFill>
                  <a:schemeClr val="bg2"/>
                </a:solidFill>
                <a:latin typeface="黑体" pitchFamily="49" charset="-122"/>
                <a:ea typeface="黑体" pitchFamily="49" charset="-122"/>
              </a:rPr>
              <a:t>DMP:=SUM(IFELSE(HD&gt;0 &amp;&amp; HD&gt;LD,HD,0),14);</a:t>
            </a:r>
          </a:p>
          <a:p>
            <a:pPr marL="0" indent="0">
              <a:buNone/>
              <a:defRPr/>
            </a:pPr>
            <a:r>
              <a:rPr lang="en-US" altLang="zh-CN" sz="1400" kern="1200" dirty="0" smtClean="0">
                <a:solidFill>
                  <a:schemeClr val="bg2"/>
                </a:solidFill>
                <a:latin typeface="黑体" pitchFamily="49" charset="-122"/>
                <a:ea typeface="黑体" pitchFamily="49" charset="-122"/>
              </a:rPr>
              <a:t>//</a:t>
            </a:r>
            <a:r>
              <a:rPr lang="zh-CN" altLang="en-US" sz="1400" kern="1200" dirty="0" smtClean="0">
                <a:solidFill>
                  <a:schemeClr val="bg2"/>
                </a:solidFill>
                <a:latin typeface="黑体" pitchFamily="49" charset="-122"/>
                <a:ea typeface="黑体" pitchFamily="49" charset="-122"/>
              </a:rPr>
              <a:t>如果</a:t>
            </a:r>
            <a:r>
              <a:rPr lang="en-US" altLang="zh-CN" sz="1400" kern="1200" dirty="0" smtClean="0">
                <a:solidFill>
                  <a:schemeClr val="bg2"/>
                </a:solidFill>
                <a:latin typeface="黑体" pitchFamily="49" charset="-122"/>
                <a:ea typeface="黑体" pitchFamily="49" charset="-122"/>
              </a:rPr>
              <a:t>HD&gt;0</a:t>
            </a:r>
            <a:r>
              <a:rPr lang="zh-CN" altLang="en-US" sz="1400" kern="1200" dirty="0" smtClean="0">
                <a:solidFill>
                  <a:schemeClr val="bg2"/>
                </a:solidFill>
                <a:latin typeface="黑体" pitchFamily="49" charset="-122"/>
                <a:ea typeface="黑体" pitchFamily="49" charset="-122"/>
              </a:rPr>
              <a:t>并且</a:t>
            </a:r>
            <a:r>
              <a:rPr lang="en-US" altLang="zh-CN" sz="1400" kern="1200" dirty="0" smtClean="0">
                <a:solidFill>
                  <a:schemeClr val="bg2"/>
                </a:solidFill>
                <a:latin typeface="黑体" pitchFamily="49" charset="-122"/>
                <a:ea typeface="黑体" pitchFamily="49" charset="-122"/>
              </a:rPr>
              <a:t>HD&gt;LD,</a:t>
            </a:r>
            <a:r>
              <a:rPr lang="zh-CN" altLang="en-US" sz="1400" kern="1200" dirty="0" smtClean="0">
                <a:solidFill>
                  <a:schemeClr val="bg2"/>
                </a:solidFill>
                <a:latin typeface="黑体" pitchFamily="49" charset="-122"/>
                <a:ea typeface="黑体" pitchFamily="49" charset="-122"/>
              </a:rPr>
              <a:t>取</a:t>
            </a:r>
            <a:r>
              <a:rPr lang="en-US" altLang="zh-CN" sz="1400" kern="1200" dirty="0" smtClean="0">
                <a:solidFill>
                  <a:schemeClr val="bg2"/>
                </a:solidFill>
                <a:latin typeface="黑体" pitchFamily="49" charset="-122"/>
                <a:ea typeface="黑体" pitchFamily="49" charset="-122"/>
              </a:rPr>
              <a:t>HD</a:t>
            </a:r>
            <a:r>
              <a:rPr lang="zh-CN" altLang="en-US" sz="1400" kern="1200" dirty="0" smtClean="0">
                <a:solidFill>
                  <a:schemeClr val="bg2"/>
                </a:solidFill>
                <a:latin typeface="黑体" pitchFamily="49" charset="-122"/>
                <a:ea typeface="黑体" pitchFamily="49" charset="-122"/>
              </a:rPr>
              <a:t>否则取</a:t>
            </a:r>
            <a:r>
              <a:rPr lang="en-US" altLang="zh-CN" sz="1400" kern="1200" dirty="0" smtClean="0">
                <a:solidFill>
                  <a:schemeClr val="bg2"/>
                </a:solidFill>
                <a:latin typeface="黑体" pitchFamily="49" charset="-122"/>
                <a:ea typeface="黑体" pitchFamily="49" charset="-122"/>
              </a:rPr>
              <a:t>0,</a:t>
            </a:r>
            <a:r>
              <a:rPr lang="zh-CN" altLang="en-US" sz="1400" kern="1200" dirty="0" smtClean="0">
                <a:solidFill>
                  <a:schemeClr val="bg2"/>
                </a:solidFill>
                <a:latin typeface="黑体" pitchFamily="49" charset="-122"/>
                <a:ea typeface="黑体" pitchFamily="49" charset="-122"/>
              </a:rPr>
              <a:t>对取值做</a:t>
            </a:r>
            <a:r>
              <a:rPr lang="en-US" altLang="zh-CN" sz="1400" kern="1200" dirty="0" smtClean="0">
                <a:solidFill>
                  <a:schemeClr val="bg2"/>
                </a:solidFill>
                <a:latin typeface="黑体" pitchFamily="49" charset="-122"/>
                <a:ea typeface="黑体" pitchFamily="49" charset="-122"/>
              </a:rPr>
              <a:t>N</a:t>
            </a:r>
            <a:r>
              <a:rPr lang="zh-CN" altLang="en-US" sz="1400" kern="1200" dirty="0" smtClean="0">
                <a:solidFill>
                  <a:schemeClr val="bg2"/>
                </a:solidFill>
                <a:latin typeface="黑体" pitchFamily="49" charset="-122"/>
                <a:ea typeface="黑体" pitchFamily="49" charset="-122"/>
              </a:rPr>
              <a:t>周期累加求和。</a:t>
            </a:r>
          </a:p>
          <a:p>
            <a:pPr marL="0" indent="0">
              <a:buNone/>
              <a:defRPr/>
            </a:pPr>
            <a:r>
              <a:rPr lang="en-US" altLang="zh-CN" sz="1400" kern="1200" dirty="0" smtClean="0">
                <a:solidFill>
                  <a:schemeClr val="bg2"/>
                </a:solidFill>
                <a:latin typeface="黑体" pitchFamily="49" charset="-122"/>
                <a:ea typeface="黑体" pitchFamily="49" charset="-122"/>
              </a:rPr>
              <a:t>DMM:=SUM(IFELSE(LD&gt;0 &amp;&amp; LD&gt;HD,LD,0),14);</a:t>
            </a:r>
          </a:p>
          <a:p>
            <a:pPr marL="0" indent="0">
              <a:buNone/>
              <a:defRPr/>
            </a:pPr>
            <a:r>
              <a:rPr lang="en-US" altLang="zh-CN" sz="1400" kern="1200" dirty="0" smtClean="0">
                <a:solidFill>
                  <a:schemeClr val="bg2"/>
                </a:solidFill>
                <a:latin typeface="黑体" pitchFamily="49" charset="-122"/>
                <a:ea typeface="黑体" pitchFamily="49" charset="-122"/>
              </a:rPr>
              <a:t>//</a:t>
            </a:r>
            <a:r>
              <a:rPr lang="zh-CN" altLang="en-US" sz="1400" kern="1200" dirty="0" smtClean="0">
                <a:solidFill>
                  <a:schemeClr val="bg2"/>
                </a:solidFill>
                <a:latin typeface="黑体" pitchFamily="49" charset="-122"/>
                <a:ea typeface="黑体" pitchFamily="49" charset="-122"/>
              </a:rPr>
              <a:t>如果</a:t>
            </a:r>
            <a:r>
              <a:rPr lang="en-US" altLang="zh-CN" sz="1400" kern="1200" dirty="0" smtClean="0">
                <a:solidFill>
                  <a:schemeClr val="bg2"/>
                </a:solidFill>
                <a:latin typeface="黑体" pitchFamily="49" charset="-122"/>
                <a:ea typeface="黑体" pitchFamily="49" charset="-122"/>
              </a:rPr>
              <a:t>LD&gt;0</a:t>
            </a:r>
            <a:r>
              <a:rPr lang="zh-CN" altLang="en-US" sz="1400" kern="1200" dirty="0" smtClean="0">
                <a:solidFill>
                  <a:schemeClr val="bg2"/>
                </a:solidFill>
                <a:latin typeface="黑体" pitchFamily="49" charset="-122"/>
                <a:ea typeface="黑体" pitchFamily="49" charset="-122"/>
              </a:rPr>
              <a:t>并且</a:t>
            </a:r>
            <a:r>
              <a:rPr lang="en-US" altLang="zh-CN" sz="1400" kern="1200" dirty="0" smtClean="0">
                <a:solidFill>
                  <a:schemeClr val="bg2"/>
                </a:solidFill>
                <a:latin typeface="黑体" pitchFamily="49" charset="-122"/>
                <a:ea typeface="黑体" pitchFamily="49" charset="-122"/>
              </a:rPr>
              <a:t>LD&gt;HD,</a:t>
            </a:r>
            <a:r>
              <a:rPr lang="zh-CN" altLang="en-US" sz="1400" kern="1200" dirty="0" smtClean="0">
                <a:solidFill>
                  <a:schemeClr val="bg2"/>
                </a:solidFill>
                <a:latin typeface="黑体" pitchFamily="49" charset="-122"/>
                <a:ea typeface="黑体" pitchFamily="49" charset="-122"/>
              </a:rPr>
              <a:t>取</a:t>
            </a:r>
            <a:r>
              <a:rPr lang="en-US" altLang="zh-CN" sz="1400" kern="1200" dirty="0" smtClean="0">
                <a:solidFill>
                  <a:schemeClr val="bg2"/>
                </a:solidFill>
                <a:latin typeface="黑体" pitchFamily="49" charset="-122"/>
                <a:ea typeface="黑体" pitchFamily="49" charset="-122"/>
              </a:rPr>
              <a:t>LD</a:t>
            </a:r>
            <a:r>
              <a:rPr lang="zh-CN" altLang="en-US" sz="1400" kern="1200" dirty="0" smtClean="0">
                <a:solidFill>
                  <a:schemeClr val="bg2"/>
                </a:solidFill>
                <a:latin typeface="黑体" pitchFamily="49" charset="-122"/>
                <a:ea typeface="黑体" pitchFamily="49" charset="-122"/>
              </a:rPr>
              <a:t>否则取</a:t>
            </a:r>
            <a:r>
              <a:rPr lang="en-US" altLang="zh-CN" sz="1400" kern="1200" dirty="0" smtClean="0">
                <a:solidFill>
                  <a:schemeClr val="bg2"/>
                </a:solidFill>
                <a:latin typeface="黑体" pitchFamily="49" charset="-122"/>
                <a:ea typeface="黑体" pitchFamily="49" charset="-122"/>
              </a:rPr>
              <a:t>0,</a:t>
            </a:r>
            <a:r>
              <a:rPr lang="zh-CN" altLang="en-US" sz="1400" kern="1200" dirty="0" smtClean="0">
                <a:solidFill>
                  <a:schemeClr val="bg2"/>
                </a:solidFill>
                <a:latin typeface="黑体" pitchFamily="49" charset="-122"/>
                <a:ea typeface="黑体" pitchFamily="49" charset="-122"/>
              </a:rPr>
              <a:t>对取值做</a:t>
            </a:r>
            <a:r>
              <a:rPr lang="en-US" altLang="zh-CN" sz="1400" kern="1200" dirty="0" smtClean="0">
                <a:solidFill>
                  <a:schemeClr val="bg2"/>
                </a:solidFill>
                <a:latin typeface="黑体" pitchFamily="49" charset="-122"/>
                <a:ea typeface="黑体" pitchFamily="49" charset="-122"/>
              </a:rPr>
              <a:t>N</a:t>
            </a:r>
            <a:r>
              <a:rPr lang="zh-CN" altLang="en-US" sz="1400" kern="1200" dirty="0" smtClean="0">
                <a:solidFill>
                  <a:schemeClr val="bg2"/>
                </a:solidFill>
                <a:latin typeface="黑体" pitchFamily="49" charset="-122"/>
                <a:ea typeface="黑体" pitchFamily="49" charset="-122"/>
              </a:rPr>
              <a:t>周期累加求和。</a:t>
            </a:r>
          </a:p>
          <a:p>
            <a:pPr marL="0" indent="0">
              <a:buNone/>
              <a:defRPr/>
            </a:pPr>
            <a:r>
              <a:rPr lang="en-US" altLang="zh-CN" sz="1400" kern="1200" dirty="0" smtClean="0">
                <a:solidFill>
                  <a:schemeClr val="bg2"/>
                </a:solidFill>
                <a:latin typeface="黑体" pitchFamily="49" charset="-122"/>
                <a:ea typeface="黑体" pitchFamily="49" charset="-122"/>
              </a:rPr>
              <a:t>PDI:=DMP*100/TR;</a:t>
            </a:r>
          </a:p>
          <a:p>
            <a:pPr marL="0" indent="0">
              <a:buNone/>
              <a:defRPr/>
            </a:pPr>
            <a:r>
              <a:rPr lang="en-US" altLang="zh-CN" sz="1400" kern="1200" dirty="0" smtClean="0">
                <a:solidFill>
                  <a:schemeClr val="bg2"/>
                </a:solidFill>
                <a:latin typeface="黑体" pitchFamily="49" charset="-122"/>
                <a:ea typeface="黑体" pitchFamily="49" charset="-122"/>
              </a:rPr>
              <a:t>MDI:=DMM*100/TR;</a:t>
            </a:r>
          </a:p>
          <a:p>
            <a:pPr marL="0" indent="0">
              <a:buNone/>
              <a:defRPr/>
            </a:pPr>
            <a:r>
              <a:rPr lang="en-US" altLang="zh-CN" sz="1400" kern="1200" dirty="0" smtClean="0">
                <a:solidFill>
                  <a:schemeClr val="bg2"/>
                </a:solidFill>
                <a:latin typeface="黑体" pitchFamily="49" charset="-122"/>
                <a:ea typeface="黑体" pitchFamily="49" charset="-122"/>
              </a:rPr>
              <a:t>ADX:=MA(ABS(MDI-PDI)/(MDI+PDI)*100,6);</a:t>
            </a:r>
          </a:p>
          <a:p>
            <a:pPr marL="0" indent="0">
              <a:buNone/>
              <a:defRPr/>
            </a:pPr>
            <a:endParaRPr lang="en-US" altLang="zh-CN" sz="1400" kern="1200" dirty="0" smtClean="0">
              <a:solidFill>
                <a:schemeClr val="bg2"/>
              </a:solidFill>
              <a:latin typeface="黑体" pitchFamily="49" charset="-122"/>
              <a:ea typeface="黑体" pitchFamily="49" charset="-122"/>
            </a:endParaRPr>
          </a:p>
          <a:p>
            <a:pPr marL="0" indent="0">
              <a:buNone/>
              <a:defRPr/>
            </a:pPr>
            <a:endParaRPr lang="en-US" altLang="zh-CN" sz="1400" kern="1200" dirty="0" smtClean="0">
              <a:solidFill>
                <a:schemeClr val="bg2"/>
              </a:solidFill>
              <a:latin typeface="黑体" pitchFamily="49" charset="-122"/>
              <a:ea typeface="黑体" pitchFamily="49" charset="-122"/>
            </a:endParaRPr>
          </a:p>
          <a:p>
            <a:pPr marL="0" indent="0">
              <a:buNone/>
              <a:defRPr/>
            </a:pPr>
            <a:r>
              <a:rPr lang="en-US" altLang="zh-CN" sz="1400" kern="1200" dirty="0" smtClean="0">
                <a:solidFill>
                  <a:schemeClr val="bg2"/>
                </a:solidFill>
                <a:latin typeface="黑体" pitchFamily="49" charset="-122"/>
                <a:ea typeface="黑体" pitchFamily="49" charset="-122"/>
              </a:rPr>
              <a:t>ADX</a:t>
            </a:r>
            <a:r>
              <a:rPr lang="zh-CN" altLang="en-US" sz="1400" kern="1200" dirty="0" smtClean="0">
                <a:solidFill>
                  <a:schemeClr val="bg2"/>
                </a:solidFill>
                <a:latin typeface="黑体" pitchFamily="49" charset="-122"/>
                <a:ea typeface="黑体" pitchFamily="49" charset="-122"/>
              </a:rPr>
              <a:t>向上表示趋势强，</a:t>
            </a:r>
            <a:r>
              <a:rPr lang="en-US" altLang="zh-CN" sz="1400" kern="1200" dirty="0" smtClean="0">
                <a:solidFill>
                  <a:schemeClr val="bg2"/>
                </a:solidFill>
                <a:latin typeface="黑体" pitchFamily="49" charset="-122"/>
                <a:ea typeface="黑体" pitchFamily="49" charset="-122"/>
              </a:rPr>
              <a:t>ADX</a:t>
            </a:r>
            <a:r>
              <a:rPr lang="zh-CN" altLang="en-US" sz="1400" kern="1200" dirty="0" smtClean="0">
                <a:solidFill>
                  <a:schemeClr val="bg2"/>
                </a:solidFill>
                <a:latin typeface="黑体" pitchFamily="49" charset="-122"/>
                <a:ea typeface="黑体" pitchFamily="49" charset="-122"/>
              </a:rPr>
              <a:t>向下表示趋势弱。</a:t>
            </a:r>
            <a:endParaRPr lang="en-US" altLang="zh-CN" sz="1400" kern="1200" dirty="0">
              <a:solidFill>
                <a:schemeClr val="bg2"/>
              </a:solidFill>
              <a:latin typeface="黑体" pitchFamily="49" charset="-122"/>
              <a:ea typeface="黑体" pitchFamily="49" charset="-122"/>
            </a:endParaRPr>
          </a:p>
          <a:p>
            <a:pPr marL="0" indent="0">
              <a:buFont typeface="Wingdings" pitchFamily="2" charset="2"/>
              <a:buNone/>
              <a:defRPr/>
            </a:pPr>
            <a:endParaRPr lang="en-US" altLang="zh-CN" sz="2000" kern="1200" dirty="0">
              <a:solidFill>
                <a:schemeClr val="bg2"/>
              </a:solidFill>
              <a:latin typeface="楷体_GB2312" pitchFamily="49" charset="-122"/>
              <a:ea typeface="楷体_GB2312" pitchFamily="49" charset="-122"/>
            </a:endParaRPr>
          </a:p>
          <a:p>
            <a:pPr marL="0" indent="0">
              <a:buFont typeface="Wingdings" pitchFamily="2" charset="2"/>
              <a:buNone/>
              <a:defRPr/>
            </a:pPr>
            <a:endParaRPr lang="en-US" altLang="zh-CN" sz="2000" dirty="0" smtClean="0"/>
          </a:p>
          <a:p>
            <a:pPr marL="0" indent="0">
              <a:buFont typeface="Wingdings" pitchFamily="2" charset="2"/>
              <a:buNone/>
              <a:defRPr/>
            </a:pPr>
            <a:endParaRPr lang="zh-CN" altLang="en-US" sz="2000" dirty="0" smtClean="0"/>
          </a:p>
        </p:txBody>
      </p:sp>
      <p:sp>
        <p:nvSpPr>
          <p:cNvPr id="4" name="Text Box 5"/>
          <p:cNvSpPr txBox="1">
            <a:spLocks noChangeArrowheads="1"/>
          </p:cNvSpPr>
          <p:nvPr/>
        </p:nvSpPr>
        <p:spPr bwMode="auto">
          <a:xfrm>
            <a:off x="762000" y="457200"/>
            <a:ext cx="3022600" cy="400110"/>
          </a:xfrm>
          <a:prstGeom prst="rect">
            <a:avLst/>
          </a:prstGeom>
          <a:noFill/>
          <a:ln w="9525" algn="ctr">
            <a:noFill/>
            <a:miter lim="800000"/>
            <a:headEnd/>
            <a:tailEnd/>
          </a:ln>
        </p:spPr>
        <p:txBody>
          <a:bodyPr wrap="square">
            <a:spAutoFit/>
          </a:bodyPr>
          <a:lstStyle/>
          <a:p>
            <a:pPr algn="l"/>
            <a:r>
              <a:rPr lang="zh-CN" altLang="en-US" sz="2000" dirty="0">
                <a:solidFill>
                  <a:schemeClr val="bg2"/>
                </a:solidFill>
              </a:rPr>
              <a:t> </a:t>
            </a:r>
            <a:r>
              <a:rPr lang="en-US" altLang="zh-CN" sz="2000" dirty="0" smtClean="0">
                <a:solidFill>
                  <a:schemeClr val="bg2"/>
                </a:solidFill>
                <a:latin typeface="黑体" pitchFamily="49" charset="-122"/>
                <a:ea typeface="黑体" pitchFamily="49" charset="-122"/>
              </a:rPr>
              <a:t>2</a:t>
            </a:r>
            <a:r>
              <a:rPr lang="zh-CN" altLang="en-US" sz="2000" dirty="0" smtClean="0">
                <a:solidFill>
                  <a:schemeClr val="bg2"/>
                </a:solidFill>
                <a:latin typeface="黑体" pitchFamily="49" charset="-122"/>
                <a:ea typeface="黑体" pitchFamily="49" charset="-122"/>
              </a:rPr>
              <a:t>、跨指标模型案例</a:t>
            </a:r>
            <a:endParaRPr lang="zh-CN" altLang="en-US" sz="2000" dirty="0">
              <a:latin typeface="黑体" pitchFamily="49" charset="-122"/>
              <a:ea typeface="黑体" pitchFamily="49" charset="-122"/>
            </a:endParaRPr>
          </a:p>
        </p:txBody>
      </p:sp>
      <p:pic>
        <p:nvPicPr>
          <p:cNvPr id="6" name="图片 5" descr="QQ截图20150205150042.png"/>
          <p:cNvPicPr>
            <a:picLocks noChangeAspect="1"/>
          </p:cNvPicPr>
          <p:nvPr/>
        </p:nvPicPr>
        <p:blipFill>
          <a:blip r:embed="rId2" cstate="print"/>
          <a:stretch>
            <a:fillRect/>
          </a:stretch>
        </p:blipFill>
        <p:spPr>
          <a:xfrm>
            <a:off x="5831728" y="2438400"/>
            <a:ext cx="3274172" cy="3581400"/>
          </a:xfrm>
          <a:prstGeom prst="rect">
            <a:avLst/>
          </a:prstGeom>
        </p:spPr>
      </p:pic>
      <p:sp>
        <p:nvSpPr>
          <p:cNvPr id="7" name="矩形 6"/>
          <p:cNvSpPr/>
          <p:nvPr/>
        </p:nvSpPr>
        <p:spPr bwMode="auto">
          <a:xfrm>
            <a:off x="5819775" y="2971800"/>
            <a:ext cx="152400" cy="2514600"/>
          </a:xfrm>
          <a:prstGeom prst="rect">
            <a:avLst/>
          </a:prstGeom>
          <a:solidFill>
            <a:srgbClr val="FF0000">
              <a:alpha val="50000"/>
            </a:srgbClr>
          </a:solid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zh-CN" altLang="en-US" sz="3200" b="0" i="0" u="none" strike="noStrike" cap="none" normalizeH="0" baseline="0" smtClean="0">
              <a:ln>
                <a:noFill/>
              </a:ln>
              <a:solidFill>
                <a:srgbClr val="FF0000"/>
              </a:solidFill>
              <a:effectLst/>
              <a:latin typeface="Arial" charset="0"/>
              <a:ea typeface="方正粗活意简体" pitchFamily="65" charset="-122"/>
            </a:endParaRPr>
          </a:p>
        </p:txBody>
      </p:sp>
      <p:sp>
        <p:nvSpPr>
          <p:cNvPr id="9" name="矩形 8"/>
          <p:cNvSpPr/>
          <p:nvPr/>
        </p:nvSpPr>
        <p:spPr bwMode="auto">
          <a:xfrm>
            <a:off x="6400800" y="3038475"/>
            <a:ext cx="212775" cy="2514600"/>
          </a:xfrm>
          <a:prstGeom prst="rect">
            <a:avLst/>
          </a:prstGeom>
          <a:solidFill>
            <a:srgbClr val="FF0000">
              <a:alpha val="50000"/>
            </a:srgbClr>
          </a:solid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zh-CN" altLang="en-US" sz="3200" b="0" i="0" u="none" strike="noStrike" cap="none" normalizeH="0" baseline="0" smtClean="0">
              <a:ln>
                <a:noFill/>
              </a:ln>
              <a:solidFill>
                <a:srgbClr val="FF0000"/>
              </a:solidFill>
              <a:effectLst/>
              <a:latin typeface="Arial" charset="0"/>
              <a:ea typeface="方正粗活意简体" pitchFamily="65" charset="-122"/>
            </a:endParaRPr>
          </a:p>
        </p:txBody>
      </p:sp>
      <p:sp>
        <p:nvSpPr>
          <p:cNvPr id="10" name="矩形 9"/>
          <p:cNvSpPr/>
          <p:nvPr/>
        </p:nvSpPr>
        <p:spPr bwMode="auto">
          <a:xfrm>
            <a:off x="8229600" y="3048000"/>
            <a:ext cx="228600" cy="2971800"/>
          </a:xfrm>
          <a:prstGeom prst="rect">
            <a:avLst/>
          </a:prstGeom>
          <a:solidFill>
            <a:srgbClr val="FF0000">
              <a:alpha val="50000"/>
            </a:srgbClr>
          </a:solid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zh-CN" altLang="en-US" sz="3200" b="0" i="0" u="none" strike="noStrike" cap="none" normalizeH="0" baseline="0" smtClean="0">
              <a:ln>
                <a:noFill/>
              </a:ln>
              <a:solidFill>
                <a:srgbClr val="FF0000"/>
              </a:solidFill>
              <a:effectLst/>
              <a:latin typeface="Arial" charset="0"/>
              <a:ea typeface="方正粗活意简体" pitchFamily="65" charset="-122"/>
            </a:endParaRPr>
          </a:p>
        </p:txBody>
      </p:sp>
    </p:spTree>
  </p:cSld>
  <p:clrMapOvr>
    <a:masterClrMapping/>
  </p:clrMapOvr>
  <p:transition spd="slow"/>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内容占位符 2"/>
          <p:cNvSpPr>
            <a:spLocks noGrp="1"/>
          </p:cNvSpPr>
          <p:nvPr>
            <p:ph idx="1"/>
          </p:nvPr>
        </p:nvSpPr>
        <p:spPr>
          <a:xfrm>
            <a:off x="1123950" y="1762125"/>
            <a:ext cx="7086600" cy="4038600"/>
          </a:xfrm>
          <a:extLst/>
        </p:spPr>
        <p:txBody>
          <a:bodyPr/>
          <a:lstStyle/>
          <a:p>
            <a:pPr marL="0" indent="0">
              <a:spcBef>
                <a:spcPct val="0"/>
              </a:spcBef>
              <a:buNone/>
              <a:defRPr/>
            </a:pPr>
            <a:r>
              <a:rPr lang="en-US" altLang="zh-CN" sz="1400" kern="1200" dirty="0" smtClean="0">
                <a:solidFill>
                  <a:schemeClr val="bg2"/>
                </a:solidFill>
                <a:latin typeface="黑体" pitchFamily="49" charset="-122"/>
                <a:ea typeface="黑体" pitchFamily="49" charset="-122"/>
              </a:rPr>
              <a:t>TR:=SUM(MAX(MAX(HIGH-LOW,ABS(HIGH-REF(CLOSE,1))),ABS(LOW-REF(CLOSE,1))),14);</a:t>
            </a:r>
          </a:p>
          <a:p>
            <a:pPr marL="0" indent="0">
              <a:spcBef>
                <a:spcPct val="0"/>
              </a:spcBef>
              <a:buNone/>
              <a:defRPr/>
            </a:pPr>
            <a:r>
              <a:rPr lang="en-US" altLang="zh-CN" sz="1400" kern="1200" dirty="0" smtClean="0">
                <a:solidFill>
                  <a:schemeClr val="bg2"/>
                </a:solidFill>
                <a:latin typeface="黑体" pitchFamily="49" charset="-122"/>
                <a:ea typeface="黑体" pitchFamily="49" charset="-122"/>
              </a:rPr>
              <a:t>HD:=HIGH-REF(HIGH,1);</a:t>
            </a:r>
          </a:p>
          <a:p>
            <a:pPr marL="0" indent="0">
              <a:spcBef>
                <a:spcPct val="0"/>
              </a:spcBef>
              <a:buNone/>
              <a:defRPr/>
            </a:pPr>
            <a:r>
              <a:rPr lang="en-US" altLang="zh-CN" sz="1400" kern="1200" dirty="0" smtClean="0">
                <a:solidFill>
                  <a:schemeClr val="bg2"/>
                </a:solidFill>
                <a:latin typeface="黑体" pitchFamily="49" charset="-122"/>
                <a:ea typeface="黑体" pitchFamily="49" charset="-122"/>
              </a:rPr>
              <a:t>LD:=REF(LOW,1)-LOW;</a:t>
            </a:r>
          </a:p>
          <a:p>
            <a:pPr marL="0" indent="0">
              <a:spcBef>
                <a:spcPct val="0"/>
              </a:spcBef>
              <a:buNone/>
              <a:defRPr/>
            </a:pPr>
            <a:r>
              <a:rPr lang="en-US" altLang="zh-CN" sz="1400" kern="1200" dirty="0" smtClean="0">
                <a:solidFill>
                  <a:schemeClr val="bg2"/>
                </a:solidFill>
                <a:latin typeface="黑体" pitchFamily="49" charset="-122"/>
                <a:ea typeface="黑体" pitchFamily="49" charset="-122"/>
              </a:rPr>
              <a:t>DMP:=SUM(IFELSE(HD&gt;0 &amp;&amp; HD&gt;LD,HD,0),14);</a:t>
            </a:r>
          </a:p>
          <a:p>
            <a:pPr marL="0" indent="0">
              <a:spcBef>
                <a:spcPct val="0"/>
              </a:spcBef>
              <a:buNone/>
              <a:defRPr/>
            </a:pPr>
            <a:r>
              <a:rPr lang="en-US" altLang="zh-CN" sz="1400" kern="1200" dirty="0" smtClean="0">
                <a:solidFill>
                  <a:schemeClr val="bg2"/>
                </a:solidFill>
                <a:latin typeface="黑体" pitchFamily="49" charset="-122"/>
                <a:ea typeface="黑体" pitchFamily="49" charset="-122"/>
              </a:rPr>
              <a:t>DMM:=SUM(IFELSE(LD&gt;0 &amp;&amp; LD&gt;HD,LD,0),14);</a:t>
            </a:r>
          </a:p>
          <a:p>
            <a:pPr marL="0" indent="0">
              <a:spcBef>
                <a:spcPct val="0"/>
              </a:spcBef>
              <a:buNone/>
              <a:defRPr/>
            </a:pPr>
            <a:r>
              <a:rPr lang="en-US" altLang="zh-CN" sz="1400" kern="1200" dirty="0" smtClean="0">
                <a:solidFill>
                  <a:schemeClr val="bg2"/>
                </a:solidFill>
                <a:latin typeface="黑体" pitchFamily="49" charset="-122"/>
                <a:ea typeface="黑体" pitchFamily="49" charset="-122"/>
              </a:rPr>
              <a:t>PDI:=DMP*100/TR;</a:t>
            </a:r>
          </a:p>
          <a:p>
            <a:pPr marL="0" indent="0">
              <a:spcBef>
                <a:spcPct val="0"/>
              </a:spcBef>
              <a:buNone/>
              <a:defRPr/>
            </a:pPr>
            <a:r>
              <a:rPr lang="en-US" altLang="zh-CN" sz="1400" kern="1200" dirty="0" smtClean="0">
                <a:solidFill>
                  <a:schemeClr val="bg2"/>
                </a:solidFill>
                <a:latin typeface="黑体" pitchFamily="49" charset="-122"/>
                <a:ea typeface="黑体" pitchFamily="49" charset="-122"/>
              </a:rPr>
              <a:t>MDI:=DMM*100/TR;</a:t>
            </a:r>
          </a:p>
          <a:p>
            <a:pPr marL="0" indent="0">
              <a:spcBef>
                <a:spcPct val="0"/>
              </a:spcBef>
              <a:buNone/>
              <a:defRPr/>
            </a:pPr>
            <a:r>
              <a:rPr lang="en-US" altLang="zh-CN" sz="1400" kern="1200" dirty="0" smtClean="0">
                <a:solidFill>
                  <a:schemeClr val="bg2"/>
                </a:solidFill>
                <a:latin typeface="黑体" pitchFamily="49" charset="-122"/>
                <a:ea typeface="黑体" pitchFamily="49" charset="-122"/>
              </a:rPr>
              <a:t>ADX:=MA(ABS(MDI-PDI)/(MDI+PDI)*100,6);</a:t>
            </a:r>
          </a:p>
          <a:p>
            <a:pPr marL="0" indent="0">
              <a:spcBef>
                <a:spcPct val="0"/>
              </a:spcBef>
              <a:buNone/>
              <a:defRPr/>
            </a:pPr>
            <a:r>
              <a:rPr lang="en-US" altLang="zh-CN" sz="1400" kern="1200" dirty="0" smtClean="0">
                <a:solidFill>
                  <a:schemeClr val="bg2"/>
                </a:solidFill>
                <a:latin typeface="黑体" pitchFamily="49" charset="-122"/>
                <a:ea typeface="黑体" pitchFamily="49" charset="-122"/>
              </a:rPr>
              <a:t>UPPERMA:=EMA(HIGH,30);</a:t>
            </a:r>
          </a:p>
          <a:p>
            <a:pPr marL="0" indent="0">
              <a:spcBef>
                <a:spcPct val="0"/>
              </a:spcBef>
              <a:buNone/>
              <a:defRPr/>
            </a:pPr>
            <a:r>
              <a:rPr lang="en-US" altLang="zh-CN" sz="1400" kern="1200" dirty="0" smtClean="0">
                <a:solidFill>
                  <a:schemeClr val="bg2"/>
                </a:solidFill>
                <a:latin typeface="黑体" pitchFamily="49" charset="-122"/>
                <a:ea typeface="黑体" pitchFamily="49" charset="-122"/>
              </a:rPr>
              <a:t>LOWERMA:=EMA(LOW,30);</a:t>
            </a:r>
          </a:p>
          <a:p>
            <a:pPr marL="0" indent="0">
              <a:spcBef>
                <a:spcPct val="0"/>
              </a:spcBef>
              <a:buNone/>
              <a:defRPr/>
            </a:pPr>
            <a:r>
              <a:rPr lang="en-US" altLang="zh-CN" sz="1400" kern="1200" dirty="0" smtClean="0">
                <a:solidFill>
                  <a:schemeClr val="bg2"/>
                </a:solidFill>
                <a:latin typeface="黑体" pitchFamily="49" charset="-122"/>
                <a:ea typeface="黑体" pitchFamily="49" charset="-122"/>
              </a:rPr>
              <a:t>CROSSUP(C,UPPERMA)&amp;&amp;EVERY(ADX&gt;REF(ADX,1),2),BPK;</a:t>
            </a:r>
          </a:p>
          <a:p>
            <a:pPr marL="0" indent="0">
              <a:spcBef>
                <a:spcPct val="0"/>
              </a:spcBef>
              <a:buNone/>
              <a:defRPr/>
            </a:pPr>
            <a:r>
              <a:rPr lang="en-US" altLang="zh-CN" sz="1400" kern="1200" dirty="0" smtClean="0">
                <a:solidFill>
                  <a:schemeClr val="bg2"/>
                </a:solidFill>
                <a:latin typeface="黑体" pitchFamily="49" charset="-122"/>
                <a:ea typeface="黑体" pitchFamily="49" charset="-122"/>
              </a:rPr>
              <a:t>//</a:t>
            </a:r>
            <a:r>
              <a:rPr lang="zh-CN" altLang="en-US" sz="1400" kern="1200" dirty="0" smtClean="0">
                <a:solidFill>
                  <a:schemeClr val="bg2"/>
                </a:solidFill>
                <a:latin typeface="黑体" pitchFamily="49" charset="-122"/>
                <a:ea typeface="黑体" pitchFamily="49" charset="-122"/>
              </a:rPr>
              <a:t>当</a:t>
            </a:r>
            <a:r>
              <a:rPr lang="en-US" altLang="zh-CN" sz="1400" kern="1200" dirty="0" smtClean="0">
                <a:solidFill>
                  <a:schemeClr val="bg2"/>
                </a:solidFill>
                <a:latin typeface="黑体" pitchFamily="49" charset="-122"/>
                <a:ea typeface="黑体" pitchFamily="49" charset="-122"/>
              </a:rPr>
              <a:t>ADX</a:t>
            </a:r>
            <a:r>
              <a:rPr lang="zh-CN" altLang="en-US" sz="1400" kern="1200" dirty="0" smtClean="0">
                <a:solidFill>
                  <a:schemeClr val="bg2"/>
                </a:solidFill>
                <a:latin typeface="黑体" pitchFamily="49" charset="-122"/>
                <a:ea typeface="黑体" pitchFamily="49" charset="-122"/>
              </a:rPr>
              <a:t>连续两周期向上且当前价大于</a:t>
            </a:r>
            <a:r>
              <a:rPr lang="en-US" altLang="zh-CN" sz="1400" kern="1200" dirty="0" smtClean="0">
                <a:solidFill>
                  <a:schemeClr val="bg2"/>
                </a:solidFill>
                <a:latin typeface="黑体" pitchFamily="49" charset="-122"/>
                <a:ea typeface="黑体" pitchFamily="49" charset="-122"/>
              </a:rPr>
              <a:t>30</a:t>
            </a:r>
            <a:r>
              <a:rPr lang="zh-CN" altLang="en-US" sz="1400" kern="1200" dirty="0" smtClean="0">
                <a:solidFill>
                  <a:schemeClr val="bg2"/>
                </a:solidFill>
                <a:latin typeface="黑体" pitchFamily="49" charset="-122"/>
                <a:ea typeface="黑体" pitchFamily="49" charset="-122"/>
              </a:rPr>
              <a:t>根</a:t>
            </a:r>
            <a:r>
              <a:rPr lang="en-US" altLang="zh-CN" sz="1400" kern="1200" dirty="0" smtClean="0">
                <a:solidFill>
                  <a:schemeClr val="bg2"/>
                </a:solidFill>
                <a:latin typeface="黑体" pitchFamily="49" charset="-122"/>
                <a:ea typeface="黑体" pitchFamily="49" charset="-122"/>
              </a:rPr>
              <a:t>K</a:t>
            </a:r>
            <a:r>
              <a:rPr lang="zh-CN" altLang="en-US" sz="1400" kern="1200" dirty="0" smtClean="0">
                <a:solidFill>
                  <a:schemeClr val="bg2"/>
                </a:solidFill>
                <a:latin typeface="黑体" pitchFamily="49" charset="-122"/>
                <a:ea typeface="黑体" pitchFamily="49" charset="-122"/>
              </a:rPr>
              <a:t>线最高价的</a:t>
            </a:r>
            <a:r>
              <a:rPr lang="en-US" altLang="zh-CN" sz="1400" kern="1200" dirty="0" smtClean="0">
                <a:solidFill>
                  <a:schemeClr val="bg2"/>
                </a:solidFill>
                <a:latin typeface="黑体" pitchFamily="49" charset="-122"/>
                <a:ea typeface="黑体" pitchFamily="49" charset="-122"/>
              </a:rPr>
              <a:t>EMA</a:t>
            </a:r>
            <a:r>
              <a:rPr lang="zh-CN" altLang="en-US" sz="1400" kern="1200" dirty="0" smtClean="0">
                <a:solidFill>
                  <a:schemeClr val="bg2"/>
                </a:solidFill>
                <a:latin typeface="黑体" pitchFamily="49" charset="-122"/>
                <a:ea typeface="黑体" pitchFamily="49" charset="-122"/>
              </a:rPr>
              <a:t>满足买入条件</a:t>
            </a:r>
          </a:p>
          <a:p>
            <a:pPr marL="0" indent="0">
              <a:spcBef>
                <a:spcPct val="0"/>
              </a:spcBef>
              <a:buNone/>
              <a:defRPr/>
            </a:pPr>
            <a:r>
              <a:rPr lang="en-US" altLang="zh-CN" sz="1400" kern="1200" dirty="0" smtClean="0">
                <a:solidFill>
                  <a:schemeClr val="bg2"/>
                </a:solidFill>
                <a:latin typeface="黑体" pitchFamily="49" charset="-122"/>
                <a:ea typeface="黑体" pitchFamily="49" charset="-122"/>
              </a:rPr>
              <a:t>CROSSDOWN(C,LOWERMA)&amp;&amp;EVERY(ADX&gt;REF(ADX,1),2),SPK;</a:t>
            </a:r>
          </a:p>
          <a:p>
            <a:pPr marL="0" indent="0">
              <a:spcBef>
                <a:spcPct val="0"/>
              </a:spcBef>
              <a:buNone/>
              <a:defRPr/>
            </a:pPr>
            <a:r>
              <a:rPr lang="en-US" altLang="zh-CN" sz="1400" kern="1200" dirty="0" smtClean="0">
                <a:solidFill>
                  <a:schemeClr val="bg2"/>
                </a:solidFill>
                <a:latin typeface="黑体" pitchFamily="49" charset="-122"/>
                <a:ea typeface="黑体" pitchFamily="49" charset="-122"/>
              </a:rPr>
              <a:t>//</a:t>
            </a:r>
            <a:r>
              <a:rPr lang="zh-CN" altLang="en-US" sz="1400" kern="1200" dirty="0" smtClean="0">
                <a:solidFill>
                  <a:schemeClr val="bg2"/>
                </a:solidFill>
                <a:latin typeface="黑体" pitchFamily="49" charset="-122"/>
                <a:ea typeface="黑体" pitchFamily="49" charset="-122"/>
              </a:rPr>
              <a:t>当</a:t>
            </a:r>
            <a:r>
              <a:rPr lang="en-US" altLang="zh-CN" sz="1400" kern="1200" dirty="0" smtClean="0">
                <a:solidFill>
                  <a:schemeClr val="bg2"/>
                </a:solidFill>
                <a:latin typeface="黑体" pitchFamily="49" charset="-122"/>
                <a:ea typeface="黑体" pitchFamily="49" charset="-122"/>
              </a:rPr>
              <a:t>ADX</a:t>
            </a:r>
            <a:r>
              <a:rPr lang="zh-CN" altLang="en-US" sz="1400" kern="1200" dirty="0" smtClean="0">
                <a:solidFill>
                  <a:schemeClr val="bg2"/>
                </a:solidFill>
                <a:latin typeface="黑体" pitchFamily="49" charset="-122"/>
                <a:ea typeface="黑体" pitchFamily="49" charset="-122"/>
              </a:rPr>
              <a:t>连续两周期向上且当前价下于</a:t>
            </a:r>
            <a:r>
              <a:rPr lang="en-US" altLang="zh-CN" sz="1400" kern="1200" dirty="0" smtClean="0">
                <a:solidFill>
                  <a:schemeClr val="bg2"/>
                </a:solidFill>
                <a:latin typeface="黑体" pitchFamily="49" charset="-122"/>
                <a:ea typeface="黑体" pitchFamily="49" charset="-122"/>
              </a:rPr>
              <a:t>30</a:t>
            </a:r>
            <a:r>
              <a:rPr lang="zh-CN" altLang="en-US" sz="1400" kern="1200" dirty="0" smtClean="0">
                <a:solidFill>
                  <a:schemeClr val="bg2"/>
                </a:solidFill>
                <a:latin typeface="黑体" pitchFamily="49" charset="-122"/>
                <a:ea typeface="黑体" pitchFamily="49" charset="-122"/>
              </a:rPr>
              <a:t>根</a:t>
            </a:r>
            <a:r>
              <a:rPr lang="en-US" altLang="zh-CN" sz="1400" kern="1200" dirty="0" smtClean="0">
                <a:solidFill>
                  <a:schemeClr val="bg2"/>
                </a:solidFill>
                <a:latin typeface="黑体" pitchFamily="49" charset="-122"/>
                <a:ea typeface="黑体" pitchFamily="49" charset="-122"/>
              </a:rPr>
              <a:t>K</a:t>
            </a:r>
            <a:r>
              <a:rPr lang="zh-CN" altLang="en-US" sz="1400" kern="1200" dirty="0" smtClean="0">
                <a:solidFill>
                  <a:schemeClr val="bg2"/>
                </a:solidFill>
                <a:latin typeface="黑体" pitchFamily="49" charset="-122"/>
                <a:ea typeface="黑体" pitchFamily="49" charset="-122"/>
              </a:rPr>
              <a:t>线最低价的</a:t>
            </a:r>
            <a:r>
              <a:rPr lang="en-US" altLang="zh-CN" sz="1400" kern="1200" dirty="0" smtClean="0">
                <a:solidFill>
                  <a:schemeClr val="bg2"/>
                </a:solidFill>
                <a:latin typeface="黑体" pitchFamily="49" charset="-122"/>
                <a:ea typeface="黑体" pitchFamily="49" charset="-122"/>
              </a:rPr>
              <a:t>EMA</a:t>
            </a:r>
            <a:r>
              <a:rPr lang="zh-CN" altLang="en-US" sz="1400" kern="1200" dirty="0" smtClean="0">
                <a:solidFill>
                  <a:schemeClr val="bg2"/>
                </a:solidFill>
                <a:latin typeface="黑体" pitchFamily="49" charset="-122"/>
                <a:ea typeface="黑体" pitchFamily="49" charset="-122"/>
              </a:rPr>
              <a:t>满足卖出条件</a:t>
            </a:r>
          </a:p>
          <a:p>
            <a:pPr marL="0" indent="0">
              <a:spcBef>
                <a:spcPct val="0"/>
              </a:spcBef>
              <a:buNone/>
              <a:defRPr/>
            </a:pPr>
            <a:r>
              <a:rPr lang="en-US" altLang="zh-CN" sz="1400" kern="1200" dirty="0" smtClean="0">
                <a:solidFill>
                  <a:schemeClr val="bg2"/>
                </a:solidFill>
                <a:latin typeface="黑体" pitchFamily="49" charset="-122"/>
                <a:ea typeface="黑体" pitchFamily="49" charset="-122"/>
              </a:rPr>
              <a:t>AUTOFILTER;</a:t>
            </a:r>
          </a:p>
          <a:p>
            <a:pPr marL="0" indent="0">
              <a:buFont typeface="Wingdings" pitchFamily="2" charset="2"/>
              <a:buNone/>
              <a:defRPr/>
            </a:pPr>
            <a:endParaRPr lang="en-US" altLang="zh-CN" sz="2000" dirty="0" smtClean="0"/>
          </a:p>
        </p:txBody>
      </p:sp>
      <p:sp>
        <p:nvSpPr>
          <p:cNvPr id="3" name="Text Box 5"/>
          <p:cNvSpPr txBox="1">
            <a:spLocks noChangeArrowheads="1"/>
          </p:cNvSpPr>
          <p:nvPr/>
        </p:nvSpPr>
        <p:spPr bwMode="auto">
          <a:xfrm>
            <a:off x="762000" y="457200"/>
            <a:ext cx="3022600" cy="400110"/>
          </a:xfrm>
          <a:prstGeom prst="rect">
            <a:avLst/>
          </a:prstGeom>
          <a:noFill/>
          <a:ln w="9525" algn="ctr">
            <a:noFill/>
            <a:miter lim="800000"/>
            <a:headEnd/>
            <a:tailEnd/>
          </a:ln>
        </p:spPr>
        <p:txBody>
          <a:bodyPr wrap="square">
            <a:spAutoFit/>
          </a:bodyPr>
          <a:lstStyle/>
          <a:p>
            <a:pPr algn="l"/>
            <a:r>
              <a:rPr lang="en-US" altLang="zh-CN" sz="2000" dirty="0" smtClean="0">
                <a:solidFill>
                  <a:schemeClr val="bg2"/>
                </a:solidFill>
              </a:rPr>
              <a:t>2</a:t>
            </a:r>
            <a:r>
              <a:rPr lang="zh-CN" altLang="en-US" sz="2000" dirty="0" smtClean="0">
                <a:solidFill>
                  <a:schemeClr val="bg2"/>
                </a:solidFill>
                <a:latin typeface="黑体" pitchFamily="49" charset="-122"/>
                <a:ea typeface="黑体" pitchFamily="49" charset="-122"/>
              </a:rPr>
              <a:t>、跨指标模型案例</a:t>
            </a:r>
            <a:endParaRPr lang="zh-CN" altLang="en-US" sz="2000" dirty="0">
              <a:latin typeface="黑体" pitchFamily="49" charset="-122"/>
              <a:ea typeface="黑体" pitchFamily="49" charset="-122"/>
            </a:endParaRPr>
          </a:p>
        </p:txBody>
      </p:sp>
      <p:sp>
        <p:nvSpPr>
          <p:cNvPr id="4" name="矩形 3"/>
          <p:cNvSpPr/>
          <p:nvPr/>
        </p:nvSpPr>
        <p:spPr>
          <a:xfrm>
            <a:off x="1181100" y="914400"/>
            <a:ext cx="4572000" cy="400110"/>
          </a:xfrm>
          <a:prstGeom prst="rect">
            <a:avLst/>
          </a:prstGeom>
        </p:spPr>
        <p:txBody>
          <a:bodyPr>
            <a:spAutoFit/>
          </a:bodyPr>
          <a:lstStyle/>
          <a:p>
            <a:pPr algn="l"/>
            <a:r>
              <a:rPr lang="zh-CN" altLang="en-US" sz="2000" dirty="0" smtClean="0">
                <a:solidFill>
                  <a:schemeClr val="bg2"/>
                </a:solidFill>
                <a:latin typeface="黑体" pitchFamily="49" charset="-122"/>
                <a:ea typeface="黑体" pitchFamily="49" charset="-122"/>
              </a:rPr>
              <a:t>基于</a:t>
            </a:r>
            <a:r>
              <a:rPr lang="en-US" altLang="zh-CN" sz="2000" dirty="0" smtClean="0">
                <a:solidFill>
                  <a:schemeClr val="bg2"/>
                </a:solidFill>
                <a:latin typeface="黑体" pitchFamily="49" charset="-122"/>
                <a:ea typeface="黑体" pitchFamily="49" charset="-122"/>
              </a:rPr>
              <a:t>ADX</a:t>
            </a:r>
            <a:r>
              <a:rPr lang="zh-CN" altLang="en-US" sz="2000" dirty="0" smtClean="0">
                <a:solidFill>
                  <a:schemeClr val="bg2"/>
                </a:solidFill>
                <a:latin typeface="黑体" pitchFamily="49" charset="-122"/>
                <a:ea typeface="黑体" pitchFamily="49" charset="-122"/>
              </a:rPr>
              <a:t>及</a:t>
            </a:r>
            <a:r>
              <a:rPr lang="en-US" altLang="zh-CN" sz="2000" dirty="0" smtClean="0">
                <a:solidFill>
                  <a:schemeClr val="bg2"/>
                </a:solidFill>
                <a:latin typeface="黑体" pitchFamily="49" charset="-122"/>
                <a:ea typeface="黑体" pitchFamily="49" charset="-122"/>
              </a:rPr>
              <a:t>EMA</a:t>
            </a:r>
            <a:r>
              <a:rPr lang="zh-CN" altLang="en-US" sz="2000" dirty="0" smtClean="0">
                <a:solidFill>
                  <a:schemeClr val="bg2"/>
                </a:solidFill>
                <a:latin typeface="黑体" pitchFamily="49" charset="-122"/>
                <a:ea typeface="黑体" pitchFamily="49" charset="-122"/>
              </a:rPr>
              <a:t>的交易系统</a:t>
            </a:r>
          </a:p>
        </p:txBody>
      </p:sp>
      <p:sp>
        <p:nvSpPr>
          <p:cNvPr id="5" name="矩形 4"/>
          <p:cNvSpPr/>
          <p:nvPr/>
        </p:nvSpPr>
        <p:spPr>
          <a:xfrm>
            <a:off x="1133475" y="5143500"/>
            <a:ext cx="4572000" cy="738664"/>
          </a:xfrm>
          <a:prstGeom prst="rect">
            <a:avLst/>
          </a:prstGeom>
        </p:spPr>
        <p:txBody>
          <a:bodyPr>
            <a:spAutoFit/>
          </a:bodyPr>
          <a:lstStyle/>
          <a:p>
            <a:pPr marL="0" indent="0" algn="l">
              <a:buFont typeface="Wingdings" pitchFamily="2" charset="2"/>
              <a:buNone/>
              <a:defRPr/>
            </a:pPr>
            <a:r>
              <a:rPr lang="zh-CN" altLang="en-US" sz="1400" dirty="0" smtClean="0">
                <a:latin typeface="黑体" pitchFamily="49" charset="-122"/>
                <a:ea typeface="黑体" pitchFamily="49" charset="-122"/>
              </a:rPr>
              <a:t>注意：</a:t>
            </a:r>
            <a:endParaRPr lang="en-US" altLang="zh-CN" sz="1400" dirty="0" smtClean="0">
              <a:latin typeface="黑体" pitchFamily="49" charset="-122"/>
              <a:ea typeface="黑体" pitchFamily="49" charset="-122"/>
            </a:endParaRPr>
          </a:p>
          <a:p>
            <a:pPr marL="0" indent="0" algn="l">
              <a:buFont typeface="Wingdings" pitchFamily="2" charset="2"/>
              <a:buNone/>
              <a:defRPr/>
            </a:pPr>
            <a:r>
              <a:rPr lang="en-US" altLang="zh-CN" sz="1400" dirty="0" smtClean="0">
                <a:latin typeface="黑体" pitchFamily="49" charset="-122"/>
                <a:ea typeface="黑体" pitchFamily="49" charset="-122"/>
              </a:rPr>
              <a:t>① &amp;&amp; </a:t>
            </a:r>
            <a:r>
              <a:rPr lang="zh-CN" altLang="en-US" sz="1400" dirty="0" smtClean="0">
                <a:latin typeface="黑体" pitchFamily="49" charset="-122"/>
                <a:ea typeface="黑体" pitchFamily="49" charset="-122"/>
              </a:rPr>
              <a:t>与 </a:t>
            </a:r>
            <a:r>
              <a:rPr lang="en-US" altLang="zh-CN" sz="1400" dirty="0" smtClean="0">
                <a:latin typeface="黑体" pitchFamily="49" charset="-122"/>
                <a:ea typeface="黑体" pitchFamily="49" charset="-122"/>
              </a:rPr>
              <a:t>AND </a:t>
            </a:r>
            <a:r>
              <a:rPr lang="zh-CN" altLang="en-US" sz="1400" dirty="0" smtClean="0">
                <a:latin typeface="黑体" pitchFamily="49" charset="-122"/>
                <a:ea typeface="黑体" pitchFamily="49" charset="-122"/>
              </a:rPr>
              <a:t>     </a:t>
            </a:r>
            <a:r>
              <a:rPr lang="en-US" altLang="zh-CN" sz="1400" dirty="0" smtClean="0">
                <a:latin typeface="黑体" pitchFamily="49" charset="-122"/>
                <a:ea typeface="黑体" pitchFamily="49" charset="-122"/>
              </a:rPr>
              <a:t>|| </a:t>
            </a:r>
            <a:r>
              <a:rPr lang="zh-CN" altLang="en-US" sz="1400" dirty="0" smtClean="0">
                <a:latin typeface="黑体" pitchFamily="49" charset="-122"/>
                <a:ea typeface="黑体" pitchFamily="49" charset="-122"/>
              </a:rPr>
              <a:t>与 </a:t>
            </a:r>
            <a:r>
              <a:rPr lang="en-US" altLang="zh-CN" sz="1400" dirty="0" smtClean="0">
                <a:latin typeface="黑体" pitchFamily="49" charset="-122"/>
                <a:ea typeface="黑体" pitchFamily="49" charset="-122"/>
              </a:rPr>
              <a:t>OR </a:t>
            </a:r>
          </a:p>
          <a:p>
            <a:pPr marL="0" indent="0" algn="l">
              <a:buFont typeface="Wingdings" pitchFamily="2" charset="2"/>
              <a:buNone/>
              <a:defRPr/>
            </a:pPr>
            <a:r>
              <a:rPr lang="en-US" altLang="zh-CN" sz="1400" dirty="0" smtClean="0">
                <a:latin typeface="黑体" pitchFamily="49" charset="-122"/>
                <a:ea typeface="黑体" pitchFamily="49" charset="-122"/>
              </a:rPr>
              <a:t>② &gt; </a:t>
            </a:r>
            <a:r>
              <a:rPr lang="zh-CN" altLang="en-US" sz="1400" dirty="0" smtClean="0">
                <a:latin typeface="黑体" pitchFamily="49" charset="-122"/>
                <a:ea typeface="黑体" pitchFamily="49" charset="-122"/>
              </a:rPr>
              <a:t>与 </a:t>
            </a:r>
            <a:r>
              <a:rPr lang="en-US" altLang="zh-CN" sz="1400" dirty="0" smtClean="0">
                <a:latin typeface="黑体" pitchFamily="49" charset="-122"/>
                <a:ea typeface="黑体" pitchFamily="49" charset="-122"/>
              </a:rPr>
              <a:t>CROSSUP   &lt; </a:t>
            </a:r>
            <a:r>
              <a:rPr lang="zh-CN" altLang="en-US" sz="1400" dirty="0" smtClean="0">
                <a:latin typeface="黑体" pitchFamily="49" charset="-122"/>
                <a:ea typeface="黑体" pitchFamily="49" charset="-122"/>
              </a:rPr>
              <a:t>与 </a:t>
            </a:r>
            <a:r>
              <a:rPr lang="en-US" altLang="zh-CN" sz="1400" dirty="0" smtClean="0">
                <a:latin typeface="黑体" pitchFamily="49" charset="-122"/>
                <a:ea typeface="黑体" pitchFamily="49" charset="-122"/>
              </a:rPr>
              <a:t>CROSSDOWN</a:t>
            </a:r>
            <a:endParaRPr lang="zh-CN" altLang="en-US" sz="1400" dirty="0"/>
          </a:p>
        </p:txBody>
      </p:sp>
      <p:sp>
        <p:nvSpPr>
          <p:cNvPr id="7" name="Text Box 5"/>
          <p:cNvSpPr txBox="1">
            <a:spLocks noChangeArrowheads="1"/>
          </p:cNvSpPr>
          <p:nvPr/>
        </p:nvSpPr>
        <p:spPr bwMode="auto">
          <a:xfrm>
            <a:off x="990600" y="1333500"/>
            <a:ext cx="3022600" cy="400110"/>
          </a:xfrm>
          <a:prstGeom prst="rect">
            <a:avLst/>
          </a:prstGeom>
          <a:noFill/>
          <a:ln w="9525" algn="ctr">
            <a:noFill/>
            <a:miter lim="800000"/>
            <a:headEnd/>
            <a:tailEnd/>
          </a:ln>
        </p:spPr>
        <p:txBody>
          <a:bodyPr wrap="square">
            <a:spAutoFit/>
          </a:bodyPr>
          <a:lstStyle/>
          <a:p>
            <a:pPr algn="l"/>
            <a:r>
              <a:rPr lang="zh-CN" altLang="en-US" sz="2000" dirty="0">
                <a:solidFill>
                  <a:schemeClr val="bg2"/>
                </a:solidFill>
                <a:latin typeface="黑体" pitchFamily="49" charset="-122"/>
                <a:ea typeface="黑体" pitchFamily="49" charset="-122"/>
              </a:rPr>
              <a:t> </a:t>
            </a:r>
            <a:r>
              <a:rPr lang="zh-CN" altLang="en-US" sz="1800" dirty="0" smtClean="0">
                <a:solidFill>
                  <a:schemeClr val="bg2"/>
                </a:solidFill>
                <a:latin typeface="黑体" pitchFamily="49" charset="-122"/>
                <a:ea typeface="黑体" pitchFamily="49" charset="-122"/>
              </a:rPr>
              <a:t>源码：</a:t>
            </a:r>
            <a:endParaRPr lang="zh-CN" altLang="en-US" sz="1800" dirty="0">
              <a:latin typeface="黑体" pitchFamily="49" charset="-122"/>
              <a:ea typeface="黑体" pitchFamily="49" charset="-122"/>
            </a:endParaRPr>
          </a:p>
        </p:txBody>
      </p:sp>
    </p:spTree>
    <p:extLst>
      <p:ext uri="{BB962C8B-B14F-4D97-AF65-F5344CB8AC3E}">
        <p14:creationId xmlns:p14="http://schemas.microsoft.com/office/powerpoint/2010/main" xmlns="" val="1967791806"/>
      </p:ext>
    </p:extLst>
  </p:cSld>
  <p:clrMapOvr>
    <a:masterClrMapping/>
  </p:clrMapOvr>
  <p:transition spd="slow"/>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5"/>
          <p:cNvSpPr txBox="1">
            <a:spLocks noChangeArrowheads="1"/>
          </p:cNvSpPr>
          <p:nvPr/>
        </p:nvSpPr>
        <p:spPr bwMode="auto">
          <a:xfrm>
            <a:off x="939800" y="1660525"/>
            <a:ext cx="7073900" cy="1646605"/>
          </a:xfrm>
          <a:prstGeom prst="rect">
            <a:avLst/>
          </a:prstGeom>
          <a:noFill/>
          <a:ln w="9525" algn="ctr">
            <a:noFill/>
            <a:miter lim="800000"/>
            <a:headEnd/>
            <a:tailEnd/>
          </a:ln>
        </p:spPr>
        <p:txBody>
          <a:bodyPr>
            <a:spAutoFit/>
          </a:bodyPr>
          <a:lstStyle/>
          <a:p>
            <a:pPr algn="l">
              <a:lnSpc>
                <a:spcPct val="150000"/>
              </a:lnSpc>
            </a:pPr>
            <a:r>
              <a:rPr lang="en-US" altLang="zh-CN" sz="1800" dirty="0" smtClean="0">
                <a:solidFill>
                  <a:schemeClr val="bg2"/>
                </a:solidFill>
                <a:latin typeface="黑体" pitchFamily="49" charset="-122"/>
                <a:ea typeface="黑体" pitchFamily="49" charset="-122"/>
              </a:rPr>
              <a:t>1</a:t>
            </a:r>
            <a:r>
              <a:rPr lang="zh-CN" altLang="en-US" sz="1800" dirty="0" smtClean="0">
                <a:solidFill>
                  <a:schemeClr val="bg2"/>
                </a:solidFill>
                <a:latin typeface="黑体" pitchFamily="49" charset="-122"/>
                <a:ea typeface="黑体" pitchFamily="49" charset="-122"/>
              </a:rPr>
              <a:t>、常用指标分类与编写</a:t>
            </a:r>
            <a:endParaRPr lang="en-US" altLang="zh-CN" sz="1800" dirty="0" smtClean="0">
              <a:solidFill>
                <a:schemeClr val="bg2"/>
              </a:solidFill>
              <a:latin typeface="黑体" pitchFamily="49" charset="-122"/>
              <a:ea typeface="黑体" pitchFamily="49" charset="-122"/>
            </a:endParaRPr>
          </a:p>
          <a:p>
            <a:pPr algn="l">
              <a:lnSpc>
                <a:spcPct val="150000"/>
              </a:lnSpc>
            </a:pPr>
            <a:r>
              <a:rPr lang="en-US" altLang="zh-CN" sz="1800" dirty="0" smtClean="0">
                <a:solidFill>
                  <a:schemeClr val="bg2"/>
                </a:solidFill>
                <a:latin typeface="黑体" pitchFamily="49" charset="-122"/>
                <a:ea typeface="黑体" pitchFamily="49" charset="-122"/>
              </a:rPr>
              <a:t>2</a:t>
            </a:r>
            <a:r>
              <a:rPr lang="zh-CN" altLang="en-US" sz="1800" dirty="0" smtClean="0">
                <a:solidFill>
                  <a:schemeClr val="bg2"/>
                </a:solidFill>
                <a:latin typeface="黑体" pitchFamily="49" charset="-122"/>
                <a:ea typeface="黑体" pitchFamily="49" charset="-122"/>
              </a:rPr>
              <a:t>、跨指标模型案例</a:t>
            </a:r>
            <a:endParaRPr lang="en-US" altLang="zh-CN" sz="1800" dirty="0" smtClean="0">
              <a:solidFill>
                <a:schemeClr val="bg2"/>
              </a:solidFill>
              <a:latin typeface="黑体" pitchFamily="49" charset="-122"/>
              <a:ea typeface="黑体" pitchFamily="49" charset="-122"/>
            </a:endParaRPr>
          </a:p>
          <a:p>
            <a:pPr algn="l">
              <a:lnSpc>
                <a:spcPct val="150000"/>
              </a:lnSpc>
            </a:pPr>
            <a:r>
              <a:rPr lang="en-US" altLang="zh-CN" sz="1800" dirty="0" smtClean="0">
                <a:solidFill>
                  <a:schemeClr val="bg2"/>
                </a:solidFill>
                <a:latin typeface="黑体" pitchFamily="49" charset="-122"/>
                <a:ea typeface="黑体" pitchFamily="49" charset="-122"/>
              </a:rPr>
              <a:t>3</a:t>
            </a:r>
            <a:r>
              <a:rPr lang="zh-CN" altLang="en-US" sz="1800" dirty="0" smtClean="0">
                <a:solidFill>
                  <a:schemeClr val="bg2"/>
                </a:solidFill>
                <a:latin typeface="黑体" pitchFamily="49" charset="-122"/>
                <a:ea typeface="黑体" pitchFamily="49" charset="-122"/>
              </a:rPr>
              <a:t>、跨指标模型编写要点</a:t>
            </a:r>
            <a:endParaRPr lang="en-US" altLang="zh-CN" sz="1800" dirty="0" smtClean="0">
              <a:solidFill>
                <a:schemeClr val="bg2"/>
              </a:solidFill>
              <a:latin typeface="黑体" pitchFamily="49" charset="-122"/>
              <a:ea typeface="黑体" pitchFamily="49" charset="-122"/>
            </a:endParaRPr>
          </a:p>
          <a:p>
            <a:pPr algn="l"/>
            <a:endParaRPr lang="zh-CN" altLang="en-US" sz="2000" dirty="0"/>
          </a:p>
        </p:txBody>
      </p:sp>
      <p:sp>
        <p:nvSpPr>
          <p:cNvPr id="7" name="Text Box 5"/>
          <p:cNvSpPr txBox="1">
            <a:spLocks noChangeArrowheads="1"/>
          </p:cNvSpPr>
          <p:nvPr/>
        </p:nvSpPr>
        <p:spPr bwMode="auto">
          <a:xfrm>
            <a:off x="939800" y="974635"/>
            <a:ext cx="1371600" cy="400110"/>
          </a:xfrm>
          <a:prstGeom prst="rect">
            <a:avLst/>
          </a:prstGeom>
          <a:noFill/>
          <a:ln w="9525" algn="ctr">
            <a:noFill/>
            <a:miter lim="800000"/>
            <a:headEnd/>
            <a:tailEnd/>
          </a:ln>
        </p:spPr>
        <p:txBody>
          <a:bodyPr wrap="square">
            <a:spAutoFit/>
          </a:bodyPr>
          <a:lstStyle/>
          <a:p>
            <a:pPr algn="l"/>
            <a:r>
              <a:rPr lang="zh-CN" altLang="en-US" sz="2000" dirty="0">
                <a:solidFill>
                  <a:schemeClr val="bg2"/>
                </a:solidFill>
              </a:rPr>
              <a:t> </a:t>
            </a:r>
            <a:r>
              <a:rPr lang="zh-CN" altLang="en-US" sz="2000" dirty="0" smtClean="0">
                <a:solidFill>
                  <a:schemeClr val="bg2"/>
                </a:solidFill>
                <a:latin typeface="黑体" pitchFamily="49" charset="-122"/>
                <a:ea typeface="黑体" pitchFamily="49" charset="-122"/>
              </a:rPr>
              <a:t>课程内容</a:t>
            </a:r>
            <a:endParaRPr lang="zh-CN" altLang="en-US" sz="2000" dirty="0">
              <a:latin typeface="黑体" pitchFamily="49" charset="-122"/>
              <a:ea typeface="黑体" pitchFamily="49" charset="-122"/>
            </a:endParaRPr>
          </a:p>
        </p:txBody>
      </p:sp>
      <p:sp>
        <p:nvSpPr>
          <p:cNvPr id="8" name="Text Box 5"/>
          <p:cNvSpPr txBox="1">
            <a:spLocks noChangeArrowheads="1"/>
          </p:cNvSpPr>
          <p:nvPr/>
        </p:nvSpPr>
        <p:spPr bwMode="auto">
          <a:xfrm>
            <a:off x="939800" y="4648200"/>
            <a:ext cx="6223000" cy="307777"/>
          </a:xfrm>
          <a:prstGeom prst="rect">
            <a:avLst/>
          </a:prstGeom>
          <a:noFill/>
          <a:ln w="9525" algn="ctr">
            <a:noFill/>
            <a:miter lim="800000"/>
            <a:headEnd/>
            <a:tailEnd/>
          </a:ln>
        </p:spPr>
        <p:txBody>
          <a:bodyPr wrap="square">
            <a:spAutoFit/>
          </a:bodyPr>
          <a:lstStyle/>
          <a:p>
            <a:pPr algn="l"/>
            <a:r>
              <a:rPr lang="zh-CN" altLang="en-US" sz="1200" dirty="0">
                <a:solidFill>
                  <a:schemeClr val="bg2"/>
                </a:solidFill>
                <a:latin typeface="黑体" pitchFamily="49" charset="-122"/>
                <a:ea typeface="黑体" pitchFamily="49" charset="-122"/>
              </a:rPr>
              <a:t> </a:t>
            </a:r>
            <a:r>
              <a:rPr lang="zh-CN" altLang="en-US" sz="1400" dirty="0">
                <a:latin typeface="黑体" pitchFamily="49" charset="-122"/>
                <a:ea typeface="黑体" pitchFamily="49" charset="-122"/>
              </a:rPr>
              <a:t>注：本课件中所用到的思路仅供参考</a:t>
            </a:r>
            <a:r>
              <a:rPr lang="zh-CN" altLang="en-US" sz="1400" dirty="0" smtClean="0">
                <a:latin typeface="黑体" pitchFamily="49" charset="-122"/>
                <a:ea typeface="黑体" pitchFamily="49" charset="-122"/>
              </a:rPr>
              <a:t>，</a:t>
            </a:r>
            <a:r>
              <a:rPr lang="zh-CN" altLang="en-US" sz="1400" dirty="0">
                <a:latin typeface="黑体" pitchFamily="49" charset="-122"/>
                <a:ea typeface="黑体" pitchFamily="49" charset="-122"/>
              </a:rPr>
              <a:t>依</a:t>
            </a:r>
            <a:r>
              <a:rPr lang="zh-CN" altLang="en-US" sz="1400" dirty="0" smtClean="0">
                <a:latin typeface="黑体" pitchFamily="49" charset="-122"/>
                <a:ea typeface="黑体" pitchFamily="49" charset="-122"/>
              </a:rPr>
              <a:t>此入市后果</a:t>
            </a:r>
            <a:r>
              <a:rPr lang="zh-CN" altLang="en-US" sz="1400" dirty="0">
                <a:latin typeface="黑体" pitchFamily="49" charset="-122"/>
                <a:ea typeface="黑体" pitchFamily="49" charset="-122"/>
              </a:rPr>
              <a:t>自负。</a:t>
            </a:r>
          </a:p>
        </p:txBody>
      </p:sp>
    </p:spTree>
  </p:cSld>
  <p:clrMapOvr>
    <a:masterClrMapping/>
  </p:clrMapOvr>
  <p:transition spd="slow"/>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descr="QQ截图20150209112234.png"/>
          <p:cNvPicPr>
            <a:picLocks noChangeAspect="1"/>
          </p:cNvPicPr>
          <p:nvPr/>
        </p:nvPicPr>
        <p:blipFill>
          <a:blip r:embed="rId2" cstate="print"/>
          <a:stretch>
            <a:fillRect/>
          </a:stretch>
        </p:blipFill>
        <p:spPr>
          <a:xfrm>
            <a:off x="4876800" y="1123950"/>
            <a:ext cx="3716175" cy="4953000"/>
          </a:xfrm>
          <a:prstGeom prst="rect">
            <a:avLst/>
          </a:prstGeom>
        </p:spPr>
      </p:pic>
      <p:sp>
        <p:nvSpPr>
          <p:cNvPr id="9" name="Text Box 5"/>
          <p:cNvSpPr txBox="1">
            <a:spLocks noChangeArrowheads="1"/>
          </p:cNvSpPr>
          <p:nvPr/>
        </p:nvSpPr>
        <p:spPr bwMode="auto">
          <a:xfrm>
            <a:off x="762000" y="457200"/>
            <a:ext cx="3022600" cy="707886"/>
          </a:xfrm>
          <a:prstGeom prst="rect">
            <a:avLst/>
          </a:prstGeom>
          <a:noFill/>
          <a:ln w="9525" algn="ctr">
            <a:noFill/>
            <a:miter lim="800000"/>
            <a:headEnd/>
            <a:tailEnd/>
          </a:ln>
        </p:spPr>
        <p:txBody>
          <a:bodyPr wrap="square">
            <a:spAutoFit/>
          </a:bodyPr>
          <a:lstStyle/>
          <a:p>
            <a:pPr algn="l"/>
            <a:r>
              <a:rPr lang="en-US" altLang="zh-CN" sz="2000" dirty="0" smtClean="0">
                <a:solidFill>
                  <a:schemeClr val="bg2"/>
                </a:solidFill>
              </a:rPr>
              <a:t>2</a:t>
            </a:r>
            <a:r>
              <a:rPr lang="zh-CN" altLang="en-US" sz="2000" dirty="0" smtClean="0">
                <a:solidFill>
                  <a:schemeClr val="bg2"/>
                </a:solidFill>
                <a:latin typeface="黑体" pitchFamily="49" charset="-122"/>
                <a:ea typeface="黑体" pitchFamily="49" charset="-122"/>
              </a:rPr>
              <a:t>、跨指标模型案例</a:t>
            </a:r>
            <a:endParaRPr lang="zh-CN" altLang="en-US" sz="2000" dirty="0" smtClean="0">
              <a:latin typeface="黑体" pitchFamily="49" charset="-122"/>
              <a:ea typeface="黑体" pitchFamily="49" charset="-122"/>
            </a:endParaRPr>
          </a:p>
          <a:p>
            <a:pPr algn="l"/>
            <a:endParaRPr lang="zh-CN" altLang="en-US" sz="2000" dirty="0">
              <a:latin typeface="黑体" pitchFamily="49" charset="-122"/>
              <a:ea typeface="黑体" pitchFamily="49" charset="-122"/>
            </a:endParaRPr>
          </a:p>
        </p:txBody>
      </p:sp>
      <p:sp>
        <p:nvSpPr>
          <p:cNvPr id="10" name="矩形 9"/>
          <p:cNvSpPr/>
          <p:nvPr/>
        </p:nvSpPr>
        <p:spPr>
          <a:xfrm>
            <a:off x="1181100" y="790575"/>
            <a:ext cx="4572000" cy="338554"/>
          </a:xfrm>
          <a:prstGeom prst="rect">
            <a:avLst/>
          </a:prstGeom>
        </p:spPr>
        <p:txBody>
          <a:bodyPr>
            <a:spAutoFit/>
          </a:bodyPr>
          <a:lstStyle/>
          <a:p>
            <a:pPr algn="l"/>
            <a:r>
              <a:rPr lang="zh-CN" altLang="en-US" sz="1600" dirty="0" smtClean="0">
                <a:solidFill>
                  <a:schemeClr val="bg2"/>
                </a:solidFill>
                <a:latin typeface="黑体" pitchFamily="49" charset="-122"/>
                <a:ea typeface="黑体" pitchFamily="49" charset="-122"/>
              </a:rPr>
              <a:t>对比看一下</a:t>
            </a:r>
          </a:p>
        </p:txBody>
      </p:sp>
      <p:pic>
        <p:nvPicPr>
          <p:cNvPr id="13" name="图片 12" descr="QQ截图20150205152452.png"/>
          <p:cNvPicPr>
            <a:picLocks noChangeAspect="1"/>
          </p:cNvPicPr>
          <p:nvPr/>
        </p:nvPicPr>
        <p:blipFill>
          <a:blip r:embed="rId3" cstate="print"/>
          <a:stretch>
            <a:fillRect/>
          </a:stretch>
        </p:blipFill>
        <p:spPr>
          <a:xfrm>
            <a:off x="962027" y="1171575"/>
            <a:ext cx="3668400" cy="4925012"/>
          </a:xfrm>
          <a:prstGeom prst="rect">
            <a:avLst/>
          </a:prstGeom>
        </p:spPr>
      </p:pic>
      <p:sp>
        <p:nvSpPr>
          <p:cNvPr id="14" name="TextBox 13"/>
          <p:cNvSpPr txBox="1"/>
          <p:nvPr/>
        </p:nvSpPr>
        <p:spPr>
          <a:xfrm>
            <a:off x="3048000" y="3657600"/>
            <a:ext cx="1371600" cy="307777"/>
          </a:xfrm>
          <a:prstGeom prst="rect">
            <a:avLst/>
          </a:prstGeom>
          <a:noFill/>
        </p:spPr>
        <p:txBody>
          <a:bodyPr wrap="square" rtlCol="0">
            <a:spAutoFit/>
          </a:bodyPr>
          <a:lstStyle/>
          <a:p>
            <a:r>
              <a:rPr lang="en-US" altLang="zh-CN" sz="1400" dirty="0" smtClean="0">
                <a:latin typeface="黑体" pitchFamily="49" charset="-122"/>
                <a:ea typeface="黑体" pitchFamily="49" charset="-122"/>
              </a:rPr>
              <a:t>EMA</a:t>
            </a:r>
            <a:r>
              <a:rPr lang="zh-CN" altLang="en-US" sz="1400" dirty="0" smtClean="0">
                <a:latin typeface="黑体" pitchFamily="49" charset="-122"/>
                <a:ea typeface="黑体" pitchFamily="49" charset="-122"/>
              </a:rPr>
              <a:t>趋势模型</a:t>
            </a:r>
            <a:endParaRPr lang="zh-CN" altLang="en-US" sz="1400" dirty="0">
              <a:latin typeface="黑体" pitchFamily="49" charset="-122"/>
              <a:ea typeface="黑体" pitchFamily="49" charset="-122"/>
            </a:endParaRPr>
          </a:p>
        </p:txBody>
      </p:sp>
      <p:sp>
        <p:nvSpPr>
          <p:cNvPr id="15" name="TextBox 14"/>
          <p:cNvSpPr txBox="1"/>
          <p:nvPr/>
        </p:nvSpPr>
        <p:spPr>
          <a:xfrm>
            <a:off x="7010400" y="3657600"/>
            <a:ext cx="1371600" cy="523220"/>
          </a:xfrm>
          <a:prstGeom prst="rect">
            <a:avLst/>
          </a:prstGeom>
          <a:noFill/>
        </p:spPr>
        <p:txBody>
          <a:bodyPr wrap="square" rtlCol="0">
            <a:spAutoFit/>
          </a:bodyPr>
          <a:lstStyle/>
          <a:p>
            <a:pPr algn="l"/>
            <a:r>
              <a:rPr lang="zh-CN" altLang="en-US" sz="1400" dirty="0" smtClean="0">
                <a:latin typeface="黑体" pitchFamily="49" charset="-122"/>
                <a:ea typeface="黑体" pitchFamily="49" charset="-122"/>
              </a:rPr>
              <a:t>基于</a:t>
            </a:r>
            <a:r>
              <a:rPr lang="en-US" altLang="zh-CN" sz="1400" dirty="0" smtClean="0">
                <a:latin typeface="黑体" pitchFamily="49" charset="-122"/>
                <a:ea typeface="黑体" pitchFamily="49" charset="-122"/>
              </a:rPr>
              <a:t>ADX</a:t>
            </a:r>
            <a:r>
              <a:rPr lang="zh-CN" altLang="en-US" sz="1400" dirty="0" smtClean="0">
                <a:latin typeface="黑体" pitchFamily="49" charset="-122"/>
                <a:ea typeface="黑体" pitchFamily="49" charset="-122"/>
              </a:rPr>
              <a:t>及</a:t>
            </a:r>
            <a:r>
              <a:rPr lang="en-US" altLang="zh-CN" sz="1400" dirty="0" smtClean="0">
                <a:latin typeface="黑体" pitchFamily="49" charset="-122"/>
                <a:ea typeface="黑体" pitchFamily="49" charset="-122"/>
              </a:rPr>
              <a:t>EMA</a:t>
            </a:r>
            <a:r>
              <a:rPr lang="zh-CN" altLang="en-US" sz="1400" dirty="0" smtClean="0">
                <a:latin typeface="黑体" pitchFamily="49" charset="-122"/>
                <a:ea typeface="黑体" pitchFamily="49" charset="-122"/>
              </a:rPr>
              <a:t>的交易系统</a:t>
            </a:r>
          </a:p>
        </p:txBody>
      </p:sp>
    </p:spTree>
    <p:extLst>
      <p:ext uri="{BB962C8B-B14F-4D97-AF65-F5344CB8AC3E}">
        <p14:creationId xmlns:p14="http://schemas.microsoft.com/office/powerpoint/2010/main" xmlns="" val="1314816032"/>
      </p:ext>
    </p:extLst>
  </p:cSld>
  <p:clrMapOvr>
    <a:masterClrMapping/>
  </p:clrMapOvr>
  <p:transition spd="slow"/>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66800" y="838200"/>
            <a:ext cx="8077200" cy="1066800"/>
          </a:xfrm>
          <a:extLst/>
        </p:spPr>
        <p:txBody>
          <a:bodyPr/>
          <a:lstStyle/>
          <a:p>
            <a:pPr>
              <a:defRPr/>
            </a:pPr>
            <a:r>
              <a:rPr lang="en-US" altLang="zh-CN" sz="1800" kern="10" dirty="0" smtClean="0">
                <a:ln w="9525">
                  <a:solidFill>
                    <a:schemeClr val="bg2"/>
                  </a:solidFill>
                  <a:round/>
                  <a:headEnd/>
                  <a:tailEnd/>
                </a:ln>
                <a:solidFill>
                  <a:schemeClr val="bg2"/>
                </a:solidFill>
                <a:latin typeface="黑体" pitchFamily="49" charset="-122"/>
                <a:ea typeface="黑体" pitchFamily="49" charset="-122"/>
                <a:cs typeface="+mn-cs"/>
              </a:rPr>
              <a:t> </a:t>
            </a:r>
            <a:r>
              <a:rPr lang="zh-CN" altLang="en-US" sz="1800" kern="1200" dirty="0" smtClean="0">
                <a:solidFill>
                  <a:schemeClr val="bg2"/>
                </a:solidFill>
                <a:latin typeface="黑体" pitchFamily="49" charset="-122"/>
                <a:ea typeface="黑体" pitchFamily="49" charset="-122"/>
                <a:cs typeface="+mn-cs"/>
              </a:rPr>
              <a:t>多个同类指标同向判断</a:t>
            </a:r>
            <a:r>
              <a:rPr lang="en-US" altLang="zh-CN" sz="1800" kern="1200" dirty="0" smtClean="0">
                <a:solidFill>
                  <a:schemeClr val="bg2"/>
                </a:solidFill>
                <a:latin typeface="黑体" pitchFamily="49" charset="-122"/>
                <a:ea typeface="黑体" pitchFamily="49" charset="-122"/>
                <a:cs typeface="+mn-cs"/>
              </a:rPr>
              <a:t/>
            </a:r>
            <a:br>
              <a:rPr lang="en-US" altLang="zh-CN" sz="1800" kern="1200" dirty="0" smtClean="0">
                <a:solidFill>
                  <a:schemeClr val="bg2"/>
                </a:solidFill>
                <a:latin typeface="黑体" pitchFamily="49" charset="-122"/>
                <a:ea typeface="黑体" pitchFamily="49" charset="-122"/>
                <a:cs typeface="+mn-cs"/>
              </a:rPr>
            </a:br>
            <a:r>
              <a:rPr lang="en-US" altLang="zh-CN" sz="1800" kern="1200" dirty="0" smtClean="0">
                <a:solidFill>
                  <a:schemeClr val="bg2"/>
                </a:solidFill>
                <a:latin typeface="黑体" pitchFamily="49" charset="-122"/>
                <a:ea typeface="黑体" pitchFamily="49" charset="-122"/>
                <a:cs typeface="+mn-cs"/>
              </a:rPr>
              <a:t>       ——</a:t>
            </a:r>
            <a:r>
              <a:rPr lang="zh-CN" altLang="en-US" sz="1800" kern="1200" dirty="0" smtClean="0">
                <a:solidFill>
                  <a:schemeClr val="bg2"/>
                </a:solidFill>
                <a:latin typeface="黑体" pitchFamily="49" charset="-122"/>
                <a:ea typeface="黑体" pitchFamily="49" charset="-122"/>
                <a:cs typeface="+mn-cs"/>
              </a:rPr>
              <a:t>精确分析，提高胜率</a:t>
            </a:r>
            <a:endParaRPr lang="zh-CN" altLang="en-US" sz="1800" kern="1200" dirty="0">
              <a:solidFill>
                <a:schemeClr val="bg2"/>
              </a:solidFill>
              <a:latin typeface="黑体" pitchFamily="49" charset="-122"/>
              <a:ea typeface="黑体" pitchFamily="49" charset="-122"/>
              <a:cs typeface="+mn-cs"/>
            </a:endParaRPr>
          </a:p>
        </p:txBody>
      </p:sp>
      <p:sp>
        <p:nvSpPr>
          <p:cNvPr id="29699" name="内容占位符 2"/>
          <p:cNvSpPr>
            <a:spLocks noGrp="1"/>
          </p:cNvSpPr>
          <p:nvPr>
            <p:ph idx="1"/>
          </p:nvPr>
        </p:nvSpPr>
        <p:spPr>
          <a:xfrm>
            <a:off x="1190016" y="2057400"/>
            <a:ext cx="6934200" cy="3733800"/>
          </a:xfrm>
        </p:spPr>
        <p:txBody>
          <a:bodyPr/>
          <a:lstStyle/>
          <a:p>
            <a:pPr marL="0" indent="0">
              <a:spcBef>
                <a:spcPct val="0"/>
              </a:spcBef>
              <a:buNone/>
              <a:defRPr/>
            </a:pPr>
            <a:r>
              <a:rPr lang="zh-CN" altLang="en-US" sz="1800" kern="1200" dirty="0" smtClean="0">
                <a:solidFill>
                  <a:schemeClr val="bg2"/>
                </a:solidFill>
                <a:latin typeface="黑体" pitchFamily="49" charset="-122"/>
                <a:ea typeface="黑体" pitchFamily="49" charset="-122"/>
              </a:rPr>
              <a:t>寻找多个趋势指标：布林通道、唐奇安通道、均线</a:t>
            </a:r>
            <a:endParaRPr lang="en-US" altLang="zh-CN" sz="1800" kern="1200" dirty="0" smtClean="0">
              <a:solidFill>
                <a:schemeClr val="bg2"/>
              </a:solidFill>
              <a:latin typeface="黑体" pitchFamily="49" charset="-122"/>
              <a:ea typeface="黑体" pitchFamily="49" charset="-122"/>
            </a:endParaRPr>
          </a:p>
          <a:p>
            <a:pPr marL="0" indent="0">
              <a:spcBef>
                <a:spcPct val="0"/>
              </a:spcBef>
              <a:buNone/>
              <a:defRPr/>
            </a:pPr>
            <a:r>
              <a:rPr lang="zh-CN" altLang="en-US" sz="1800" kern="1200" dirty="0" smtClean="0">
                <a:solidFill>
                  <a:schemeClr val="bg2"/>
                </a:solidFill>
                <a:latin typeface="黑体" pitchFamily="49" charset="-122"/>
                <a:ea typeface="黑体" pitchFamily="49" charset="-122"/>
              </a:rPr>
              <a:t>动态突破系统就是基于自适应的布林通道与自适应的唐奇安通道的突破系统</a:t>
            </a:r>
            <a:endParaRPr lang="en-US" altLang="zh-CN" sz="1800" kern="1200" dirty="0" smtClean="0">
              <a:solidFill>
                <a:schemeClr val="bg2"/>
              </a:solidFill>
              <a:latin typeface="黑体" pitchFamily="49" charset="-122"/>
              <a:ea typeface="黑体" pitchFamily="49" charset="-122"/>
            </a:endParaRPr>
          </a:p>
          <a:p>
            <a:pPr marL="0" indent="0">
              <a:spcBef>
                <a:spcPct val="0"/>
              </a:spcBef>
              <a:buNone/>
              <a:defRPr/>
            </a:pPr>
            <a:endParaRPr lang="en-US" altLang="zh-CN" sz="1800" kern="1200" dirty="0" smtClean="0">
              <a:solidFill>
                <a:schemeClr val="bg2"/>
              </a:solidFill>
              <a:latin typeface="黑体" pitchFamily="49" charset="-122"/>
              <a:ea typeface="黑体" pitchFamily="49" charset="-122"/>
            </a:endParaRPr>
          </a:p>
          <a:p>
            <a:pPr marL="0" indent="0">
              <a:spcBef>
                <a:spcPct val="0"/>
              </a:spcBef>
              <a:buNone/>
              <a:defRPr/>
            </a:pPr>
            <a:r>
              <a:rPr lang="en-US" altLang="zh-CN" sz="1800" kern="1200" dirty="0" smtClean="0">
                <a:solidFill>
                  <a:schemeClr val="bg2"/>
                </a:solidFill>
                <a:latin typeface="黑体" pitchFamily="49" charset="-122"/>
                <a:ea typeface="黑体" pitchFamily="49" charset="-122"/>
              </a:rPr>
              <a:t>BOLL</a:t>
            </a:r>
            <a:r>
              <a:rPr lang="zh-CN" altLang="en-US" sz="1800" kern="1200" dirty="0" smtClean="0">
                <a:solidFill>
                  <a:schemeClr val="bg2"/>
                </a:solidFill>
                <a:latin typeface="黑体" pitchFamily="49" charset="-122"/>
                <a:ea typeface="黑体" pitchFamily="49" charset="-122"/>
              </a:rPr>
              <a:t>（布林通道）：由美国股市分析家约翰</a:t>
            </a:r>
            <a:r>
              <a:rPr lang="en-US" altLang="zh-CN" sz="1800" kern="1200" dirty="0" smtClean="0">
                <a:solidFill>
                  <a:schemeClr val="bg2"/>
                </a:solidFill>
                <a:latin typeface="黑体" pitchFamily="49" charset="-122"/>
                <a:ea typeface="黑体" pitchFamily="49" charset="-122"/>
              </a:rPr>
              <a:t>·</a:t>
            </a:r>
            <a:r>
              <a:rPr lang="zh-CN" altLang="en-US" sz="1800" kern="1200" dirty="0" smtClean="0">
                <a:solidFill>
                  <a:schemeClr val="bg2"/>
                </a:solidFill>
                <a:latin typeface="黑体" pitchFamily="49" charset="-122"/>
                <a:ea typeface="黑体" pitchFamily="49" charset="-122"/>
              </a:rPr>
              <a:t>布林先生创造，其利用统计原理，求出股价的标准差及其信赖区间，从而确定股价的波动范围及未来走势，利用波带显示股价的安全高低价位，因而也被称为布林带。其上下限范围不固定，随股价的波动而变化。股价波动在上限和下限的区间之内，这条带状区的宽窄，随着股价波动幅度的大小而变化，股价涨跌幅度加大时，带状区变宽，涨跌幅度狭小盘整时，带状区则变窄。价格突破上轨，上升趋势明显，价格跌破下轨，下降趋势明显。</a:t>
            </a:r>
          </a:p>
          <a:p>
            <a:pPr marL="0" indent="0">
              <a:spcBef>
                <a:spcPct val="0"/>
              </a:spcBef>
              <a:buNone/>
              <a:defRPr/>
            </a:pPr>
            <a:endParaRPr lang="en-US" altLang="zh-CN" sz="1800" kern="1200" dirty="0">
              <a:solidFill>
                <a:schemeClr val="bg2"/>
              </a:solidFill>
              <a:latin typeface="黑体" pitchFamily="49" charset="-122"/>
              <a:ea typeface="黑体" pitchFamily="49" charset="-122"/>
            </a:endParaRPr>
          </a:p>
        </p:txBody>
      </p:sp>
      <p:sp>
        <p:nvSpPr>
          <p:cNvPr id="34820" name="圆角矩形 2"/>
          <p:cNvSpPr>
            <a:spLocks noChangeArrowheads="1"/>
          </p:cNvSpPr>
          <p:nvPr/>
        </p:nvSpPr>
        <p:spPr bwMode="auto">
          <a:xfrm>
            <a:off x="6553200" y="2286000"/>
            <a:ext cx="1676400" cy="685800"/>
          </a:xfrm>
          <a:prstGeom prst="roundRect">
            <a:avLst>
              <a:gd name="adj" fmla="val 16667"/>
            </a:avLst>
          </a:prstGeom>
          <a:noFill/>
          <a:ln w="9525" algn="ctr">
            <a:noFill/>
            <a:round/>
            <a:headEnd/>
            <a:tailEnd/>
          </a:ln>
        </p:spPr>
        <p:txBody>
          <a:bodyPr anchor="ctr"/>
          <a:lstStyle/>
          <a:p>
            <a:endParaRPr lang="zh-CN" altLang="en-US"/>
          </a:p>
        </p:txBody>
      </p:sp>
      <p:sp>
        <p:nvSpPr>
          <p:cNvPr id="34821" name="矩形 3"/>
          <p:cNvSpPr>
            <a:spLocks noChangeArrowheads="1"/>
          </p:cNvSpPr>
          <p:nvPr/>
        </p:nvSpPr>
        <p:spPr bwMode="auto">
          <a:xfrm>
            <a:off x="6553200" y="1600200"/>
            <a:ext cx="914400" cy="914400"/>
          </a:xfrm>
          <a:prstGeom prst="rect">
            <a:avLst/>
          </a:prstGeom>
          <a:noFill/>
          <a:ln w="9525" algn="ctr">
            <a:noFill/>
            <a:round/>
            <a:headEnd/>
            <a:tailEnd/>
          </a:ln>
        </p:spPr>
        <p:txBody>
          <a:bodyPr anchor="ctr"/>
          <a:lstStyle/>
          <a:p>
            <a:endParaRPr lang="zh-CN" altLang="en-US"/>
          </a:p>
        </p:txBody>
      </p:sp>
      <p:sp>
        <p:nvSpPr>
          <p:cNvPr id="34822" name="矩形 4"/>
          <p:cNvSpPr>
            <a:spLocks noChangeArrowheads="1"/>
          </p:cNvSpPr>
          <p:nvPr/>
        </p:nvSpPr>
        <p:spPr bwMode="auto">
          <a:xfrm>
            <a:off x="8115300" y="533400"/>
            <a:ext cx="2057400" cy="914400"/>
          </a:xfrm>
          <a:prstGeom prst="rect">
            <a:avLst/>
          </a:prstGeom>
          <a:noFill/>
          <a:ln w="9525" algn="ctr">
            <a:noFill/>
            <a:round/>
            <a:headEnd/>
            <a:tailEnd/>
          </a:ln>
        </p:spPr>
        <p:txBody>
          <a:bodyPr anchor="ctr"/>
          <a:lstStyle/>
          <a:p>
            <a:endParaRPr lang="zh-CN" altLang="en-US"/>
          </a:p>
        </p:txBody>
      </p:sp>
      <p:sp>
        <p:nvSpPr>
          <p:cNvPr id="8" name="Text Box 5"/>
          <p:cNvSpPr txBox="1">
            <a:spLocks noChangeArrowheads="1"/>
          </p:cNvSpPr>
          <p:nvPr/>
        </p:nvSpPr>
        <p:spPr bwMode="auto">
          <a:xfrm>
            <a:off x="762000" y="554480"/>
            <a:ext cx="3022600" cy="400110"/>
          </a:xfrm>
          <a:prstGeom prst="rect">
            <a:avLst/>
          </a:prstGeom>
          <a:noFill/>
          <a:ln w="9525" algn="ctr">
            <a:noFill/>
            <a:miter lim="800000"/>
            <a:headEnd/>
            <a:tailEnd/>
          </a:ln>
        </p:spPr>
        <p:txBody>
          <a:bodyPr wrap="square">
            <a:spAutoFit/>
          </a:bodyPr>
          <a:lstStyle/>
          <a:p>
            <a:pPr algn="l"/>
            <a:r>
              <a:rPr lang="zh-CN" altLang="en-US" sz="2000" dirty="0">
                <a:solidFill>
                  <a:schemeClr val="bg2"/>
                </a:solidFill>
              </a:rPr>
              <a:t> </a:t>
            </a:r>
            <a:r>
              <a:rPr lang="en-US" altLang="zh-CN" sz="2000" dirty="0" smtClean="0">
                <a:solidFill>
                  <a:schemeClr val="bg2"/>
                </a:solidFill>
                <a:latin typeface="黑体" pitchFamily="49" charset="-122"/>
                <a:ea typeface="黑体" pitchFamily="49" charset="-122"/>
              </a:rPr>
              <a:t>2</a:t>
            </a:r>
            <a:r>
              <a:rPr lang="zh-CN" altLang="en-US" sz="2000" dirty="0" smtClean="0">
                <a:solidFill>
                  <a:schemeClr val="bg2"/>
                </a:solidFill>
                <a:latin typeface="黑体" pitchFamily="49" charset="-122"/>
                <a:ea typeface="黑体" pitchFamily="49" charset="-122"/>
              </a:rPr>
              <a:t>、跨指标模型案例</a:t>
            </a:r>
            <a:endParaRPr lang="zh-CN" altLang="en-US" sz="2000" dirty="0">
              <a:latin typeface="黑体" pitchFamily="49" charset="-122"/>
              <a:ea typeface="黑体" pitchFamily="49" charset="-122"/>
            </a:endParaRPr>
          </a:p>
        </p:txBody>
      </p:sp>
    </p:spTree>
  </p:cSld>
  <p:clrMapOvr>
    <a:masterClrMapping/>
  </p:clrMapOvr>
  <p:transition spd="slow"/>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2"/>
          <p:cNvSpPr>
            <a:spLocks noGrp="1"/>
          </p:cNvSpPr>
          <p:nvPr>
            <p:ph idx="1"/>
          </p:nvPr>
        </p:nvSpPr>
        <p:spPr>
          <a:xfrm>
            <a:off x="1047750" y="1219200"/>
            <a:ext cx="7086600" cy="3733800"/>
          </a:xfrm>
        </p:spPr>
        <p:txBody>
          <a:bodyPr/>
          <a:lstStyle/>
          <a:p>
            <a:pPr marL="0" indent="0">
              <a:spcBef>
                <a:spcPct val="0"/>
              </a:spcBef>
              <a:buNone/>
              <a:defRPr/>
            </a:pPr>
            <a:r>
              <a:rPr lang="zh-CN" altLang="en-US" sz="1800" kern="1200" dirty="0" smtClean="0">
                <a:solidFill>
                  <a:schemeClr val="bg2"/>
                </a:solidFill>
                <a:latin typeface="黑体" pitchFamily="49" charset="-122"/>
                <a:ea typeface="黑体" pitchFamily="49" charset="-122"/>
              </a:rPr>
              <a:t>唐奇安通道：是美国期货市场传奇人物理查德</a:t>
            </a:r>
            <a:r>
              <a:rPr lang="en-US" altLang="zh-CN" sz="1800" kern="1200" dirty="0" smtClean="0">
                <a:solidFill>
                  <a:schemeClr val="bg2"/>
                </a:solidFill>
                <a:latin typeface="黑体" pitchFamily="49" charset="-122"/>
                <a:ea typeface="黑体" pitchFamily="49" charset="-122"/>
              </a:rPr>
              <a:t>·</a:t>
            </a:r>
            <a:r>
              <a:rPr lang="zh-CN" altLang="en-US" sz="1800" kern="1200" dirty="0" smtClean="0">
                <a:solidFill>
                  <a:schemeClr val="bg2"/>
                </a:solidFill>
                <a:latin typeface="黑体" pitchFamily="49" charset="-122"/>
                <a:ea typeface="黑体" pitchFamily="49" charset="-122"/>
              </a:rPr>
              <a:t>丹尼斯（</a:t>
            </a:r>
            <a:r>
              <a:rPr lang="en-US" altLang="zh-CN" sz="1800" kern="1200" dirty="0" smtClean="0">
                <a:solidFill>
                  <a:schemeClr val="bg2"/>
                </a:solidFill>
                <a:latin typeface="黑体" pitchFamily="49" charset="-122"/>
                <a:ea typeface="黑体" pitchFamily="49" charset="-122"/>
              </a:rPr>
              <a:t>Richard Dennis</a:t>
            </a:r>
            <a:r>
              <a:rPr lang="zh-CN" altLang="en-US" sz="1800" kern="1200" dirty="0" smtClean="0">
                <a:solidFill>
                  <a:schemeClr val="bg2"/>
                </a:solidFill>
                <a:latin typeface="黑体" pitchFamily="49" charset="-122"/>
                <a:ea typeface="黑体" pitchFamily="49" charset="-122"/>
              </a:rPr>
              <a:t>）发明的，是海龟法则的前身。其构成是由一定周期（一般都是</a:t>
            </a:r>
            <a:r>
              <a:rPr lang="en-US" altLang="zh-CN" sz="1800" kern="1200" dirty="0" smtClean="0">
                <a:solidFill>
                  <a:schemeClr val="bg2"/>
                </a:solidFill>
                <a:latin typeface="黑体" pitchFamily="49" charset="-122"/>
                <a:ea typeface="黑体" pitchFamily="49" charset="-122"/>
              </a:rPr>
              <a:t>20</a:t>
            </a:r>
            <a:r>
              <a:rPr lang="zh-CN" altLang="en-US" sz="1800" kern="1200" dirty="0" smtClean="0">
                <a:solidFill>
                  <a:schemeClr val="bg2"/>
                </a:solidFill>
                <a:latin typeface="黑体" pitchFamily="49" charset="-122"/>
                <a:ea typeface="黑体" pitchFamily="49" charset="-122"/>
              </a:rPr>
              <a:t>，案例中设置为可以改变的）内的最高价和最低价形成上轨和下轨，当价格冲破上下轨道时，冲破上轨是就是可能的买的信号；反之，冲破下轨时就是可能的卖的信号。</a:t>
            </a:r>
            <a:endParaRPr lang="en-US" altLang="zh-CN" sz="1800" kern="1200" dirty="0" smtClean="0">
              <a:solidFill>
                <a:schemeClr val="bg2"/>
              </a:solidFill>
              <a:latin typeface="黑体" pitchFamily="49" charset="-122"/>
              <a:ea typeface="黑体" pitchFamily="49" charset="-122"/>
            </a:endParaRPr>
          </a:p>
          <a:p>
            <a:pPr marL="0" indent="0">
              <a:spcBef>
                <a:spcPct val="0"/>
              </a:spcBef>
              <a:buNone/>
              <a:defRPr/>
            </a:pPr>
            <a:endParaRPr lang="en-US" altLang="zh-CN" sz="1800" kern="1200" dirty="0" smtClean="0">
              <a:solidFill>
                <a:schemeClr val="bg2"/>
              </a:solidFill>
              <a:latin typeface="黑体" pitchFamily="49" charset="-122"/>
              <a:ea typeface="黑体" pitchFamily="49" charset="-122"/>
            </a:endParaRPr>
          </a:p>
          <a:p>
            <a:pPr marL="0" indent="0">
              <a:spcBef>
                <a:spcPct val="0"/>
              </a:spcBef>
              <a:buNone/>
              <a:defRPr/>
            </a:pPr>
            <a:endParaRPr lang="en-US" altLang="zh-CN" sz="1800" kern="1200" dirty="0" smtClean="0">
              <a:solidFill>
                <a:schemeClr val="bg2"/>
              </a:solidFill>
              <a:latin typeface="黑体" pitchFamily="49" charset="-122"/>
              <a:ea typeface="黑体" pitchFamily="49" charset="-122"/>
            </a:endParaRPr>
          </a:p>
          <a:p>
            <a:pPr marL="0" indent="0">
              <a:spcBef>
                <a:spcPct val="0"/>
              </a:spcBef>
              <a:buNone/>
              <a:defRPr/>
            </a:pPr>
            <a:r>
              <a:rPr lang="zh-CN" altLang="en-US" sz="1800" kern="1200" dirty="0" smtClean="0">
                <a:solidFill>
                  <a:schemeClr val="bg2"/>
                </a:solidFill>
                <a:latin typeface="黑体" pitchFamily="49" charset="-122"/>
                <a:ea typeface="黑体" pitchFamily="49" charset="-122"/>
              </a:rPr>
              <a:t>均线：简单移动平均线又叫做算数平均线，将一定周期内的价格算数平均，它是一种平滑工具，是一条起伏较为平缓的曲线。周期越长越平缓。它是最常用的均线指标之一，其特性是均线值只跟一定周期内的价格有关，周期之前的历史数据无关；周期内所有价格的权重相同并且平分得来的均值。这与</a:t>
            </a:r>
            <a:r>
              <a:rPr lang="en-US" altLang="zh-CN" sz="1800" kern="1200" dirty="0" smtClean="0">
                <a:solidFill>
                  <a:schemeClr val="bg2"/>
                </a:solidFill>
                <a:latin typeface="黑体" pitchFamily="49" charset="-122"/>
                <a:ea typeface="黑体" pitchFamily="49" charset="-122"/>
              </a:rPr>
              <a:t>EMA</a:t>
            </a:r>
            <a:r>
              <a:rPr lang="zh-CN" altLang="en-US" sz="1800" kern="1200" dirty="0" smtClean="0">
                <a:solidFill>
                  <a:schemeClr val="bg2"/>
                </a:solidFill>
                <a:latin typeface="黑体" pitchFamily="49" charset="-122"/>
                <a:ea typeface="黑体" pitchFamily="49" charset="-122"/>
              </a:rPr>
              <a:t>指数加权平均线有所不同。一条均线的交易思路是，当价格升高到移动平均线之上，就产生买入信号；当价格低于移动平均线之下，就产生卖出信号。案例中把其作为出场条件。</a:t>
            </a:r>
            <a:endParaRPr lang="en-US" altLang="zh-CN" sz="1800" kern="1200" dirty="0" smtClean="0">
              <a:solidFill>
                <a:schemeClr val="bg2"/>
              </a:solidFill>
              <a:latin typeface="黑体" pitchFamily="49" charset="-122"/>
              <a:ea typeface="黑体" pitchFamily="49" charset="-122"/>
            </a:endParaRPr>
          </a:p>
          <a:p>
            <a:pPr marL="0" indent="0">
              <a:spcBef>
                <a:spcPct val="0"/>
              </a:spcBef>
              <a:buNone/>
              <a:defRPr/>
            </a:pPr>
            <a:endParaRPr lang="en-US" altLang="zh-CN" sz="1800" kern="1200" dirty="0" smtClean="0">
              <a:solidFill>
                <a:schemeClr val="bg2"/>
              </a:solidFill>
              <a:latin typeface="黑体" pitchFamily="49" charset="-122"/>
              <a:ea typeface="黑体" pitchFamily="49" charset="-122"/>
            </a:endParaRPr>
          </a:p>
          <a:p>
            <a:pPr marL="0" indent="0">
              <a:spcBef>
                <a:spcPct val="0"/>
              </a:spcBef>
              <a:buNone/>
              <a:defRPr/>
            </a:pPr>
            <a:endParaRPr lang="en-US" altLang="zh-CN" sz="1800" kern="1200" dirty="0" smtClean="0">
              <a:solidFill>
                <a:schemeClr val="bg2"/>
              </a:solidFill>
              <a:latin typeface="黑体" pitchFamily="49" charset="-122"/>
              <a:ea typeface="黑体" pitchFamily="49" charset="-122"/>
            </a:endParaRPr>
          </a:p>
          <a:p>
            <a:pPr marL="0" indent="0">
              <a:spcBef>
                <a:spcPct val="0"/>
              </a:spcBef>
              <a:buNone/>
              <a:defRPr/>
            </a:pPr>
            <a:endParaRPr lang="en-US" altLang="zh-CN" sz="1800" kern="1200" dirty="0">
              <a:solidFill>
                <a:schemeClr val="bg2"/>
              </a:solidFill>
              <a:latin typeface="黑体" pitchFamily="49" charset="-122"/>
              <a:ea typeface="黑体" pitchFamily="49" charset="-122"/>
            </a:endParaRPr>
          </a:p>
        </p:txBody>
      </p:sp>
      <p:sp>
        <p:nvSpPr>
          <p:cNvPr id="5" name="Text Box 5"/>
          <p:cNvSpPr txBox="1">
            <a:spLocks noChangeArrowheads="1"/>
          </p:cNvSpPr>
          <p:nvPr/>
        </p:nvSpPr>
        <p:spPr bwMode="auto">
          <a:xfrm>
            <a:off x="762000" y="554480"/>
            <a:ext cx="3022600" cy="400110"/>
          </a:xfrm>
          <a:prstGeom prst="rect">
            <a:avLst/>
          </a:prstGeom>
          <a:noFill/>
          <a:ln w="9525" algn="ctr">
            <a:noFill/>
            <a:miter lim="800000"/>
            <a:headEnd/>
            <a:tailEnd/>
          </a:ln>
        </p:spPr>
        <p:txBody>
          <a:bodyPr wrap="square">
            <a:spAutoFit/>
          </a:bodyPr>
          <a:lstStyle/>
          <a:p>
            <a:pPr algn="l"/>
            <a:r>
              <a:rPr lang="zh-CN" altLang="en-US" sz="2000" dirty="0">
                <a:solidFill>
                  <a:schemeClr val="bg2"/>
                </a:solidFill>
              </a:rPr>
              <a:t> </a:t>
            </a:r>
            <a:r>
              <a:rPr lang="en-US" altLang="zh-CN" sz="2000" dirty="0" smtClean="0">
                <a:solidFill>
                  <a:schemeClr val="bg2"/>
                </a:solidFill>
                <a:latin typeface="黑体" pitchFamily="49" charset="-122"/>
                <a:ea typeface="黑体" pitchFamily="49" charset="-122"/>
              </a:rPr>
              <a:t>2</a:t>
            </a:r>
            <a:r>
              <a:rPr lang="zh-CN" altLang="en-US" sz="2000" dirty="0" smtClean="0">
                <a:solidFill>
                  <a:schemeClr val="bg2"/>
                </a:solidFill>
                <a:latin typeface="黑体" pitchFamily="49" charset="-122"/>
                <a:ea typeface="黑体" pitchFamily="49" charset="-122"/>
              </a:rPr>
              <a:t>、跨指标模型案例</a:t>
            </a:r>
            <a:endParaRPr lang="zh-CN" altLang="en-US" sz="2000" dirty="0">
              <a:latin typeface="黑体" pitchFamily="49" charset="-122"/>
              <a:ea typeface="黑体" pitchFamily="49" charset="-122"/>
            </a:endParaRPr>
          </a:p>
        </p:txBody>
      </p:sp>
    </p:spTree>
  </p:cSld>
  <p:clrMapOvr>
    <a:masterClrMapping/>
  </p:clrMapOvr>
  <p:transition spd="slow"/>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66800" y="838200"/>
            <a:ext cx="8077200" cy="1066800"/>
          </a:xfrm>
          <a:extLst/>
        </p:spPr>
        <p:txBody>
          <a:bodyPr/>
          <a:lstStyle/>
          <a:p>
            <a:pPr>
              <a:defRPr/>
            </a:pPr>
            <a:r>
              <a:rPr lang="en-US" altLang="zh-CN" sz="1800" kern="10" dirty="0" smtClean="0">
                <a:ln w="9525">
                  <a:solidFill>
                    <a:schemeClr val="bg2"/>
                  </a:solidFill>
                  <a:round/>
                  <a:headEnd/>
                  <a:tailEnd/>
                </a:ln>
                <a:solidFill>
                  <a:schemeClr val="bg2"/>
                </a:solidFill>
                <a:latin typeface="黑体" pitchFamily="49" charset="-122"/>
                <a:ea typeface="黑体" pitchFamily="49" charset="-122"/>
                <a:cs typeface="+mn-cs"/>
              </a:rPr>
              <a:t> </a:t>
            </a:r>
            <a:r>
              <a:rPr lang="zh-CN" altLang="en-US" sz="1800" kern="1200" dirty="0" smtClean="0">
                <a:solidFill>
                  <a:schemeClr val="bg2"/>
                </a:solidFill>
                <a:latin typeface="黑体" pitchFamily="49" charset="-122"/>
                <a:ea typeface="黑体" pitchFamily="49" charset="-122"/>
                <a:cs typeface="+mn-cs"/>
              </a:rPr>
              <a:t>多个同类指标同向判断</a:t>
            </a:r>
            <a:r>
              <a:rPr lang="en-US" altLang="zh-CN" sz="1800" kern="1200" dirty="0" smtClean="0">
                <a:solidFill>
                  <a:schemeClr val="bg2"/>
                </a:solidFill>
                <a:latin typeface="黑体" pitchFamily="49" charset="-122"/>
                <a:ea typeface="黑体" pitchFamily="49" charset="-122"/>
                <a:cs typeface="+mn-cs"/>
              </a:rPr>
              <a:t/>
            </a:r>
            <a:br>
              <a:rPr lang="en-US" altLang="zh-CN" sz="1800" kern="1200" dirty="0" smtClean="0">
                <a:solidFill>
                  <a:schemeClr val="bg2"/>
                </a:solidFill>
                <a:latin typeface="黑体" pitchFamily="49" charset="-122"/>
                <a:ea typeface="黑体" pitchFamily="49" charset="-122"/>
                <a:cs typeface="+mn-cs"/>
              </a:rPr>
            </a:br>
            <a:r>
              <a:rPr lang="en-US" altLang="zh-CN" sz="1800" kern="1200" dirty="0" smtClean="0">
                <a:solidFill>
                  <a:schemeClr val="bg2"/>
                </a:solidFill>
                <a:latin typeface="黑体" pitchFamily="49" charset="-122"/>
                <a:ea typeface="黑体" pitchFamily="49" charset="-122"/>
                <a:cs typeface="+mn-cs"/>
              </a:rPr>
              <a:t>       ——</a:t>
            </a:r>
            <a:r>
              <a:rPr lang="zh-CN" altLang="en-US" sz="1800" kern="1200" dirty="0" smtClean="0">
                <a:solidFill>
                  <a:schemeClr val="bg2"/>
                </a:solidFill>
                <a:latin typeface="黑体" pitchFamily="49" charset="-122"/>
                <a:ea typeface="黑体" pitchFamily="49" charset="-122"/>
                <a:cs typeface="+mn-cs"/>
              </a:rPr>
              <a:t>精确分析，提高胜率</a:t>
            </a:r>
            <a:endParaRPr lang="zh-CN" altLang="en-US" sz="1800" kern="1200" dirty="0">
              <a:solidFill>
                <a:schemeClr val="bg2"/>
              </a:solidFill>
              <a:latin typeface="黑体" pitchFamily="49" charset="-122"/>
              <a:ea typeface="黑体" pitchFamily="49" charset="-122"/>
              <a:cs typeface="+mn-cs"/>
            </a:endParaRPr>
          </a:p>
        </p:txBody>
      </p:sp>
      <p:sp>
        <p:nvSpPr>
          <p:cNvPr id="29699" name="内容占位符 2"/>
          <p:cNvSpPr>
            <a:spLocks noGrp="1"/>
          </p:cNvSpPr>
          <p:nvPr>
            <p:ph idx="1"/>
          </p:nvPr>
        </p:nvSpPr>
        <p:spPr>
          <a:xfrm>
            <a:off x="1190016" y="2057400"/>
            <a:ext cx="6934200" cy="3733800"/>
          </a:xfrm>
        </p:spPr>
        <p:txBody>
          <a:bodyPr/>
          <a:lstStyle/>
          <a:p>
            <a:pPr marL="0" indent="0">
              <a:spcBef>
                <a:spcPct val="0"/>
              </a:spcBef>
              <a:buNone/>
              <a:defRPr/>
            </a:pPr>
            <a:r>
              <a:rPr lang="zh-CN" altLang="en-US" sz="1800" kern="1200" dirty="0" smtClean="0">
                <a:solidFill>
                  <a:schemeClr val="bg2"/>
                </a:solidFill>
                <a:latin typeface="黑体" pitchFamily="49" charset="-122"/>
                <a:ea typeface="黑体" pitchFamily="49" charset="-122"/>
              </a:rPr>
              <a:t>寻找多个趋势指标：布林通道、唐奇安通道、均线</a:t>
            </a:r>
            <a:endParaRPr lang="en-US" altLang="zh-CN" sz="1800" kern="1200" dirty="0" smtClean="0">
              <a:solidFill>
                <a:schemeClr val="bg2"/>
              </a:solidFill>
              <a:latin typeface="黑体" pitchFamily="49" charset="-122"/>
              <a:ea typeface="黑体" pitchFamily="49" charset="-122"/>
            </a:endParaRPr>
          </a:p>
          <a:p>
            <a:pPr marL="0" indent="0">
              <a:spcBef>
                <a:spcPct val="0"/>
              </a:spcBef>
              <a:buNone/>
              <a:defRPr/>
            </a:pPr>
            <a:r>
              <a:rPr lang="zh-CN" altLang="en-US" sz="1800" kern="1200" dirty="0" smtClean="0">
                <a:solidFill>
                  <a:schemeClr val="bg2"/>
                </a:solidFill>
                <a:latin typeface="黑体" pitchFamily="49" charset="-122"/>
                <a:ea typeface="黑体" pitchFamily="49" charset="-122"/>
              </a:rPr>
              <a:t>动态突破系统就是基于自适应的布林通道与自适应的唐奇安通道的突破系统</a:t>
            </a:r>
            <a:endParaRPr lang="en-US" altLang="zh-CN" sz="1800" kern="1200" dirty="0" smtClean="0">
              <a:solidFill>
                <a:schemeClr val="bg2"/>
              </a:solidFill>
              <a:latin typeface="黑体" pitchFamily="49" charset="-122"/>
              <a:ea typeface="黑体" pitchFamily="49" charset="-122"/>
            </a:endParaRPr>
          </a:p>
          <a:p>
            <a:pPr marL="0" indent="0">
              <a:spcBef>
                <a:spcPct val="0"/>
              </a:spcBef>
              <a:buNone/>
              <a:defRPr/>
            </a:pPr>
            <a:endParaRPr lang="en-US" altLang="zh-CN" sz="1800" kern="1200" dirty="0" smtClean="0">
              <a:solidFill>
                <a:schemeClr val="bg2"/>
              </a:solidFill>
              <a:latin typeface="黑体" pitchFamily="49" charset="-122"/>
              <a:ea typeface="黑体" pitchFamily="49" charset="-122"/>
            </a:endParaRPr>
          </a:p>
          <a:p>
            <a:pPr marL="0" indent="0">
              <a:spcBef>
                <a:spcPct val="0"/>
              </a:spcBef>
              <a:buNone/>
              <a:defRPr/>
            </a:pPr>
            <a:r>
              <a:rPr lang="zh-CN" altLang="en-US" sz="1800" kern="1200" dirty="0" smtClean="0">
                <a:solidFill>
                  <a:schemeClr val="bg2"/>
                </a:solidFill>
                <a:latin typeface="黑体" pitchFamily="49" charset="-122"/>
                <a:ea typeface="黑体" pitchFamily="49" charset="-122"/>
              </a:rPr>
              <a:t>交易思路：</a:t>
            </a:r>
            <a:endParaRPr lang="en-US" altLang="zh-CN" sz="1800" kern="1200" dirty="0" smtClean="0">
              <a:solidFill>
                <a:schemeClr val="bg2"/>
              </a:solidFill>
              <a:latin typeface="黑体" pitchFamily="49" charset="-122"/>
              <a:ea typeface="黑体" pitchFamily="49" charset="-122"/>
            </a:endParaRPr>
          </a:p>
          <a:p>
            <a:pPr>
              <a:buNone/>
            </a:pPr>
            <a:r>
              <a:rPr lang="zh-CN" altLang="en-US" sz="1800" kern="1200" dirty="0" smtClean="0">
                <a:solidFill>
                  <a:schemeClr val="bg2"/>
                </a:solidFill>
                <a:latin typeface="黑体" pitchFamily="49" charset="-122"/>
                <a:ea typeface="黑体" pitchFamily="49" charset="-122"/>
              </a:rPr>
              <a:t>① </a:t>
            </a:r>
            <a:r>
              <a:rPr lang="zh-CN" altLang="zh-CN" sz="1800" kern="1200" dirty="0" smtClean="0">
                <a:solidFill>
                  <a:schemeClr val="bg2"/>
                </a:solidFill>
                <a:latin typeface="黑体" pitchFamily="49" charset="-122"/>
                <a:ea typeface="黑体" pitchFamily="49" charset="-122"/>
              </a:rPr>
              <a:t>昨日价格大于布林通道上轨，并且当日周期价格大于唐奇安通道上轨，开多单</a:t>
            </a:r>
          </a:p>
          <a:p>
            <a:pPr>
              <a:buNone/>
            </a:pPr>
            <a:r>
              <a:rPr lang="zh-CN" altLang="en-US" sz="1800" kern="1200" dirty="0" smtClean="0">
                <a:solidFill>
                  <a:schemeClr val="bg2"/>
                </a:solidFill>
                <a:latin typeface="黑体" pitchFamily="49" charset="-122"/>
                <a:ea typeface="黑体" pitchFamily="49" charset="-122"/>
              </a:rPr>
              <a:t>② </a:t>
            </a:r>
            <a:r>
              <a:rPr lang="zh-CN" altLang="zh-CN" sz="1800" kern="1200" dirty="0" smtClean="0">
                <a:solidFill>
                  <a:schemeClr val="bg2"/>
                </a:solidFill>
                <a:latin typeface="黑体" pitchFamily="49" charset="-122"/>
                <a:ea typeface="黑体" pitchFamily="49" charset="-122"/>
              </a:rPr>
              <a:t>昨日价格小于布林通道下轨，并且当日周期价格小于唐奇安通道下轨，开空单</a:t>
            </a:r>
          </a:p>
          <a:p>
            <a:pPr>
              <a:buNone/>
            </a:pPr>
            <a:r>
              <a:rPr lang="zh-CN" altLang="en-US" sz="1800" kern="1200" dirty="0" smtClean="0">
                <a:solidFill>
                  <a:schemeClr val="bg2"/>
                </a:solidFill>
                <a:latin typeface="黑体" pitchFamily="49" charset="-122"/>
                <a:ea typeface="黑体" pitchFamily="49" charset="-122"/>
              </a:rPr>
              <a:t>③ </a:t>
            </a:r>
            <a:r>
              <a:rPr lang="zh-CN" altLang="zh-CN" sz="1800" kern="1200" dirty="0" smtClean="0">
                <a:solidFill>
                  <a:schemeClr val="bg2"/>
                </a:solidFill>
                <a:latin typeface="黑体" pitchFamily="49" charset="-122"/>
                <a:ea typeface="黑体" pitchFamily="49" charset="-122"/>
              </a:rPr>
              <a:t>持有多单时，价格小于自适应出场均线，平多单</a:t>
            </a:r>
          </a:p>
          <a:p>
            <a:pPr>
              <a:buNone/>
            </a:pPr>
            <a:r>
              <a:rPr lang="zh-CN" altLang="en-US" sz="1800" kern="1200" dirty="0" smtClean="0">
                <a:solidFill>
                  <a:schemeClr val="bg2"/>
                </a:solidFill>
                <a:latin typeface="黑体" pitchFamily="49" charset="-122"/>
                <a:ea typeface="黑体" pitchFamily="49" charset="-122"/>
              </a:rPr>
              <a:t>④ </a:t>
            </a:r>
            <a:r>
              <a:rPr lang="zh-CN" altLang="zh-CN" sz="1800" kern="1200" dirty="0" smtClean="0">
                <a:solidFill>
                  <a:schemeClr val="bg2"/>
                </a:solidFill>
                <a:latin typeface="黑体" pitchFamily="49" charset="-122"/>
                <a:ea typeface="黑体" pitchFamily="49" charset="-122"/>
              </a:rPr>
              <a:t>持有空单时，价格大于自适应出场均线，平空单</a:t>
            </a:r>
          </a:p>
          <a:p>
            <a:pPr marL="0" indent="0">
              <a:spcBef>
                <a:spcPct val="0"/>
              </a:spcBef>
              <a:buNone/>
              <a:defRPr/>
            </a:pPr>
            <a:endParaRPr lang="zh-CN" altLang="en-US" sz="1800" kern="1200" dirty="0" smtClean="0">
              <a:solidFill>
                <a:schemeClr val="bg2"/>
              </a:solidFill>
              <a:latin typeface="黑体" pitchFamily="49" charset="-122"/>
              <a:ea typeface="黑体" pitchFamily="49" charset="-122"/>
            </a:endParaRPr>
          </a:p>
          <a:p>
            <a:pPr marL="0" indent="0">
              <a:spcBef>
                <a:spcPct val="0"/>
              </a:spcBef>
              <a:buNone/>
              <a:defRPr/>
            </a:pPr>
            <a:endParaRPr lang="en-US" altLang="zh-CN" sz="1800" kern="1200" dirty="0">
              <a:solidFill>
                <a:schemeClr val="bg2"/>
              </a:solidFill>
              <a:latin typeface="黑体" pitchFamily="49" charset="-122"/>
              <a:ea typeface="黑体" pitchFamily="49" charset="-122"/>
            </a:endParaRPr>
          </a:p>
        </p:txBody>
      </p:sp>
      <p:sp>
        <p:nvSpPr>
          <p:cNvPr id="34820" name="圆角矩形 2"/>
          <p:cNvSpPr>
            <a:spLocks noChangeArrowheads="1"/>
          </p:cNvSpPr>
          <p:nvPr/>
        </p:nvSpPr>
        <p:spPr bwMode="auto">
          <a:xfrm>
            <a:off x="6553200" y="2286000"/>
            <a:ext cx="1676400" cy="685800"/>
          </a:xfrm>
          <a:prstGeom prst="roundRect">
            <a:avLst>
              <a:gd name="adj" fmla="val 16667"/>
            </a:avLst>
          </a:prstGeom>
          <a:noFill/>
          <a:ln w="9525" algn="ctr">
            <a:noFill/>
            <a:round/>
            <a:headEnd/>
            <a:tailEnd/>
          </a:ln>
        </p:spPr>
        <p:txBody>
          <a:bodyPr anchor="ctr"/>
          <a:lstStyle/>
          <a:p>
            <a:endParaRPr lang="zh-CN" altLang="en-US"/>
          </a:p>
        </p:txBody>
      </p:sp>
      <p:sp>
        <p:nvSpPr>
          <p:cNvPr id="34821" name="矩形 3"/>
          <p:cNvSpPr>
            <a:spLocks noChangeArrowheads="1"/>
          </p:cNvSpPr>
          <p:nvPr/>
        </p:nvSpPr>
        <p:spPr bwMode="auto">
          <a:xfrm>
            <a:off x="6553200" y="1600200"/>
            <a:ext cx="914400" cy="914400"/>
          </a:xfrm>
          <a:prstGeom prst="rect">
            <a:avLst/>
          </a:prstGeom>
          <a:noFill/>
          <a:ln w="9525" algn="ctr">
            <a:noFill/>
            <a:round/>
            <a:headEnd/>
            <a:tailEnd/>
          </a:ln>
        </p:spPr>
        <p:txBody>
          <a:bodyPr anchor="ctr"/>
          <a:lstStyle/>
          <a:p>
            <a:endParaRPr lang="zh-CN" altLang="en-US"/>
          </a:p>
        </p:txBody>
      </p:sp>
      <p:sp>
        <p:nvSpPr>
          <p:cNvPr id="34822" name="矩形 4"/>
          <p:cNvSpPr>
            <a:spLocks noChangeArrowheads="1"/>
          </p:cNvSpPr>
          <p:nvPr/>
        </p:nvSpPr>
        <p:spPr bwMode="auto">
          <a:xfrm>
            <a:off x="8115300" y="533400"/>
            <a:ext cx="2057400" cy="914400"/>
          </a:xfrm>
          <a:prstGeom prst="rect">
            <a:avLst/>
          </a:prstGeom>
          <a:noFill/>
          <a:ln w="9525" algn="ctr">
            <a:noFill/>
            <a:round/>
            <a:headEnd/>
            <a:tailEnd/>
          </a:ln>
        </p:spPr>
        <p:txBody>
          <a:bodyPr anchor="ctr"/>
          <a:lstStyle/>
          <a:p>
            <a:endParaRPr lang="zh-CN" altLang="en-US"/>
          </a:p>
        </p:txBody>
      </p:sp>
      <p:sp>
        <p:nvSpPr>
          <p:cNvPr id="8" name="Text Box 5"/>
          <p:cNvSpPr txBox="1">
            <a:spLocks noChangeArrowheads="1"/>
          </p:cNvSpPr>
          <p:nvPr/>
        </p:nvSpPr>
        <p:spPr bwMode="auto">
          <a:xfrm>
            <a:off x="762000" y="554480"/>
            <a:ext cx="3022600" cy="400110"/>
          </a:xfrm>
          <a:prstGeom prst="rect">
            <a:avLst/>
          </a:prstGeom>
          <a:noFill/>
          <a:ln w="9525" algn="ctr">
            <a:noFill/>
            <a:miter lim="800000"/>
            <a:headEnd/>
            <a:tailEnd/>
          </a:ln>
        </p:spPr>
        <p:txBody>
          <a:bodyPr wrap="square">
            <a:spAutoFit/>
          </a:bodyPr>
          <a:lstStyle/>
          <a:p>
            <a:pPr algn="l"/>
            <a:r>
              <a:rPr lang="zh-CN" altLang="en-US" sz="2000" dirty="0">
                <a:solidFill>
                  <a:schemeClr val="bg2"/>
                </a:solidFill>
              </a:rPr>
              <a:t> </a:t>
            </a:r>
            <a:r>
              <a:rPr lang="en-US" altLang="zh-CN" sz="2000" dirty="0" smtClean="0">
                <a:solidFill>
                  <a:schemeClr val="bg2"/>
                </a:solidFill>
                <a:latin typeface="黑体" pitchFamily="49" charset="-122"/>
                <a:ea typeface="黑体" pitchFamily="49" charset="-122"/>
              </a:rPr>
              <a:t>2</a:t>
            </a:r>
            <a:r>
              <a:rPr lang="zh-CN" altLang="en-US" sz="2000" dirty="0" smtClean="0">
                <a:solidFill>
                  <a:schemeClr val="bg2"/>
                </a:solidFill>
                <a:latin typeface="黑体" pitchFamily="49" charset="-122"/>
                <a:ea typeface="黑体" pitchFamily="49" charset="-122"/>
              </a:rPr>
              <a:t>、跨指标模型案例</a:t>
            </a:r>
            <a:endParaRPr lang="zh-CN" altLang="en-US" sz="2000" dirty="0">
              <a:latin typeface="黑体" pitchFamily="49" charset="-122"/>
              <a:ea typeface="黑体" pitchFamily="49" charset="-122"/>
            </a:endParaRPr>
          </a:p>
        </p:txBody>
      </p:sp>
    </p:spTree>
  </p:cSld>
  <p:clrMapOvr>
    <a:masterClrMapping/>
  </p:clrMapOvr>
  <p:transition spd="slow"/>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5"/>
          <p:cNvSpPr txBox="1">
            <a:spLocks noChangeArrowheads="1"/>
          </p:cNvSpPr>
          <p:nvPr/>
        </p:nvSpPr>
        <p:spPr bwMode="auto">
          <a:xfrm>
            <a:off x="762000" y="514350"/>
            <a:ext cx="3022600" cy="707886"/>
          </a:xfrm>
          <a:prstGeom prst="rect">
            <a:avLst/>
          </a:prstGeom>
          <a:noFill/>
          <a:ln w="9525" algn="ctr">
            <a:noFill/>
            <a:miter lim="800000"/>
            <a:headEnd/>
            <a:tailEnd/>
          </a:ln>
        </p:spPr>
        <p:txBody>
          <a:bodyPr wrap="square">
            <a:spAutoFit/>
          </a:bodyPr>
          <a:lstStyle/>
          <a:p>
            <a:pPr algn="l"/>
            <a:r>
              <a:rPr lang="zh-CN" altLang="en-US" sz="2000" dirty="0">
                <a:solidFill>
                  <a:schemeClr val="bg2"/>
                </a:solidFill>
              </a:rPr>
              <a:t> </a:t>
            </a:r>
            <a:r>
              <a:rPr lang="en-US" altLang="zh-CN" sz="2000" dirty="0" smtClean="0">
                <a:solidFill>
                  <a:schemeClr val="bg2"/>
                </a:solidFill>
                <a:latin typeface="黑体" pitchFamily="49" charset="-122"/>
                <a:ea typeface="黑体" pitchFamily="49" charset="-122"/>
              </a:rPr>
              <a:t>2</a:t>
            </a:r>
            <a:r>
              <a:rPr lang="zh-CN" altLang="en-US" sz="2000" dirty="0" smtClean="0">
                <a:solidFill>
                  <a:schemeClr val="bg2"/>
                </a:solidFill>
                <a:latin typeface="黑体" pitchFamily="49" charset="-122"/>
                <a:ea typeface="黑体" pitchFamily="49" charset="-122"/>
              </a:rPr>
              <a:t>、跨指标模型案例</a:t>
            </a:r>
            <a:endParaRPr lang="zh-CN" altLang="en-US" sz="2000" dirty="0" smtClean="0">
              <a:latin typeface="黑体" pitchFamily="49" charset="-122"/>
              <a:ea typeface="黑体" pitchFamily="49" charset="-122"/>
            </a:endParaRPr>
          </a:p>
          <a:p>
            <a:pPr algn="l"/>
            <a:endParaRPr lang="zh-CN" altLang="en-US" sz="2000" dirty="0">
              <a:latin typeface="黑体" pitchFamily="49" charset="-122"/>
              <a:ea typeface="黑体" pitchFamily="49" charset="-122"/>
            </a:endParaRPr>
          </a:p>
        </p:txBody>
      </p:sp>
      <p:sp>
        <p:nvSpPr>
          <p:cNvPr id="5" name="内容占位符 2"/>
          <p:cNvSpPr>
            <a:spLocks noGrp="1"/>
          </p:cNvSpPr>
          <p:nvPr>
            <p:ph idx="1"/>
          </p:nvPr>
        </p:nvSpPr>
        <p:spPr>
          <a:xfrm>
            <a:off x="1228724" y="1000125"/>
            <a:ext cx="7534275" cy="5181600"/>
          </a:xfrm>
        </p:spPr>
        <p:txBody>
          <a:bodyPr/>
          <a:lstStyle/>
          <a:p>
            <a:pPr marL="0" indent="0">
              <a:spcBef>
                <a:spcPct val="0"/>
              </a:spcBef>
              <a:buNone/>
              <a:defRPr/>
            </a:pPr>
            <a:r>
              <a:rPr lang="zh-CN" altLang="en-US" sz="1800" kern="1200" dirty="0" smtClean="0">
                <a:solidFill>
                  <a:schemeClr val="bg2"/>
                </a:solidFill>
                <a:latin typeface="黑体" pitchFamily="49" charset="-122"/>
                <a:ea typeface="黑体" pitchFamily="49" charset="-122"/>
              </a:rPr>
              <a:t>动态突破系统源码：</a:t>
            </a:r>
            <a:endParaRPr lang="en-US" altLang="zh-CN" sz="1800" kern="1200" dirty="0" smtClean="0">
              <a:solidFill>
                <a:schemeClr val="bg2"/>
              </a:solidFill>
              <a:latin typeface="黑体" pitchFamily="49" charset="-122"/>
              <a:ea typeface="黑体" pitchFamily="49" charset="-122"/>
            </a:endParaRPr>
          </a:p>
          <a:p>
            <a:pPr marL="0" indent="0">
              <a:spcBef>
                <a:spcPct val="0"/>
              </a:spcBef>
              <a:buNone/>
              <a:defRPr/>
            </a:pPr>
            <a:endParaRPr lang="en-US" altLang="zh-CN" sz="1400" kern="1200" dirty="0" smtClean="0">
              <a:solidFill>
                <a:schemeClr val="bg2"/>
              </a:solidFill>
              <a:latin typeface="黑体" pitchFamily="49" charset="-122"/>
              <a:ea typeface="黑体" pitchFamily="49" charset="-122"/>
            </a:endParaRPr>
          </a:p>
          <a:p>
            <a:pPr marL="0" indent="0">
              <a:spcBef>
                <a:spcPct val="0"/>
              </a:spcBef>
              <a:buNone/>
              <a:defRPr/>
            </a:pPr>
            <a:r>
              <a:rPr lang="en-US" altLang="zh-CN" sz="1400" kern="1200" dirty="0" smtClean="0">
                <a:solidFill>
                  <a:schemeClr val="bg2"/>
                </a:solidFill>
                <a:latin typeface="黑体" pitchFamily="49" charset="-122"/>
                <a:ea typeface="黑体" pitchFamily="49" charset="-122"/>
              </a:rPr>
              <a:t>//</a:t>
            </a:r>
            <a:r>
              <a:rPr lang="zh-CN" altLang="en-US" sz="1400" kern="1200" dirty="0" smtClean="0">
                <a:solidFill>
                  <a:schemeClr val="bg2"/>
                </a:solidFill>
                <a:latin typeface="黑体" pitchFamily="49" charset="-122"/>
                <a:ea typeface="黑体" pitchFamily="49" charset="-122"/>
              </a:rPr>
              <a:t>当日市场波动</a:t>
            </a:r>
          </a:p>
          <a:p>
            <a:pPr marL="0" indent="0">
              <a:spcBef>
                <a:spcPct val="0"/>
              </a:spcBef>
              <a:buNone/>
              <a:defRPr/>
            </a:pPr>
            <a:r>
              <a:rPr lang="en-US" altLang="zh-CN" sz="1400" kern="1200" dirty="0" smtClean="0">
                <a:solidFill>
                  <a:schemeClr val="bg2"/>
                </a:solidFill>
                <a:latin typeface="黑体" pitchFamily="49" charset="-122"/>
                <a:ea typeface="黑体" pitchFamily="49" charset="-122"/>
              </a:rPr>
              <a:t>TODAYVOLATILITY:=STD(CLOSE,30);</a:t>
            </a:r>
          </a:p>
          <a:p>
            <a:pPr marL="0" indent="0">
              <a:spcBef>
                <a:spcPct val="0"/>
              </a:spcBef>
              <a:buNone/>
              <a:defRPr/>
            </a:pPr>
            <a:r>
              <a:rPr lang="en-US" altLang="zh-CN" sz="1400" kern="1200" dirty="0" smtClean="0">
                <a:solidFill>
                  <a:schemeClr val="bg2"/>
                </a:solidFill>
                <a:latin typeface="黑体" pitchFamily="49" charset="-122"/>
                <a:ea typeface="黑体" pitchFamily="49" charset="-122"/>
              </a:rPr>
              <a:t>//</a:t>
            </a:r>
            <a:r>
              <a:rPr lang="zh-CN" altLang="en-US" sz="1400" kern="1200" dirty="0" smtClean="0">
                <a:solidFill>
                  <a:schemeClr val="bg2"/>
                </a:solidFill>
                <a:latin typeface="黑体" pitchFamily="49" charset="-122"/>
                <a:ea typeface="黑体" pitchFamily="49" charset="-122"/>
              </a:rPr>
              <a:t>昨日市场波动</a:t>
            </a:r>
          </a:p>
          <a:p>
            <a:pPr marL="0" indent="0">
              <a:spcBef>
                <a:spcPct val="0"/>
              </a:spcBef>
              <a:buNone/>
              <a:defRPr/>
            </a:pPr>
            <a:r>
              <a:rPr lang="en-US" altLang="zh-CN" sz="1400" kern="1200" dirty="0" smtClean="0">
                <a:solidFill>
                  <a:schemeClr val="bg2"/>
                </a:solidFill>
                <a:latin typeface="黑体" pitchFamily="49" charset="-122"/>
                <a:ea typeface="黑体" pitchFamily="49" charset="-122"/>
              </a:rPr>
              <a:t>YESTERDAYVOLATILITY:=REF(TODAYVOLATILITY,1);</a:t>
            </a:r>
          </a:p>
          <a:p>
            <a:pPr marL="0" indent="0">
              <a:spcBef>
                <a:spcPct val="0"/>
              </a:spcBef>
              <a:buNone/>
              <a:defRPr/>
            </a:pPr>
            <a:r>
              <a:rPr lang="en-US" altLang="zh-CN" sz="1400" kern="1200" dirty="0" smtClean="0">
                <a:solidFill>
                  <a:schemeClr val="bg2"/>
                </a:solidFill>
                <a:latin typeface="黑体" pitchFamily="49" charset="-122"/>
                <a:ea typeface="黑体" pitchFamily="49" charset="-122"/>
              </a:rPr>
              <a:t>//</a:t>
            </a:r>
            <a:r>
              <a:rPr lang="zh-CN" altLang="en-US" sz="1400" kern="1200" dirty="0" smtClean="0">
                <a:solidFill>
                  <a:schemeClr val="bg2"/>
                </a:solidFill>
                <a:latin typeface="黑体" pitchFamily="49" charset="-122"/>
                <a:ea typeface="黑体" pitchFamily="49" charset="-122"/>
              </a:rPr>
              <a:t>市场波动的变动率</a:t>
            </a:r>
          </a:p>
          <a:p>
            <a:pPr marL="0" indent="0">
              <a:spcBef>
                <a:spcPct val="0"/>
              </a:spcBef>
              <a:buNone/>
              <a:defRPr/>
            </a:pPr>
            <a:r>
              <a:rPr lang="en-US" altLang="zh-CN" sz="1400" kern="1200" dirty="0" smtClean="0">
                <a:solidFill>
                  <a:schemeClr val="bg2"/>
                </a:solidFill>
                <a:latin typeface="黑体" pitchFamily="49" charset="-122"/>
                <a:ea typeface="黑体" pitchFamily="49" charset="-122"/>
              </a:rPr>
              <a:t>DELTAVOLATILITY:(TODAYVOLATILITY-YESTERDAYVOLATILITY)/TODAYVOLATILITY;</a:t>
            </a:r>
          </a:p>
          <a:p>
            <a:pPr marL="0" indent="0">
              <a:spcBef>
                <a:spcPct val="0"/>
              </a:spcBef>
              <a:buNone/>
              <a:defRPr/>
            </a:pPr>
            <a:r>
              <a:rPr lang="en-US" altLang="zh-CN" sz="1400" kern="1200" dirty="0" smtClean="0">
                <a:solidFill>
                  <a:schemeClr val="bg2"/>
                </a:solidFill>
                <a:latin typeface="黑体" pitchFamily="49" charset="-122"/>
                <a:ea typeface="黑体" pitchFamily="49" charset="-122"/>
              </a:rPr>
              <a:t>//</a:t>
            </a:r>
            <a:r>
              <a:rPr lang="zh-CN" altLang="en-US" sz="1400" kern="1200" dirty="0" smtClean="0">
                <a:solidFill>
                  <a:schemeClr val="bg2"/>
                </a:solidFill>
                <a:latin typeface="黑体" pitchFamily="49" charset="-122"/>
                <a:ea typeface="黑体" pitchFamily="49" charset="-122"/>
              </a:rPr>
              <a:t>计算自适应参数</a:t>
            </a:r>
          </a:p>
          <a:p>
            <a:pPr marL="0" indent="0">
              <a:spcBef>
                <a:spcPct val="0"/>
              </a:spcBef>
              <a:buNone/>
              <a:defRPr/>
            </a:pPr>
            <a:r>
              <a:rPr lang="en-US" altLang="zh-CN" sz="1400" kern="1200" dirty="0" smtClean="0">
                <a:solidFill>
                  <a:schemeClr val="bg2"/>
                </a:solidFill>
                <a:latin typeface="黑体" pitchFamily="49" charset="-122"/>
                <a:ea typeface="黑体" pitchFamily="49" charset="-122"/>
              </a:rPr>
              <a:t>LOOKBACKDAYS1:=LOOP2(BARPOS=30,20,REF(LOOKBACKDAYS1,1)*(1+DELTAVOLATILITY));</a:t>
            </a:r>
          </a:p>
          <a:p>
            <a:pPr marL="0" indent="0">
              <a:spcBef>
                <a:spcPct val="0"/>
              </a:spcBef>
              <a:buNone/>
              <a:defRPr/>
            </a:pPr>
            <a:r>
              <a:rPr lang="en-US" altLang="zh-CN" sz="1400" kern="1200" dirty="0" smtClean="0">
                <a:solidFill>
                  <a:schemeClr val="bg2"/>
                </a:solidFill>
                <a:latin typeface="黑体" pitchFamily="49" charset="-122"/>
                <a:ea typeface="黑体" pitchFamily="49" charset="-122"/>
              </a:rPr>
              <a:t>LOOKBACKDAYS2:=ROUND(LOOKBACKDAYS1,0);</a:t>
            </a:r>
          </a:p>
          <a:p>
            <a:pPr marL="0" indent="0">
              <a:spcBef>
                <a:spcPct val="0"/>
              </a:spcBef>
              <a:buNone/>
              <a:defRPr/>
            </a:pPr>
            <a:r>
              <a:rPr lang="en-US" altLang="zh-CN" sz="1400" kern="1200" dirty="0" smtClean="0">
                <a:solidFill>
                  <a:schemeClr val="bg2"/>
                </a:solidFill>
                <a:latin typeface="黑体" pitchFamily="49" charset="-122"/>
                <a:ea typeface="黑体" pitchFamily="49" charset="-122"/>
              </a:rPr>
              <a:t>LOOKBACKDAYS3:=MIN(LOOKBACKDAYS2,60);//60</a:t>
            </a:r>
            <a:r>
              <a:rPr lang="zh-CN" altLang="en-US" sz="1400" kern="1200" dirty="0" smtClean="0">
                <a:solidFill>
                  <a:schemeClr val="bg2"/>
                </a:solidFill>
                <a:latin typeface="黑体" pitchFamily="49" charset="-122"/>
                <a:ea typeface="黑体" pitchFamily="49" charset="-122"/>
              </a:rPr>
              <a:t>自适应参数的上限</a:t>
            </a:r>
          </a:p>
          <a:p>
            <a:pPr marL="0" indent="0">
              <a:spcBef>
                <a:spcPct val="0"/>
              </a:spcBef>
              <a:buNone/>
              <a:defRPr/>
            </a:pPr>
            <a:r>
              <a:rPr lang="en-US" altLang="zh-CN" sz="1400" kern="1200" dirty="0" smtClean="0">
                <a:solidFill>
                  <a:schemeClr val="bg2"/>
                </a:solidFill>
                <a:latin typeface="黑体" pitchFamily="49" charset="-122"/>
                <a:ea typeface="黑体" pitchFamily="49" charset="-122"/>
              </a:rPr>
              <a:t>LOOKBACKDAYS:=MAX(LOOKBACKDAYS3,20);//20</a:t>
            </a:r>
            <a:r>
              <a:rPr lang="zh-CN" altLang="en-US" sz="1400" kern="1200" dirty="0" smtClean="0">
                <a:solidFill>
                  <a:schemeClr val="bg2"/>
                </a:solidFill>
                <a:latin typeface="黑体" pitchFamily="49" charset="-122"/>
                <a:ea typeface="黑体" pitchFamily="49" charset="-122"/>
              </a:rPr>
              <a:t>自适应参数的下限</a:t>
            </a:r>
          </a:p>
          <a:p>
            <a:pPr marL="0" indent="0">
              <a:spcBef>
                <a:spcPct val="0"/>
              </a:spcBef>
              <a:buNone/>
              <a:defRPr/>
            </a:pPr>
            <a:r>
              <a:rPr lang="en-US" altLang="zh-CN" sz="1400" kern="1200" dirty="0" smtClean="0">
                <a:solidFill>
                  <a:schemeClr val="bg2"/>
                </a:solidFill>
                <a:latin typeface="黑体" pitchFamily="49" charset="-122"/>
                <a:ea typeface="黑体" pitchFamily="49" charset="-122"/>
              </a:rPr>
              <a:t>//</a:t>
            </a:r>
            <a:r>
              <a:rPr lang="zh-CN" altLang="en-US" sz="1400" kern="1200" dirty="0" smtClean="0">
                <a:solidFill>
                  <a:schemeClr val="bg2"/>
                </a:solidFill>
                <a:latin typeface="黑体" pitchFamily="49" charset="-122"/>
                <a:ea typeface="黑体" pitchFamily="49" charset="-122"/>
              </a:rPr>
              <a:t>自适应布林通道中轨</a:t>
            </a:r>
          </a:p>
          <a:p>
            <a:pPr marL="0" indent="0">
              <a:spcBef>
                <a:spcPct val="0"/>
              </a:spcBef>
              <a:buNone/>
              <a:defRPr/>
            </a:pPr>
            <a:r>
              <a:rPr lang="en-US" altLang="zh-CN" sz="1400" kern="1200" dirty="0" smtClean="0">
                <a:solidFill>
                  <a:schemeClr val="bg2"/>
                </a:solidFill>
                <a:latin typeface="黑体" pitchFamily="49" charset="-122"/>
                <a:ea typeface="黑体" pitchFamily="49" charset="-122"/>
              </a:rPr>
              <a:t>MIDLINE:=MA(CLOSE,LOOKBACKDAYS);</a:t>
            </a:r>
          </a:p>
          <a:p>
            <a:pPr marL="0" indent="0">
              <a:spcBef>
                <a:spcPct val="0"/>
              </a:spcBef>
              <a:buNone/>
              <a:defRPr/>
            </a:pPr>
            <a:r>
              <a:rPr lang="en-US" altLang="zh-CN" sz="1400" kern="1200" dirty="0" smtClean="0">
                <a:solidFill>
                  <a:schemeClr val="bg2"/>
                </a:solidFill>
                <a:latin typeface="黑体" pitchFamily="49" charset="-122"/>
                <a:ea typeface="黑体" pitchFamily="49" charset="-122"/>
              </a:rPr>
              <a:t>BAND:=STD(CLOSE,LOOKBACKDAYS); </a:t>
            </a:r>
          </a:p>
          <a:p>
            <a:pPr marL="0" indent="0">
              <a:spcBef>
                <a:spcPct val="0"/>
              </a:spcBef>
              <a:buNone/>
              <a:defRPr/>
            </a:pPr>
            <a:r>
              <a:rPr lang="en-US" altLang="zh-CN" sz="1400" kern="1200" dirty="0" smtClean="0">
                <a:solidFill>
                  <a:schemeClr val="bg2"/>
                </a:solidFill>
                <a:latin typeface="黑体" pitchFamily="49" charset="-122"/>
                <a:ea typeface="黑体" pitchFamily="49" charset="-122"/>
              </a:rPr>
              <a:t>//</a:t>
            </a:r>
            <a:r>
              <a:rPr lang="zh-CN" altLang="en-US" sz="1400" kern="1200" dirty="0" smtClean="0">
                <a:solidFill>
                  <a:schemeClr val="bg2"/>
                </a:solidFill>
                <a:latin typeface="黑体" pitchFamily="49" charset="-122"/>
                <a:ea typeface="黑体" pitchFamily="49" charset="-122"/>
              </a:rPr>
              <a:t>自适应布林通道上轨</a:t>
            </a:r>
          </a:p>
          <a:p>
            <a:pPr marL="0" indent="0">
              <a:spcBef>
                <a:spcPct val="0"/>
              </a:spcBef>
              <a:buNone/>
              <a:defRPr/>
            </a:pPr>
            <a:r>
              <a:rPr lang="en-US" altLang="zh-CN" sz="1400" kern="1200" dirty="0" smtClean="0">
                <a:solidFill>
                  <a:schemeClr val="bg2"/>
                </a:solidFill>
                <a:latin typeface="黑体" pitchFamily="49" charset="-122"/>
                <a:ea typeface="黑体" pitchFamily="49" charset="-122"/>
              </a:rPr>
              <a:t>UPBAND:=MIDLINE+2*BAND;</a:t>
            </a:r>
          </a:p>
          <a:p>
            <a:pPr marL="0" indent="0">
              <a:spcBef>
                <a:spcPct val="0"/>
              </a:spcBef>
              <a:buNone/>
              <a:defRPr/>
            </a:pPr>
            <a:r>
              <a:rPr lang="en-US" altLang="zh-CN" sz="1400" kern="1200" dirty="0" smtClean="0">
                <a:solidFill>
                  <a:schemeClr val="bg2"/>
                </a:solidFill>
                <a:latin typeface="黑体" pitchFamily="49" charset="-122"/>
                <a:ea typeface="黑体" pitchFamily="49" charset="-122"/>
              </a:rPr>
              <a:t>//</a:t>
            </a:r>
            <a:r>
              <a:rPr lang="zh-CN" altLang="en-US" sz="1400" kern="1200" dirty="0" smtClean="0">
                <a:solidFill>
                  <a:schemeClr val="bg2"/>
                </a:solidFill>
                <a:latin typeface="黑体" pitchFamily="49" charset="-122"/>
                <a:ea typeface="黑体" pitchFamily="49" charset="-122"/>
              </a:rPr>
              <a:t>自适应布林通道下轨</a:t>
            </a:r>
          </a:p>
          <a:p>
            <a:pPr marL="0" indent="0">
              <a:spcBef>
                <a:spcPct val="0"/>
              </a:spcBef>
              <a:buNone/>
              <a:defRPr/>
            </a:pPr>
            <a:r>
              <a:rPr lang="en-US" altLang="zh-CN" sz="1400" kern="1200" dirty="0" smtClean="0">
                <a:solidFill>
                  <a:schemeClr val="bg2"/>
                </a:solidFill>
                <a:latin typeface="黑体" pitchFamily="49" charset="-122"/>
                <a:ea typeface="黑体" pitchFamily="49" charset="-122"/>
              </a:rPr>
              <a:t>DNBAND:=MIDLINE-2*BAND; </a:t>
            </a:r>
          </a:p>
          <a:p>
            <a:pPr marL="0" indent="0">
              <a:spcBef>
                <a:spcPct val="0"/>
              </a:spcBef>
              <a:buNone/>
              <a:defRPr/>
            </a:pPr>
            <a:r>
              <a:rPr lang="en-US" altLang="zh-CN" sz="1400" kern="1200" dirty="0" smtClean="0">
                <a:solidFill>
                  <a:schemeClr val="bg2"/>
                </a:solidFill>
                <a:latin typeface="黑体" pitchFamily="49" charset="-122"/>
                <a:ea typeface="黑体" pitchFamily="49" charset="-122"/>
              </a:rPr>
              <a:t>//</a:t>
            </a:r>
            <a:r>
              <a:rPr lang="zh-CN" altLang="en-US" sz="1400" kern="1200" dirty="0" smtClean="0">
                <a:solidFill>
                  <a:schemeClr val="bg2"/>
                </a:solidFill>
                <a:latin typeface="黑体" pitchFamily="49" charset="-122"/>
                <a:ea typeface="黑体" pitchFamily="49" charset="-122"/>
              </a:rPr>
              <a:t>自适应唐奇安通道上轨</a:t>
            </a:r>
          </a:p>
          <a:p>
            <a:pPr marL="0" indent="0">
              <a:spcBef>
                <a:spcPct val="0"/>
              </a:spcBef>
              <a:buNone/>
              <a:defRPr/>
            </a:pPr>
            <a:r>
              <a:rPr lang="en-US" altLang="zh-CN" sz="1400" kern="1200" dirty="0" smtClean="0">
                <a:solidFill>
                  <a:schemeClr val="bg2"/>
                </a:solidFill>
                <a:latin typeface="黑体" pitchFamily="49" charset="-122"/>
                <a:ea typeface="黑体" pitchFamily="49" charset="-122"/>
              </a:rPr>
              <a:t>BUYPOINT:=HHV(HIGH,LOOKBACKDAYS);</a:t>
            </a:r>
          </a:p>
          <a:p>
            <a:pPr marL="0" indent="0">
              <a:spcBef>
                <a:spcPct val="0"/>
              </a:spcBef>
              <a:buNone/>
              <a:defRPr/>
            </a:pPr>
            <a:r>
              <a:rPr lang="en-US" altLang="zh-CN" sz="1400" kern="1200" dirty="0" smtClean="0">
                <a:solidFill>
                  <a:schemeClr val="bg2"/>
                </a:solidFill>
                <a:latin typeface="黑体" pitchFamily="49" charset="-122"/>
                <a:ea typeface="黑体" pitchFamily="49" charset="-122"/>
              </a:rPr>
              <a:t>//</a:t>
            </a:r>
            <a:r>
              <a:rPr lang="zh-CN" altLang="en-US" sz="1400" kern="1200" dirty="0" smtClean="0">
                <a:solidFill>
                  <a:schemeClr val="bg2"/>
                </a:solidFill>
                <a:latin typeface="黑体" pitchFamily="49" charset="-122"/>
                <a:ea typeface="黑体" pitchFamily="49" charset="-122"/>
              </a:rPr>
              <a:t>自适应唐奇安通道下轨</a:t>
            </a:r>
          </a:p>
          <a:p>
            <a:pPr marL="0" indent="0">
              <a:spcBef>
                <a:spcPct val="0"/>
              </a:spcBef>
              <a:buNone/>
              <a:defRPr/>
            </a:pPr>
            <a:r>
              <a:rPr lang="en-US" altLang="zh-CN" sz="1400" kern="1200" dirty="0" smtClean="0">
                <a:solidFill>
                  <a:schemeClr val="bg2"/>
                </a:solidFill>
                <a:latin typeface="黑体" pitchFamily="49" charset="-122"/>
                <a:ea typeface="黑体" pitchFamily="49" charset="-122"/>
              </a:rPr>
              <a:t>SELLPOINT:=LLV(LOW,LOOKBACKDAYS);</a:t>
            </a:r>
          </a:p>
          <a:p>
            <a:pPr marL="0" indent="0">
              <a:spcBef>
                <a:spcPct val="0"/>
              </a:spcBef>
              <a:buNone/>
              <a:defRPr/>
            </a:pPr>
            <a:endParaRPr lang="en-US" altLang="zh-CN" sz="1400" kern="1200" dirty="0" smtClean="0">
              <a:solidFill>
                <a:schemeClr val="bg2"/>
              </a:solidFill>
              <a:latin typeface="黑体" pitchFamily="49" charset="-122"/>
              <a:ea typeface="黑体" pitchFamily="49" charset="-122"/>
            </a:endParaRPr>
          </a:p>
          <a:p>
            <a:pPr marL="0" indent="0">
              <a:spcBef>
                <a:spcPct val="0"/>
              </a:spcBef>
              <a:buNone/>
              <a:defRPr/>
            </a:pPr>
            <a:endParaRPr lang="en-US" altLang="zh-CN" sz="1800" kern="1200" dirty="0" smtClean="0">
              <a:solidFill>
                <a:schemeClr val="bg2"/>
              </a:solidFill>
              <a:latin typeface="黑体" pitchFamily="49" charset="-122"/>
              <a:ea typeface="黑体" pitchFamily="49" charset="-122"/>
            </a:endParaRPr>
          </a:p>
          <a:p>
            <a:pPr marL="0" indent="0">
              <a:spcBef>
                <a:spcPct val="0"/>
              </a:spcBef>
              <a:buNone/>
              <a:defRPr/>
            </a:pPr>
            <a:endParaRPr lang="en-US" altLang="zh-CN" sz="1800" kern="1200" dirty="0" smtClean="0">
              <a:solidFill>
                <a:schemeClr val="bg2"/>
              </a:solidFill>
              <a:latin typeface="黑体" pitchFamily="49" charset="-122"/>
              <a:ea typeface="黑体" pitchFamily="49" charset="-122"/>
            </a:endParaRPr>
          </a:p>
          <a:p>
            <a:pPr marL="0" indent="0">
              <a:spcBef>
                <a:spcPct val="0"/>
              </a:spcBef>
              <a:buNone/>
              <a:defRPr/>
            </a:pPr>
            <a:endParaRPr lang="zh-CN" altLang="en-US" sz="1800" kern="1200" dirty="0" smtClean="0">
              <a:solidFill>
                <a:schemeClr val="bg2"/>
              </a:solidFill>
              <a:latin typeface="黑体" pitchFamily="49" charset="-122"/>
              <a:ea typeface="黑体" pitchFamily="49" charset="-122"/>
            </a:endParaRPr>
          </a:p>
          <a:p>
            <a:pPr marL="0" indent="0">
              <a:spcBef>
                <a:spcPct val="0"/>
              </a:spcBef>
              <a:buNone/>
              <a:defRPr/>
            </a:pPr>
            <a:endParaRPr lang="en-US" altLang="zh-CN" sz="1800" kern="1200" dirty="0">
              <a:solidFill>
                <a:schemeClr val="bg2"/>
              </a:solidFill>
              <a:latin typeface="黑体" pitchFamily="49" charset="-122"/>
              <a:ea typeface="黑体" pitchFamily="49" charset="-122"/>
            </a:endParaRPr>
          </a:p>
        </p:txBody>
      </p:sp>
    </p:spTree>
  </p:cSld>
  <p:clrMapOvr>
    <a:masterClrMapping/>
  </p:clrMapOvr>
  <p:transition spd="slow"/>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219200" y="1581150"/>
            <a:ext cx="8229600" cy="3886200"/>
          </a:xfrm>
        </p:spPr>
        <p:txBody>
          <a:bodyPr/>
          <a:lstStyle/>
          <a:p>
            <a:pPr marL="0" indent="0">
              <a:spcBef>
                <a:spcPct val="0"/>
              </a:spcBef>
              <a:buNone/>
              <a:defRPr/>
            </a:pPr>
            <a:r>
              <a:rPr lang="en-US" altLang="zh-CN" sz="1400" kern="1200" dirty="0" smtClean="0">
                <a:solidFill>
                  <a:schemeClr val="bg2"/>
                </a:solidFill>
                <a:latin typeface="黑体" pitchFamily="49" charset="-122"/>
                <a:ea typeface="黑体" pitchFamily="49" charset="-122"/>
              </a:rPr>
              <a:t>//</a:t>
            </a:r>
            <a:r>
              <a:rPr lang="zh-CN" altLang="en-US" sz="1400" kern="1200" dirty="0" smtClean="0">
                <a:solidFill>
                  <a:schemeClr val="bg2"/>
                </a:solidFill>
                <a:latin typeface="黑体" pitchFamily="49" charset="-122"/>
                <a:ea typeface="黑体" pitchFamily="49" charset="-122"/>
              </a:rPr>
              <a:t>自适应出场均线</a:t>
            </a:r>
          </a:p>
          <a:p>
            <a:pPr marL="0" indent="0">
              <a:spcBef>
                <a:spcPct val="0"/>
              </a:spcBef>
              <a:buNone/>
              <a:defRPr/>
            </a:pPr>
            <a:r>
              <a:rPr lang="en-US" altLang="zh-CN" sz="1400" kern="1200" dirty="0" smtClean="0">
                <a:solidFill>
                  <a:schemeClr val="bg2"/>
                </a:solidFill>
                <a:latin typeface="黑体" pitchFamily="49" charset="-122"/>
                <a:ea typeface="黑体" pitchFamily="49" charset="-122"/>
              </a:rPr>
              <a:t>LIQPOINT:=MIDLINE;</a:t>
            </a:r>
          </a:p>
          <a:p>
            <a:pPr marL="0" indent="0">
              <a:spcBef>
                <a:spcPct val="0"/>
              </a:spcBef>
              <a:buNone/>
              <a:defRPr/>
            </a:pPr>
            <a:r>
              <a:rPr lang="en-US" altLang="zh-CN" sz="1400" kern="1200" dirty="0" smtClean="0">
                <a:solidFill>
                  <a:schemeClr val="bg2"/>
                </a:solidFill>
                <a:latin typeface="黑体" pitchFamily="49" charset="-122"/>
                <a:ea typeface="黑体" pitchFamily="49" charset="-122"/>
              </a:rPr>
              <a:t>//</a:t>
            </a:r>
            <a:r>
              <a:rPr lang="zh-CN" altLang="en-US" sz="1400" kern="1200" dirty="0" smtClean="0">
                <a:solidFill>
                  <a:schemeClr val="bg2"/>
                </a:solidFill>
                <a:latin typeface="黑体" pitchFamily="49" charset="-122"/>
                <a:ea typeface="黑体" pitchFamily="49" charset="-122"/>
              </a:rPr>
              <a:t>昨日价格大于布林通道上轨，并且当日价格大于唐奇安通道上轨，开多单</a:t>
            </a:r>
          </a:p>
          <a:p>
            <a:pPr marL="0" indent="0">
              <a:spcBef>
                <a:spcPct val="0"/>
              </a:spcBef>
              <a:buNone/>
              <a:defRPr/>
            </a:pPr>
            <a:r>
              <a:rPr lang="en-US" altLang="zh-CN" sz="1400" kern="1200" dirty="0" smtClean="0">
                <a:solidFill>
                  <a:schemeClr val="bg2"/>
                </a:solidFill>
                <a:latin typeface="黑体" pitchFamily="49" charset="-122"/>
                <a:ea typeface="黑体" pitchFamily="49" charset="-122"/>
              </a:rPr>
              <a:t>REF(C,1)&gt;REF(UPBAND,1)&amp;&amp;HIGH&gt;=REF(BUYPOINT,1),BK;</a:t>
            </a:r>
          </a:p>
          <a:p>
            <a:pPr marL="0" indent="0">
              <a:spcBef>
                <a:spcPct val="0"/>
              </a:spcBef>
              <a:buNone/>
              <a:defRPr/>
            </a:pPr>
            <a:r>
              <a:rPr lang="en-US" altLang="zh-CN" sz="1400" kern="1200" dirty="0" smtClean="0">
                <a:solidFill>
                  <a:schemeClr val="bg2"/>
                </a:solidFill>
                <a:latin typeface="黑体" pitchFamily="49" charset="-122"/>
                <a:ea typeface="黑体" pitchFamily="49" charset="-122"/>
              </a:rPr>
              <a:t>//</a:t>
            </a:r>
            <a:r>
              <a:rPr lang="zh-CN" altLang="en-US" sz="1400" kern="1200" dirty="0" smtClean="0">
                <a:solidFill>
                  <a:schemeClr val="bg2"/>
                </a:solidFill>
                <a:latin typeface="黑体" pitchFamily="49" charset="-122"/>
                <a:ea typeface="黑体" pitchFamily="49" charset="-122"/>
              </a:rPr>
              <a:t>持有多单时，昨日价格小于布林通道下轨，并且当日价格小于唐奇安通道下轨，平多单</a:t>
            </a:r>
          </a:p>
          <a:p>
            <a:pPr marL="0" indent="0">
              <a:spcBef>
                <a:spcPct val="0"/>
              </a:spcBef>
              <a:buNone/>
              <a:defRPr/>
            </a:pPr>
            <a:r>
              <a:rPr lang="en-US" altLang="zh-CN" sz="1400" kern="1200" dirty="0" smtClean="0">
                <a:solidFill>
                  <a:schemeClr val="bg2"/>
                </a:solidFill>
                <a:latin typeface="黑体" pitchFamily="49" charset="-122"/>
                <a:ea typeface="黑体" pitchFamily="49" charset="-122"/>
              </a:rPr>
              <a:t>REF(C,1)&lt;REF(DNBAND,1)&amp;&amp;LOW&lt;=REF(SELLPOINT,1),SP;</a:t>
            </a:r>
          </a:p>
          <a:p>
            <a:pPr marL="0" indent="0">
              <a:spcBef>
                <a:spcPct val="0"/>
              </a:spcBef>
              <a:buNone/>
              <a:defRPr/>
            </a:pPr>
            <a:r>
              <a:rPr lang="en-US" altLang="zh-CN" sz="1400" kern="1200" dirty="0" smtClean="0">
                <a:solidFill>
                  <a:schemeClr val="bg2"/>
                </a:solidFill>
                <a:latin typeface="黑体" pitchFamily="49" charset="-122"/>
                <a:ea typeface="黑体" pitchFamily="49" charset="-122"/>
              </a:rPr>
              <a:t>//</a:t>
            </a:r>
            <a:r>
              <a:rPr lang="zh-CN" altLang="en-US" sz="1400" kern="1200" dirty="0" smtClean="0">
                <a:solidFill>
                  <a:schemeClr val="bg2"/>
                </a:solidFill>
                <a:latin typeface="黑体" pitchFamily="49" charset="-122"/>
                <a:ea typeface="黑体" pitchFamily="49" charset="-122"/>
              </a:rPr>
              <a:t>持有多单时，价格小于自适应出场均线，平多单</a:t>
            </a:r>
          </a:p>
          <a:p>
            <a:pPr marL="0" indent="0">
              <a:spcBef>
                <a:spcPct val="0"/>
              </a:spcBef>
              <a:buNone/>
              <a:defRPr/>
            </a:pPr>
            <a:r>
              <a:rPr lang="en-US" altLang="zh-CN" sz="1400" kern="1200" dirty="0" smtClean="0">
                <a:solidFill>
                  <a:schemeClr val="bg2"/>
                </a:solidFill>
                <a:latin typeface="黑体" pitchFamily="49" charset="-122"/>
                <a:ea typeface="黑体" pitchFamily="49" charset="-122"/>
              </a:rPr>
              <a:t>BARSBK&gt;=1&amp;&amp;LOW&lt;=REF(LIQPOINT,1),SP;</a:t>
            </a:r>
          </a:p>
          <a:p>
            <a:pPr marL="0" indent="0">
              <a:spcBef>
                <a:spcPct val="0"/>
              </a:spcBef>
              <a:buNone/>
              <a:defRPr/>
            </a:pPr>
            <a:r>
              <a:rPr lang="en-US" altLang="zh-CN" sz="1400" kern="1200" dirty="0" smtClean="0">
                <a:solidFill>
                  <a:schemeClr val="bg2"/>
                </a:solidFill>
                <a:latin typeface="黑体" pitchFamily="49" charset="-122"/>
                <a:ea typeface="黑体" pitchFamily="49" charset="-122"/>
              </a:rPr>
              <a:t>//</a:t>
            </a:r>
            <a:r>
              <a:rPr lang="zh-CN" altLang="en-US" sz="1400" kern="1200" dirty="0" smtClean="0">
                <a:solidFill>
                  <a:schemeClr val="bg2"/>
                </a:solidFill>
                <a:latin typeface="黑体" pitchFamily="49" charset="-122"/>
                <a:ea typeface="黑体" pitchFamily="49" charset="-122"/>
              </a:rPr>
              <a:t>持有空单时，昨日价格大于布林通道上轨，并且当日价格大于唐奇安通道上轨，平空单</a:t>
            </a:r>
          </a:p>
          <a:p>
            <a:pPr marL="0" indent="0">
              <a:spcBef>
                <a:spcPct val="0"/>
              </a:spcBef>
              <a:buNone/>
              <a:defRPr/>
            </a:pPr>
            <a:r>
              <a:rPr lang="en-US" altLang="zh-CN" sz="1400" kern="1200" dirty="0" smtClean="0">
                <a:solidFill>
                  <a:schemeClr val="bg2"/>
                </a:solidFill>
                <a:latin typeface="黑体" pitchFamily="49" charset="-122"/>
                <a:ea typeface="黑体" pitchFamily="49" charset="-122"/>
              </a:rPr>
              <a:t>REF(C,1)&gt;REF(UPBAND,1)&amp;&amp;H&gt;=REF(BUYPOINT,1),BP;</a:t>
            </a:r>
          </a:p>
          <a:p>
            <a:pPr marL="0" indent="0">
              <a:spcBef>
                <a:spcPct val="0"/>
              </a:spcBef>
              <a:buNone/>
              <a:defRPr/>
            </a:pPr>
            <a:r>
              <a:rPr lang="en-US" altLang="zh-CN" sz="1400" kern="1200" dirty="0" smtClean="0">
                <a:solidFill>
                  <a:schemeClr val="bg2"/>
                </a:solidFill>
                <a:latin typeface="黑体" pitchFamily="49" charset="-122"/>
                <a:ea typeface="黑体" pitchFamily="49" charset="-122"/>
              </a:rPr>
              <a:t>//</a:t>
            </a:r>
            <a:r>
              <a:rPr lang="zh-CN" altLang="en-US" sz="1400" kern="1200" dirty="0" smtClean="0">
                <a:solidFill>
                  <a:schemeClr val="bg2"/>
                </a:solidFill>
                <a:latin typeface="黑体" pitchFamily="49" charset="-122"/>
                <a:ea typeface="黑体" pitchFamily="49" charset="-122"/>
              </a:rPr>
              <a:t>昨日价格小于布林通道下轨，并且当日价格小于唐奇安通道下轨，开空单</a:t>
            </a:r>
          </a:p>
          <a:p>
            <a:pPr marL="0" indent="0">
              <a:spcBef>
                <a:spcPct val="0"/>
              </a:spcBef>
              <a:buNone/>
              <a:defRPr/>
            </a:pPr>
            <a:r>
              <a:rPr lang="en-US" altLang="zh-CN" sz="1400" kern="1200" dirty="0" smtClean="0">
                <a:solidFill>
                  <a:schemeClr val="bg2"/>
                </a:solidFill>
                <a:latin typeface="黑体" pitchFamily="49" charset="-122"/>
                <a:ea typeface="黑体" pitchFamily="49" charset="-122"/>
              </a:rPr>
              <a:t>REF(CLOSE,1)&lt;REF(DNBAND,1)&amp;&amp;LOW&lt;=REF(SELLPOINT,1),SK;</a:t>
            </a:r>
          </a:p>
          <a:p>
            <a:pPr marL="0" indent="0">
              <a:spcBef>
                <a:spcPct val="0"/>
              </a:spcBef>
              <a:buNone/>
              <a:defRPr/>
            </a:pPr>
            <a:r>
              <a:rPr lang="en-US" altLang="zh-CN" sz="1400" kern="1200" dirty="0" smtClean="0">
                <a:solidFill>
                  <a:schemeClr val="bg2"/>
                </a:solidFill>
                <a:latin typeface="黑体" pitchFamily="49" charset="-122"/>
                <a:ea typeface="黑体" pitchFamily="49" charset="-122"/>
              </a:rPr>
              <a:t>//</a:t>
            </a:r>
            <a:r>
              <a:rPr lang="zh-CN" altLang="en-US" sz="1400" kern="1200" dirty="0" smtClean="0">
                <a:solidFill>
                  <a:schemeClr val="bg2"/>
                </a:solidFill>
                <a:latin typeface="黑体" pitchFamily="49" charset="-122"/>
                <a:ea typeface="黑体" pitchFamily="49" charset="-122"/>
              </a:rPr>
              <a:t>持有空单时，价格大于自适应出场均线，平空单</a:t>
            </a:r>
          </a:p>
          <a:p>
            <a:pPr marL="0" indent="0">
              <a:spcBef>
                <a:spcPct val="0"/>
              </a:spcBef>
              <a:buNone/>
              <a:defRPr/>
            </a:pPr>
            <a:r>
              <a:rPr lang="en-US" altLang="zh-CN" sz="1400" kern="1200" dirty="0" smtClean="0">
                <a:solidFill>
                  <a:schemeClr val="bg2"/>
                </a:solidFill>
                <a:latin typeface="黑体" pitchFamily="49" charset="-122"/>
                <a:ea typeface="黑体" pitchFamily="49" charset="-122"/>
              </a:rPr>
              <a:t>BARSSK&gt;=1&amp;&amp;HIGH&gt;=REF(LIQPOINT,1),BP;</a:t>
            </a:r>
          </a:p>
          <a:p>
            <a:pPr marL="0" indent="0">
              <a:spcBef>
                <a:spcPct val="0"/>
              </a:spcBef>
              <a:buNone/>
              <a:defRPr/>
            </a:pPr>
            <a:r>
              <a:rPr lang="en-US" altLang="zh-CN" sz="1400" kern="1200" dirty="0" smtClean="0">
                <a:solidFill>
                  <a:schemeClr val="bg2"/>
                </a:solidFill>
                <a:latin typeface="黑体" pitchFamily="49" charset="-122"/>
                <a:ea typeface="黑体" pitchFamily="49" charset="-122"/>
              </a:rPr>
              <a:t>AUTOFILTER;</a:t>
            </a:r>
            <a:endParaRPr lang="zh-CN" altLang="en-US" sz="1400" dirty="0"/>
          </a:p>
        </p:txBody>
      </p:sp>
      <p:sp>
        <p:nvSpPr>
          <p:cNvPr id="4" name="Text Box 5"/>
          <p:cNvSpPr txBox="1">
            <a:spLocks noChangeArrowheads="1"/>
          </p:cNvSpPr>
          <p:nvPr/>
        </p:nvSpPr>
        <p:spPr bwMode="auto">
          <a:xfrm>
            <a:off x="762000" y="838200"/>
            <a:ext cx="3022600" cy="400110"/>
          </a:xfrm>
          <a:prstGeom prst="rect">
            <a:avLst/>
          </a:prstGeom>
          <a:noFill/>
          <a:ln w="9525" algn="ctr">
            <a:noFill/>
            <a:miter lim="800000"/>
            <a:headEnd/>
            <a:tailEnd/>
          </a:ln>
        </p:spPr>
        <p:txBody>
          <a:bodyPr wrap="square">
            <a:spAutoFit/>
          </a:bodyPr>
          <a:lstStyle/>
          <a:p>
            <a:pPr algn="l"/>
            <a:r>
              <a:rPr lang="en-US" altLang="zh-CN" sz="2000" dirty="0" smtClean="0">
                <a:solidFill>
                  <a:schemeClr val="bg2"/>
                </a:solidFill>
                <a:latin typeface="黑体" pitchFamily="49" charset="-122"/>
                <a:ea typeface="黑体" pitchFamily="49" charset="-122"/>
              </a:rPr>
              <a:t>2</a:t>
            </a:r>
            <a:r>
              <a:rPr lang="zh-CN" altLang="en-US" sz="2000" dirty="0" smtClean="0">
                <a:solidFill>
                  <a:schemeClr val="bg2"/>
                </a:solidFill>
                <a:latin typeface="黑体" pitchFamily="49" charset="-122"/>
                <a:ea typeface="黑体" pitchFamily="49" charset="-122"/>
              </a:rPr>
              <a:t>、跨指标模型案例</a:t>
            </a:r>
            <a:endParaRPr lang="zh-CN" altLang="en-US" sz="2000" dirty="0">
              <a:latin typeface="黑体" pitchFamily="49" charset="-122"/>
              <a:ea typeface="黑体" pitchFamily="49" charset="-122"/>
            </a:endParaRPr>
          </a:p>
        </p:txBody>
      </p:sp>
    </p:spTree>
  </p:cSld>
  <p:clrMapOvr>
    <a:masterClrMapping/>
  </p:clrMapOvr>
  <p:transition spd="slow"/>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225712" y="706880"/>
            <a:ext cx="8077200" cy="685800"/>
          </a:xfrm>
          <a:extLst/>
        </p:spPr>
        <p:txBody>
          <a:bodyPr/>
          <a:lstStyle/>
          <a:p>
            <a:pPr>
              <a:defRPr/>
            </a:pPr>
            <a:r>
              <a:rPr lang="zh-CN" altLang="en-US" sz="1800" kern="1200" dirty="0">
                <a:solidFill>
                  <a:schemeClr val="bg2"/>
                </a:solidFill>
                <a:latin typeface="黑体" pitchFamily="49" charset="-122"/>
                <a:ea typeface="黑体" pitchFamily="49" charset="-122"/>
                <a:cs typeface="+mn-cs"/>
              </a:rPr>
              <a:t>精确</a:t>
            </a:r>
            <a:r>
              <a:rPr lang="zh-CN" altLang="en-US" sz="1800" kern="1200" dirty="0" smtClean="0">
                <a:solidFill>
                  <a:schemeClr val="bg2"/>
                </a:solidFill>
                <a:latin typeface="黑体" pitchFamily="49" charset="-122"/>
                <a:ea typeface="黑体" pitchFamily="49" charset="-122"/>
                <a:cs typeface="+mn-cs"/>
              </a:rPr>
              <a:t>分析、提高胜率</a:t>
            </a:r>
            <a:endParaRPr lang="zh-CN" altLang="en-US" sz="1800" kern="1200" dirty="0">
              <a:solidFill>
                <a:schemeClr val="bg2"/>
              </a:solidFill>
              <a:latin typeface="黑体" pitchFamily="49" charset="-122"/>
              <a:ea typeface="黑体" pitchFamily="49" charset="-122"/>
              <a:cs typeface="+mn-cs"/>
            </a:endParaRPr>
          </a:p>
        </p:txBody>
      </p:sp>
      <p:sp>
        <p:nvSpPr>
          <p:cNvPr id="34820" name="圆角矩形 2"/>
          <p:cNvSpPr>
            <a:spLocks noChangeArrowheads="1"/>
          </p:cNvSpPr>
          <p:nvPr/>
        </p:nvSpPr>
        <p:spPr bwMode="auto">
          <a:xfrm>
            <a:off x="6553200" y="2286000"/>
            <a:ext cx="1676400" cy="685800"/>
          </a:xfrm>
          <a:prstGeom prst="roundRect">
            <a:avLst>
              <a:gd name="adj" fmla="val 16667"/>
            </a:avLst>
          </a:prstGeom>
          <a:noFill/>
          <a:ln w="9525" algn="ctr">
            <a:noFill/>
            <a:round/>
            <a:headEnd/>
            <a:tailEnd/>
          </a:ln>
        </p:spPr>
        <p:txBody>
          <a:bodyPr anchor="ctr"/>
          <a:lstStyle/>
          <a:p>
            <a:endParaRPr lang="zh-CN" altLang="en-US"/>
          </a:p>
        </p:txBody>
      </p:sp>
      <p:sp>
        <p:nvSpPr>
          <p:cNvPr id="34821" name="矩形 3"/>
          <p:cNvSpPr>
            <a:spLocks noChangeArrowheads="1"/>
          </p:cNvSpPr>
          <p:nvPr/>
        </p:nvSpPr>
        <p:spPr bwMode="auto">
          <a:xfrm>
            <a:off x="6553200" y="1600200"/>
            <a:ext cx="914400" cy="914400"/>
          </a:xfrm>
          <a:prstGeom prst="rect">
            <a:avLst/>
          </a:prstGeom>
          <a:noFill/>
          <a:ln w="9525" algn="ctr">
            <a:noFill/>
            <a:round/>
            <a:headEnd/>
            <a:tailEnd/>
          </a:ln>
        </p:spPr>
        <p:txBody>
          <a:bodyPr anchor="ctr"/>
          <a:lstStyle/>
          <a:p>
            <a:endParaRPr lang="zh-CN" altLang="en-US"/>
          </a:p>
        </p:txBody>
      </p:sp>
      <p:sp>
        <p:nvSpPr>
          <p:cNvPr id="34822" name="矩形 4"/>
          <p:cNvSpPr>
            <a:spLocks noChangeArrowheads="1"/>
          </p:cNvSpPr>
          <p:nvPr/>
        </p:nvSpPr>
        <p:spPr bwMode="auto">
          <a:xfrm>
            <a:off x="8115300" y="533400"/>
            <a:ext cx="2057400" cy="914400"/>
          </a:xfrm>
          <a:prstGeom prst="rect">
            <a:avLst/>
          </a:prstGeom>
          <a:noFill/>
          <a:ln w="9525" algn="ctr">
            <a:noFill/>
            <a:round/>
            <a:headEnd/>
            <a:tailEnd/>
          </a:ln>
        </p:spPr>
        <p:txBody>
          <a:bodyPr anchor="ctr"/>
          <a:lstStyle/>
          <a:p>
            <a:endParaRPr lang="zh-CN" altLang="en-US"/>
          </a:p>
        </p:txBody>
      </p:sp>
      <p:sp>
        <p:nvSpPr>
          <p:cNvPr id="8" name="Text Box 5"/>
          <p:cNvSpPr txBox="1">
            <a:spLocks noChangeArrowheads="1"/>
          </p:cNvSpPr>
          <p:nvPr/>
        </p:nvSpPr>
        <p:spPr bwMode="auto">
          <a:xfrm>
            <a:off x="762000" y="482324"/>
            <a:ext cx="3022600" cy="707886"/>
          </a:xfrm>
          <a:prstGeom prst="rect">
            <a:avLst/>
          </a:prstGeom>
          <a:noFill/>
          <a:ln w="9525" algn="ctr">
            <a:noFill/>
            <a:miter lim="800000"/>
            <a:headEnd/>
            <a:tailEnd/>
          </a:ln>
        </p:spPr>
        <p:txBody>
          <a:bodyPr wrap="square">
            <a:spAutoFit/>
          </a:bodyPr>
          <a:lstStyle/>
          <a:p>
            <a:pPr algn="l"/>
            <a:r>
              <a:rPr lang="zh-CN" altLang="en-US" sz="2000" dirty="0">
                <a:solidFill>
                  <a:schemeClr val="bg2"/>
                </a:solidFill>
              </a:rPr>
              <a:t> </a:t>
            </a:r>
            <a:r>
              <a:rPr lang="en-US" altLang="zh-CN" sz="2000" dirty="0" smtClean="0">
                <a:solidFill>
                  <a:schemeClr val="bg2"/>
                </a:solidFill>
                <a:latin typeface="黑体" pitchFamily="49" charset="-122"/>
                <a:ea typeface="黑体" pitchFamily="49" charset="-122"/>
              </a:rPr>
              <a:t>2</a:t>
            </a:r>
            <a:r>
              <a:rPr lang="zh-CN" altLang="en-US" sz="2000" dirty="0" smtClean="0">
                <a:solidFill>
                  <a:schemeClr val="bg2"/>
                </a:solidFill>
                <a:latin typeface="黑体" pitchFamily="49" charset="-122"/>
                <a:ea typeface="黑体" pitchFamily="49" charset="-122"/>
              </a:rPr>
              <a:t>、跨指标模型案例</a:t>
            </a:r>
            <a:endParaRPr lang="zh-CN" altLang="en-US" sz="2000" dirty="0" smtClean="0">
              <a:latin typeface="黑体" pitchFamily="49" charset="-122"/>
              <a:ea typeface="黑体" pitchFamily="49" charset="-122"/>
            </a:endParaRPr>
          </a:p>
          <a:p>
            <a:pPr algn="l"/>
            <a:endParaRPr lang="zh-CN" altLang="en-US" sz="2000" dirty="0">
              <a:latin typeface="黑体" pitchFamily="49" charset="-122"/>
              <a:ea typeface="黑体" pitchFamily="49" charset="-122"/>
            </a:endParaRPr>
          </a:p>
        </p:txBody>
      </p:sp>
      <p:pic>
        <p:nvPicPr>
          <p:cNvPr id="9" name="图片 8" descr="QQ截图20150205162553.png"/>
          <p:cNvPicPr>
            <a:picLocks noChangeAspect="1"/>
          </p:cNvPicPr>
          <p:nvPr/>
        </p:nvPicPr>
        <p:blipFill>
          <a:blip r:embed="rId2" cstate="print"/>
          <a:stretch>
            <a:fillRect/>
          </a:stretch>
        </p:blipFill>
        <p:spPr>
          <a:xfrm>
            <a:off x="1066800" y="1199744"/>
            <a:ext cx="3657600" cy="4884268"/>
          </a:xfrm>
          <a:prstGeom prst="rect">
            <a:avLst/>
          </a:prstGeom>
        </p:spPr>
      </p:pic>
      <p:pic>
        <p:nvPicPr>
          <p:cNvPr id="10" name="图片 9" descr="QQ截图20150205162632.png"/>
          <p:cNvPicPr>
            <a:picLocks noChangeAspect="1"/>
          </p:cNvPicPr>
          <p:nvPr/>
        </p:nvPicPr>
        <p:blipFill>
          <a:blip r:embed="rId3" cstate="print"/>
          <a:stretch>
            <a:fillRect/>
          </a:stretch>
        </p:blipFill>
        <p:spPr>
          <a:xfrm>
            <a:off x="5029200" y="1178664"/>
            <a:ext cx="3645472" cy="4847583"/>
          </a:xfrm>
          <a:prstGeom prst="rect">
            <a:avLst/>
          </a:prstGeom>
        </p:spPr>
      </p:pic>
      <p:sp>
        <p:nvSpPr>
          <p:cNvPr id="11" name="TextBox 10"/>
          <p:cNvSpPr txBox="1"/>
          <p:nvPr/>
        </p:nvSpPr>
        <p:spPr>
          <a:xfrm>
            <a:off x="3048000" y="3657600"/>
            <a:ext cx="1371600" cy="307777"/>
          </a:xfrm>
          <a:prstGeom prst="rect">
            <a:avLst/>
          </a:prstGeom>
          <a:noFill/>
        </p:spPr>
        <p:txBody>
          <a:bodyPr wrap="square" rtlCol="0">
            <a:spAutoFit/>
          </a:bodyPr>
          <a:lstStyle/>
          <a:p>
            <a:r>
              <a:rPr lang="en-US" altLang="zh-CN" sz="1400" dirty="0" smtClean="0">
                <a:latin typeface="黑体" pitchFamily="49" charset="-122"/>
                <a:ea typeface="黑体" pitchFamily="49" charset="-122"/>
              </a:rPr>
              <a:t>BOLL</a:t>
            </a:r>
            <a:r>
              <a:rPr lang="zh-CN" altLang="en-US" sz="1400" dirty="0" smtClean="0">
                <a:latin typeface="黑体" pitchFamily="49" charset="-122"/>
                <a:ea typeface="黑体" pitchFamily="49" charset="-122"/>
              </a:rPr>
              <a:t>交易系统</a:t>
            </a:r>
            <a:endParaRPr lang="zh-CN" altLang="en-US" sz="1400" dirty="0">
              <a:latin typeface="黑体" pitchFamily="49" charset="-122"/>
              <a:ea typeface="黑体" pitchFamily="49" charset="-122"/>
            </a:endParaRPr>
          </a:p>
        </p:txBody>
      </p:sp>
      <p:sp>
        <p:nvSpPr>
          <p:cNvPr id="12" name="TextBox 11"/>
          <p:cNvSpPr txBox="1"/>
          <p:nvPr/>
        </p:nvSpPr>
        <p:spPr>
          <a:xfrm>
            <a:off x="7010400" y="3685160"/>
            <a:ext cx="1371600" cy="307777"/>
          </a:xfrm>
          <a:prstGeom prst="rect">
            <a:avLst/>
          </a:prstGeom>
          <a:noFill/>
        </p:spPr>
        <p:txBody>
          <a:bodyPr wrap="square" rtlCol="0">
            <a:spAutoFit/>
          </a:bodyPr>
          <a:lstStyle/>
          <a:p>
            <a:r>
              <a:rPr lang="zh-CN" altLang="en-US" sz="1400" dirty="0" smtClean="0">
                <a:latin typeface="黑体" pitchFamily="49" charset="-122"/>
                <a:ea typeface="黑体" pitchFamily="49" charset="-122"/>
              </a:rPr>
              <a:t>动态突破系统</a:t>
            </a:r>
            <a:endParaRPr lang="zh-CN" altLang="en-US" sz="1400" dirty="0">
              <a:latin typeface="黑体" pitchFamily="49" charset="-122"/>
              <a:ea typeface="黑体" pitchFamily="49" charset="-122"/>
            </a:endParaRPr>
          </a:p>
        </p:txBody>
      </p:sp>
    </p:spTree>
    <p:extLst>
      <p:ext uri="{BB962C8B-B14F-4D97-AF65-F5344CB8AC3E}">
        <p14:creationId xmlns:p14="http://schemas.microsoft.com/office/powerpoint/2010/main" xmlns="" val="4253815081"/>
      </p:ext>
    </p:extLst>
  </p:cSld>
  <p:clrMapOvr>
    <a:masterClrMapping/>
  </p:clrMapOvr>
  <p:transition spd="slow"/>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a:spLocks noGrp="1"/>
          </p:cNvSpPr>
          <p:nvPr>
            <p:ph type="title"/>
          </p:nvPr>
        </p:nvSpPr>
        <p:spPr>
          <a:xfrm>
            <a:off x="1181100" y="1066800"/>
            <a:ext cx="6819900" cy="3810000"/>
          </a:xfrm>
          <a:extLst/>
        </p:spPr>
        <p:txBody>
          <a:bodyPr/>
          <a:lstStyle/>
          <a:p>
            <a:pPr>
              <a:buClr>
                <a:schemeClr val="bg2"/>
              </a:buClr>
              <a:buSzPct val="75000"/>
              <a:defRPr/>
            </a:pPr>
            <a:r>
              <a:rPr lang="en-US" altLang="zh-CN" sz="1800" kern="1200" dirty="0" smtClean="0">
                <a:solidFill>
                  <a:schemeClr val="bg2"/>
                </a:solidFill>
                <a:latin typeface="黑体" pitchFamily="49" charset="-122"/>
                <a:ea typeface="黑体" pitchFamily="49" charset="-122"/>
                <a:cs typeface="+mn-cs"/>
              </a:rPr>
              <a:t>① CROSSUP</a:t>
            </a:r>
            <a:r>
              <a:rPr lang="zh-CN" altLang="en-US" sz="1800" kern="1200" dirty="0" smtClean="0">
                <a:solidFill>
                  <a:schemeClr val="bg2"/>
                </a:solidFill>
                <a:latin typeface="黑体" pitchFamily="49" charset="-122"/>
                <a:ea typeface="黑体" pitchFamily="49" charset="-122"/>
                <a:cs typeface="+mn-cs"/>
              </a:rPr>
              <a:t>、</a:t>
            </a:r>
            <a:r>
              <a:rPr lang="en-US" altLang="zh-CN" sz="1800" kern="1200" dirty="0" smtClean="0">
                <a:solidFill>
                  <a:schemeClr val="bg2"/>
                </a:solidFill>
                <a:latin typeface="黑体" pitchFamily="49" charset="-122"/>
                <a:ea typeface="黑体" pitchFamily="49" charset="-122"/>
                <a:cs typeface="+mn-cs"/>
              </a:rPr>
              <a:t>CROSSDOWN</a:t>
            </a:r>
            <a:r>
              <a:rPr lang="zh-CN" altLang="en-US" sz="1800" kern="1200" dirty="0" smtClean="0">
                <a:solidFill>
                  <a:schemeClr val="bg2"/>
                </a:solidFill>
                <a:latin typeface="黑体" pitchFamily="49" charset="-122"/>
                <a:ea typeface="黑体" pitchFamily="49" charset="-122"/>
                <a:cs typeface="+mn-cs"/>
              </a:rPr>
              <a:t>与 </a:t>
            </a:r>
            <a:r>
              <a:rPr lang="en-US" altLang="zh-CN" sz="1800" kern="1200" dirty="0" smtClean="0">
                <a:solidFill>
                  <a:schemeClr val="bg2"/>
                </a:solidFill>
                <a:latin typeface="黑体" pitchFamily="49" charset="-122"/>
                <a:ea typeface="黑体" pitchFamily="49" charset="-122"/>
                <a:cs typeface="+mn-cs"/>
              </a:rPr>
              <a:t>&gt;</a:t>
            </a:r>
            <a:r>
              <a:rPr lang="zh-CN" altLang="en-US" sz="1800" kern="1200" dirty="0" smtClean="0">
                <a:solidFill>
                  <a:schemeClr val="bg2"/>
                </a:solidFill>
                <a:latin typeface="黑体" pitchFamily="49" charset="-122"/>
                <a:ea typeface="黑体" pitchFamily="49" charset="-122"/>
                <a:cs typeface="+mn-cs"/>
              </a:rPr>
              <a:t> </a:t>
            </a:r>
            <a:r>
              <a:rPr lang="en-US" altLang="zh-CN" sz="1800" kern="1200" dirty="0" smtClean="0">
                <a:solidFill>
                  <a:schemeClr val="bg2"/>
                </a:solidFill>
                <a:latin typeface="黑体" pitchFamily="49" charset="-122"/>
                <a:ea typeface="黑体" pitchFamily="49" charset="-122"/>
                <a:cs typeface="+mn-cs"/>
              </a:rPr>
              <a:t>&lt; </a:t>
            </a:r>
            <a:r>
              <a:rPr lang="zh-CN" altLang="en-US" sz="1800" kern="1200" dirty="0" smtClean="0">
                <a:solidFill>
                  <a:schemeClr val="bg2"/>
                </a:solidFill>
                <a:latin typeface="黑体" pitchFamily="49" charset="-122"/>
                <a:ea typeface="黑体" pitchFamily="49" charset="-122"/>
                <a:cs typeface="+mn-cs"/>
              </a:rPr>
              <a:t>的区别。</a:t>
            </a:r>
            <a:r>
              <a:rPr lang="en-US" altLang="zh-CN" sz="1800" kern="1200" dirty="0" smtClean="0">
                <a:solidFill>
                  <a:schemeClr val="bg2"/>
                </a:solidFill>
                <a:latin typeface="黑体" pitchFamily="49" charset="-122"/>
                <a:ea typeface="黑体" pitchFamily="49" charset="-122"/>
                <a:cs typeface="+mn-cs"/>
              </a:rPr>
              <a:t/>
            </a:r>
            <a:br>
              <a:rPr lang="en-US" altLang="zh-CN" sz="1800" kern="1200" dirty="0" smtClean="0">
                <a:solidFill>
                  <a:schemeClr val="bg2"/>
                </a:solidFill>
                <a:latin typeface="黑体" pitchFamily="49" charset="-122"/>
                <a:ea typeface="黑体" pitchFamily="49" charset="-122"/>
                <a:cs typeface="+mn-cs"/>
              </a:rPr>
            </a:br>
            <a:r>
              <a:rPr lang="en-US" altLang="zh-CN" sz="1800" kern="1200" dirty="0" smtClean="0">
                <a:solidFill>
                  <a:schemeClr val="bg2"/>
                </a:solidFill>
                <a:latin typeface="黑体" pitchFamily="49" charset="-122"/>
                <a:ea typeface="黑体" pitchFamily="49" charset="-122"/>
                <a:cs typeface="+mn-cs"/>
              </a:rPr>
              <a:t/>
            </a:r>
            <a:br>
              <a:rPr lang="en-US" altLang="zh-CN" sz="1800" kern="1200" dirty="0" smtClean="0">
                <a:solidFill>
                  <a:schemeClr val="bg2"/>
                </a:solidFill>
                <a:latin typeface="黑体" pitchFamily="49" charset="-122"/>
                <a:ea typeface="黑体" pitchFamily="49" charset="-122"/>
                <a:cs typeface="+mn-cs"/>
              </a:rPr>
            </a:br>
            <a:r>
              <a:rPr lang="en-US" altLang="zh-CN" sz="1800" kern="1200" dirty="0" smtClean="0">
                <a:solidFill>
                  <a:schemeClr val="bg2"/>
                </a:solidFill>
                <a:latin typeface="黑体" pitchFamily="49" charset="-122"/>
                <a:ea typeface="黑体" pitchFamily="49" charset="-122"/>
                <a:cs typeface="+mn-cs"/>
              </a:rPr>
              <a:t>② </a:t>
            </a:r>
            <a:r>
              <a:rPr lang="zh-CN" altLang="en-US" sz="1800" kern="1200" dirty="0" smtClean="0">
                <a:solidFill>
                  <a:schemeClr val="bg2"/>
                </a:solidFill>
                <a:latin typeface="黑体" pitchFamily="49" charset="-122"/>
                <a:ea typeface="黑体" pitchFamily="49" charset="-122"/>
                <a:cs typeface="+mn-cs"/>
              </a:rPr>
              <a:t>并且（</a:t>
            </a:r>
            <a:r>
              <a:rPr lang="en-US" altLang="zh-CN" sz="1800" kern="1200" dirty="0" smtClean="0">
                <a:solidFill>
                  <a:schemeClr val="bg2"/>
                </a:solidFill>
                <a:latin typeface="黑体" pitchFamily="49" charset="-122"/>
                <a:ea typeface="黑体" pitchFamily="49" charset="-122"/>
                <a:cs typeface="+mn-cs"/>
              </a:rPr>
              <a:t>AND &amp;&amp;</a:t>
            </a:r>
            <a:r>
              <a:rPr lang="zh-CN" altLang="en-US" sz="1800" kern="1200" dirty="0" smtClean="0">
                <a:solidFill>
                  <a:schemeClr val="bg2"/>
                </a:solidFill>
                <a:latin typeface="黑体" pitchFamily="49" charset="-122"/>
                <a:ea typeface="黑体" pitchFamily="49" charset="-122"/>
                <a:cs typeface="+mn-cs"/>
              </a:rPr>
              <a:t>）、或者（</a:t>
            </a:r>
            <a:r>
              <a:rPr lang="en-US" altLang="zh-CN" sz="1800" kern="1200" dirty="0" smtClean="0">
                <a:solidFill>
                  <a:schemeClr val="bg2"/>
                </a:solidFill>
                <a:latin typeface="黑体" pitchFamily="49" charset="-122"/>
                <a:ea typeface="黑体" pitchFamily="49" charset="-122"/>
                <a:cs typeface="+mn-cs"/>
              </a:rPr>
              <a:t>OR ||</a:t>
            </a:r>
            <a:r>
              <a:rPr lang="zh-CN" altLang="en-US" sz="1800" kern="1200" dirty="0" smtClean="0">
                <a:solidFill>
                  <a:schemeClr val="bg2"/>
                </a:solidFill>
                <a:latin typeface="黑体" pitchFamily="49" charset="-122"/>
                <a:ea typeface="黑体" pitchFamily="49" charset="-122"/>
                <a:cs typeface="+mn-cs"/>
              </a:rPr>
              <a:t>）的灵活运用，多条件连接操作符注意优先级问题。</a:t>
            </a:r>
            <a:r>
              <a:rPr lang="en-US" altLang="zh-CN" sz="1800" kern="1200" dirty="0" smtClean="0">
                <a:solidFill>
                  <a:schemeClr val="bg2"/>
                </a:solidFill>
                <a:latin typeface="黑体" pitchFamily="49" charset="-122"/>
                <a:ea typeface="黑体" pitchFamily="49" charset="-122"/>
                <a:cs typeface="+mn-cs"/>
              </a:rPr>
              <a:t/>
            </a:r>
            <a:br>
              <a:rPr lang="en-US" altLang="zh-CN" sz="1800" kern="1200" dirty="0" smtClean="0">
                <a:solidFill>
                  <a:schemeClr val="bg2"/>
                </a:solidFill>
                <a:latin typeface="黑体" pitchFamily="49" charset="-122"/>
                <a:ea typeface="黑体" pitchFamily="49" charset="-122"/>
                <a:cs typeface="+mn-cs"/>
              </a:rPr>
            </a:br>
            <a:r>
              <a:rPr lang="en-US" altLang="zh-CN" sz="1800" kern="1200" dirty="0" smtClean="0">
                <a:solidFill>
                  <a:schemeClr val="bg2"/>
                </a:solidFill>
                <a:latin typeface="黑体" pitchFamily="49" charset="-122"/>
                <a:ea typeface="黑体" pitchFamily="49" charset="-122"/>
                <a:cs typeface="+mn-cs"/>
              </a:rPr>
              <a:t/>
            </a:r>
            <a:br>
              <a:rPr lang="en-US" altLang="zh-CN" sz="1800" kern="1200" dirty="0" smtClean="0">
                <a:solidFill>
                  <a:schemeClr val="bg2"/>
                </a:solidFill>
                <a:latin typeface="黑体" pitchFamily="49" charset="-122"/>
                <a:ea typeface="黑体" pitchFamily="49" charset="-122"/>
                <a:cs typeface="+mn-cs"/>
              </a:rPr>
            </a:br>
            <a:r>
              <a:rPr lang="en-US" altLang="zh-CN" sz="1800" kern="1200" dirty="0" smtClean="0">
                <a:solidFill>
                  <a:schemeClr val="bg2"/>
                </a:solidFill>
                <a:latin typeface="黑体" pitchFamily="49" charset="-122"/>
                <a:ea typeface="黑体" pitchFamily="49" charset="-122"/>
                <a:cs typeface="+mn-cs"/>
              </a:rPr>
              <a:t>③ </a:t>
            </a:r>
            <a:r>
              <a:rPr lang="zh-CN" altLang="en-US" sz="1800" kern="1200" dirty="0" smtClean="0">
                <a:solidFill>
                  <a:schemeClr val="bg2"/>
                </a:solidFill>
                <a:latin typeface="黑体" pitchFamily="49" charset="-122"/>
                <a:ea typeface="黑体" pitchFamily="49" charset="-122"/>
                <a:cs typeface="+mn-cs"/>
              </a:rPr>
              <a:t>：与：</a:t>
            </a:r>
            <a:r>
              <a:rPr lang="en-US" altLang="zh-CN" sz="1800" kern="1200" dirty="0" smtClean="0">
                <a:solidFill>
                  <a:schemeClr val="bg2"/>
                </a:solidFill>
                <a:latin typeface="黑体" pitchFamily="49" charset="-122"/>
                <a:ea typeface="黑体" pitchFamily="49" charset="-122"/>
                <a:cs typeface="+mn-cs"/>
              </a:rPr>
              <a:t>= </a:t>
            </a:r>
            <a:r>
              <a:rPr lang="zh-CN" altLang="en-US" sz="1800" kern="1200" dirty="0" smtClean="0">
                <a:solidFill>
                  <a:schemeClr val="bg2"/>
                </a:solidFill>
                <a:latin typeface="黑体" pitchFamily="49" charset="-122"/>
                <a:ea typeface="黑体" pitchFamily="49" charset="-122"/>
                <a:cs typeface="+mn-cs"/>
              </a:rPr>
              <a:t>的区别。</a:t>
            </a:r>
            <a:r>
              <a:rPr lang="en-US" altLang="zh-CN" sz="1800" kern="1200" dirty="0" smtClean="0">
                <a:solidFill>
                  <a:schemeClr val="bg2"/>
                </a:solidFill>
                <a:latin typeface="黑体" pitchFamily="49" charset="-122"/>
                <a:ea typeface="黑体" pitchFamily="49" charset="-122"/>
                <a:cs typeface="+mn-cs"/>
              </a:rPr>
              <a:t/>
            </a:r>
            <a:br>
              <a:rPr lang="en-US" altLang="zh-CN" sz="1800" kern="1200" dirty="0" smtClean="0">
                <a:solidFill>
                  <a:schemeClr val="bg2"/>
                </a:solidFill>
                <a:latin typeface="黑体" pitchFamily="49" charset="-122"/>
                <a:ea typeface="黑体" pitchFamily="49" charset="-122"/>
                <a:cs typeface="+mn-cs"/>
              </a:rPr>
            </a:br>
            <a:r>
              <a:rPr lang="en-US" altLang="zh-CN" sz="1800" kern="1200" dirty="0" smtClean="0">
                <a:solidFill>
                  <a:schemeClr val="bg2"/>
                </a:solidFill>
                <a:latin typeface="黑体" pitchFamily="49" charset="-122"/>
                <a:ea typeface="黑体" pitchFamily="49" charset="-122"/>
                <a:cs typeface="+mn-cs"/>
              </a:rPr>
              <a:t/>
            </a:r>
            <a:br>
              <a:rPr lang="en-US" altLang="zh-CN" sz="1800" kern="1200" dirty="0" smtClean="0">
                <a:solidFill>
                  <a:schemeClr val="bg2"/>
                </a:solidFill>
                <a:latin typeface="黑体" pitchFamily="49" charset="-122"/>
                <a:ea typeface="黑体" pitchFamily="49" charset="-122"/>
                <a:cs typeface="+mn-cs"/>
              </a:rPr>
            </a:br>
            <a:r>
              <a:rPr lang="en-US" altLang="zh-CN" sz="1800" kern="1200" dirty="0" smtClean="0">
                <a:solidFill>
                  <a:schemeClr val="bg2"/>
                </a:solidFill>
                <a:latin typeface="黑体" pitchFamily="49" charset="-122"/>
                <a:ea typeface="黑体" pitchFamily="49" charset="-122"/>
                <a:cs typeface="+mn-cs"/>
              </a:rPr>
              <a:t>④ </a:t>
            </a:r>
            <a:r>
              <a:rPr lang="zh-CN" altLang="en-US" sz="1800" kern="1200" dirty="0" smtClean="0">
                <a:solidFill>
                  <a:schemeClr val="bg2"/>
                </a:solidFill>
                <a:latin typeface="黑体" pitchFamily="49" charset="-122"/>
                <a:ea typeface="黑体" pitchFamily="49" charset="-122"/>
                <a:cs typeface="+mn-cs"/>
              </a:rPr>
              <a:t>相同变量和参数的修改。</a:t>
            </a:r>
            <a:r>
              <a:rPr lang="en-US" altLang="zh-CN" sz="1800" kern="1200" dirty="0" smtClean="0">
                <a:solidFill>
                  <a:schemeClr val="bg2"/>
                </a:solidFill>
                <a:latin typeface="黑体" pitchFamily="49" charset="-122"/>
                <a:ea typeface="黑体" pitchFamily="49" charset="-122"/>
                <a:cs typeface="+mn-cs"/>
              </a:rPr>
              <a:t/>
            </a:r>
            <a:br>
              <a:rPr lang="en-US" altLang="zh-CN" sz="1800" kern="1200" dirty="0" smtClean="0">
                <a:solidFill>
                  <a:schemeClr val="bg2"/>
                </a:solidFill>
                <a:latin typeface="黑体" pitchFamily="49" charset="-122"/>
                <a:ea typeface="黑体" pitchFamily="49" charset="-122"/>
                <a:cs typeface="+mn-cs"/>
              </a:rPr>
            </a:br>
            <a:endParaRPr lang="zh-CN" altLang="en-US" sz="1800" kern="1200" dirty="0">
              <a:solidFill>
                <a:schemeClr val="bg2"/>
              </a:solidFill>
              <a:latin typeface="黑体" pitchFamily="49" charset="-122"/>
              <a:ea typeface="黑体" pitchFamily="49" charset="-122"/>
              <a:cs typeface="+mn-cs"/>
            </a:endParaRPr>
          </a:p>
        </p:txBody>
      </p:sp>
      <p:sp>
        <p:nvSpPr>
          <p:cNvPr id="6" name="Text Box 5"/>
          <p:cNvSpPr txBox="1">
            <a:spLocks noChangeArrowheads="1"/>
          </p:cNvSpPr>
          <p:nvPr/>
        </p:nvSpPr>
        <p:spPr bwMode="auto">
          <a:xfrm>
            <a:off x="762000" y="863324"/>
            <a:ext cx="3022600" cy="400110"/>
          </a:xfrm>
          <a:prstGeom prst="rect">
            <a:avLst/>
          </a:prstGeom>
          <a:noFill/>
          <a:ln w="9525" algn="ctr">
            <a:noFill/>
            <a:miter lim="800000"/>
            <a:headEnd/>
            <a:tailEnd/>
          </a:ln>
        </p:spPr>
        <p:txBody>
          <a:bodyPr wrap="square">
            <a:spAutoFit/>
          </a:bodyPr>
          <a:lstStyle/>
          <a:p>
            <a:pPr algn="l"/>
            <a:r>
              <a:rPr lang="zh-CN" altLang="en-US" sz="2000" dirty="0">
                <a:solidFill>
                  <a:schemeClr val="bg2"/>
                </a:solidFill>
              </a:rPr>
              <a:t> </a:t>
            </a:r>
            <a:r>
              <a:rPr lang="en-US" altLang="zh-CN" sz="2000" dirty="0" smtClean="0">
                <a:solidFill>
                  <a:schemeClr val="bg2"/>
                </a:solidFill>
              </a:rPr>
              <a:t>3</a:t>
            </a:r>
            <a:r>
              <a:rPr lang="zh-CN" altLang="en-US" sz="2000" dirty="0" smtClean="0">
                <a:solidFill>
                  <a:schemeClr val="bg2"/>
                </a:solidFill>
              </a:rPr>
              <a:t>、</a:t>
            </a:r>
            <a:r>
              <a:rPr lang="zh-CN" altLang="en-US" sz="2000" dirty="0" smtClean="0">
                <a:solidFill>
                  <a:schemeClr val="bg2"/>
                </a:solidFill>
                <a:latin typeface="黑体" pitchFamily="49" charset="-122"/>
                <a:ea typeface="黑体" pitchFamily="49" charset="-122"/>
              </a:rPr>
              <a:t>跨指标模型编写要点</a:t>
            </a:r>
            <a:endParaRPr lang="zh-CN" altLang="en-US" sz="2000" dirty="0">
              <a:latin typeface="黑体" pitchFamily="49" charset="-122"/>
              <a:ea typeface="黑体" pitchFamily="49" charset="-122"/>
            </a:endParaRPr>
          </a:p>
        </p:txBody>
      </p:sp>
    </p:spTree>
    <p:extLst>
      <p:ext uri="{BB962C8B-B14F-4D97-AF65-F5344CB8AC3E}">
        <p14:creationId xmlns:p14="http://schemas.microsoft.com/office/powerpoint/2010/main" xmlns="" val="3543938121"/>
      </p:ext>
    </p:extLst>
  </p:cSld>
  <p:clrMapOvr>
    <a:masterClrMapping/>
  </p:clrMapOvr>
  <p:transition spd="slow"/>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5"/>
          <p:cNvSpPr txBox="1">
            <a:spLocks noChangeArrowheads="1"/>
          </p:cNvSpPr>
          <p:nvPr/>
        </p:nvSpPr>
        <p:spPr bwMode="auto">
          <a:xfrm>
            <a:off x="939800" y="1031785"/>
            <a:ext cx="3022600" cy="400110"/>
          </a:xfrm>
          <a:prstGeom prst="rect">
            <a:avLst/>
          </a:prstGeom>
          <a:noFill/>
          <a:ln w="9525" algn="ctr">
            <a:noFill/>
            <a:miter lim="800000"/>
            <a:headEnd/>
            <a:tailEnd/>
          </a:ln>
        </p:spPr>
        <p:txBody>
          <a:bodyPr wrap="square">
            <a:spAutoFit/>
          </a:bodyPr>
          <a:lstStyle/>
          <a:p>
            <a:pPr algn="l"/>
            <a:r>
              <a:rPr lang="zh-CN" altLang="en-US" sz="2000" dirty="0">
                <a:solidFill>
                  <a:schemeClr val="bg2"/>
                </a:solidFill>
              </a:rPr>
              <a:t> </a:t>
            </a:r>
            <a:r>
              <a:rPr lang="en-US" altLang="zh-CN" sz="2000" dirty="0" smtClean="0">
                <a:solidFill>
                  <a:schemeClr val="bg2"/>
                </a:solidFill>
              </a:rPr>
              <a:t>1</a:t>
            </a:r>
            <a:r>
              <a:rPr lang="zh-CN" altLang="en-US" sz="2000" dirty="0" smtClean="0">
                <a:solidFill>
                  <a:schemeClr val="bg2"/>
                </a:solidFill>
              </a:rPr>
              <a:t>、</a:t>
            </a:r>
            <a:r>
              <a:rPr lang="zh-CN" altLang="en-US" sz="2000" dirty="0" smtClean="0">
                <a:solidFill>
                  <a:schemeClr val="bg2"/>
                </a:solidFill>
                <a:latin typeface="黑体" pitchFamily="49" charset="-122"/>
                <a:ea typeface="黑体" pitchFamily="49" charset="-122"/>
              </a:rPr>
              <a:t>常用指标分类</a:t>
            </a:r>
            <a:endParaRPr lang="zh-CN" altLang="en-US" sz="2000" dirty="0">
              <a:latin typeface="黑体" pitchFamily="49" charset="-122"/>
              <a:ea typeface="黑体" pitchFamily="49" charset="-122"/>
            </a:endParaRPr>
          </a:p>
        </p:txBody>
      </p:sp>
      <p:sp>
        <p:nvSpPr>
          <p:cNvPr id="7" name="Text Box 5"/>
          <p:cNvSpPr txBox="1">
            <a:spLocks noChangeArrowheads="1"/>
          </p:cNvSpPr>
          <p:nvPr/>
        </p:nvSpPr>
        <p:spPr bwMode="auto">
          <a:xfrm>
            <a:off x="1276350" y="1965325"/>
            <a:ext cx="7073900" cy="2062103"/>
          </a:xfrm>
          <a:prstGeom prst="rect">
            <a:avLst/>
          </a:prstGeom>
          <a:noFill/>
          <a:ln w="9525" algn="ctr">
            <a:noFill/>
            <a:miter lim="800000"/>
            <a:headEnd/>
            <a:tailEnd/>
          </a:ln>
        </p:spPr>
        <p:txBody>
          <a:bodyPr>
            <a:spAutoFit/>
          </a:bodyPr>
          <a:lstStyle/>
          <a:p>
            <a:pPr algn="l"/>
            <a:r>
              <a:rPr lang="zh-CN" altLang="en-US" sz="1600" dirty="0" smtClean="0">
                <a:solidFill>
                  <a:schemeClr val="bg2"/>
                </a:solidFill>
                <a:latin typeface="黑体" pitchFamily="49" charset="-122"/>
                <a:ea typeface="黑体" pitchFamily="49" charset="-122"/>
              </a:rPr>
              <a:t>① </a:t>
            </a:r>
            <a:r>
              <a:rPr lang="en-US" altLang="zh-CN" sz="1600" dirty="0" smtClean="0">
                <a:solidFill>
                  <a:schemeClr val="bg2"/>
                </a:solidFill>
                <a:latin typeface="黑体" pitchFamily="49" charset="-122"/>
                <a:ea typeface="黑体" pitchFamily="49" charset="-122"/>
              </a:rPr>
              <a:t>K</a:t>
            </a:r>
            <a:r>
              <a:rPr lang="zh-CN" altLang="en-US" sz="1600" dirty="0" smtClean="0">
                <a:solidFill>
                  <a:schemeClr val="bg2"/>
                </a:solidFill>
                <a:latin typeface="黑体" pitchFamily="49" charset="-122"/>
                <a:ea typeface="黑体" pitchFamily="49" charset="-122"/>
              </a:rPr>
              <a:t>线形态描述：</a:t>
            </a:r>
            <a:r>
              <a:rPr lang="zh-CN" altLang="en-US" sz="1600" dirty="0" smtClean="0">
                <a:latin typeface="黑体" pitchFamily="49" charset="-122"/>
                <a:ea typeface="黑体" pitchFamily="49" charset="-122"/>
              </a:rPr>
              <a:t>大阳线</a:t>
            </a:r>
            <a:r>
              <a:rPr lang="zh-CN" altLang="en-US" sz="1400" dirty="0" smtClean="0">
                <a:latin typeface="黑体" pitchFamily="49" charset="-122"/>
                <a:ea typeface="黑体" pitchFamily="49" charset="-122"/>
              </a:rPr>
              <a:t>、十字星、穿头破脚</a:t>
            </a:r>
            <a:r>
              <a:rPr lang="en-US" altLang="zh-CN" sz="1400" dirty="0" smtClean="0">
                <a:latin typeface="黑体" pitchFamily="49" charset="-122"/>
                <a:ea typeface="黑体" pitchFamily="49" charset="-122"/>
              </a:rPr>
              <a:t>…</a:t>
            </a:r>
          </a:p>
          <a:p>
            <a:pPr algn="l"/>
            <a:endParaRPr lang="en-US" altLang="zh-CN" sz="1600" dirty="0" smtClean="0">
              <a:solidFill>
                <a:schemeClr val="bg2"/>
              </a:solidFill>
              <a:latin typeface="黑体" pitchFamily="49" charset="-122"/>
              <a:ea typeface="黑体" pitchFamily="49" charset="-122"/>
            </a:endParaRPr>
          </a:p>
          <a:p>
            <a:pPr algn="l"/>
            <a:r>
              <a:rPr lang="zh-CN" altLang="en-US" sz="1600" dirty="0" smtClean="0">
                <a:solidFill>
                  <a:schemeClr val="bg2"/>
                </a:solidFill>
                <a:latin typeface="黑体" pitchFamily="49" charset="-122"/>
                <a:ea typeface="黑体" pitchFamily="49" charset="-122"/>
              </a:rPr>
              <a:t>② 趋势类指标 </a:t>
            </a:r>
            <a:r>
              <a:rPr lang="en-US" altLang="zh-CN" sz="1400" dirty="0" smtClean="0">
                <a:latin typeface="黑体" pitchFamily="49" charset="-122"/>
                <a:ea typeface="黑体" pitchFamily="49" charset="-122"/>
              </a:rPr>
              <a:t>MA</a:t>
            </a:r>
            <a:r>
              <a:rPr lang="zh-CN" altLang="en-US" sz="1400" dirty="0" smtClean="0">
                <a:latin typeface="黑体" pitchFamily="49" charset="-122"/>
                <a:ea typeface="黑体" pitchFamily="49" charset="-122"/>
              </a:rPr>
              <a:t>组合、</a:t>
            </a:r>
            <a:r>
              <a:rPr lang="en-US" altLang="zh-CN" sz="1400" dirty="0" smtClean="0">
                <a:latin typeface="黑体" pitchFamily="49" charset="-122"/>
                <a:ea typeface="黑体" pitchFamily="49" charset="-122"/>
              </a:rPr>
              <a:t>BOLL</a:t>
            </a:r>
            <a:r>
              <a:rPr lang="zh-CN" altLang="en-US" sz="1400" dirty="0" smtClean="0">
                <a:latin typeface="黑体" pitchFamily="49" charset="-122"/>
                <a:ea typeface="黑体" pitchFamily="49" charset="-122"/>
              </a:rPr>
              <a:t>、</a:t>
            </a:r>
            <a:r>
              <a:rPr lang="en-US" altLang="zh-CN" sz="1400" dirty="0" smtClean="0">
                <a:latin typeface="黑体" pitchFamily="49" charset="-122"/>
                <a:ea typeface="黑体" pitchFamily="49" charset="-122"/>
              </a:rPr>
              <a:t>PUBU</a:t>
            </a:r>
            <a:r>
              <a:rPr lang="zh-CN" altLang="en-US" sz="1400" dirty="0" smtClean="0">
                <a:latin typeface="黑体" pitchFamily="49" charset="-122"/>
                <a:ea typeface="黑体" pitchFamily="49" charset="-122"/>
              </a:rPr>
              <a:t>（瀑布线）、</a:t>
            </a:r>
            <a:r>
              <a:rPr lang="en-US" altLang="zh-CN" sz="1400" dirty="0" smtClean="0">
                <a:latin typeface="黑体" pitchFamily="49" charset="-122"/>
                <a:ea typeface="黑体" pitchFamily="49" charset="-122"/>
              </a:rPr>
              <a:t>SAR</a:t>
            </a:r>
            <a:r>
              <a:rPr lang="zh-CN" altLang="en-US" sz="1400" dirty="0" smtClean="0">
                <a:latin typeface="黑体" pitchFamily="49" charset="-122"/>
                <a:ea typeface="黑体" pitchFamily="49" charset="-122"/>
              </a:rPr>
              <a:t>（止损点）</a:t>
            </a:r>
            <a:r>
              <a:rPr lang="en-US" altLang="zh-CN" sz="1400" dirty="0" smtClean="0">
                <a:latin typeface="黑体" pitchFamily="49" charset="-122"/>
                <a:ea typeface="黑体" pitchFamily="49" charset="-122"/>
              </a:rPr>
              <a:t>…</a:t>
            </a:r>
          </a:p>
          <a:p>
            <a:pPr algn="l"/>
            <a:endParaRPr lang="en-US" altLang="zh-CN" sz="1600" dirty="0" smtClean="0">
              <a:solidFill>
                <a:schemeClr val="bg2"/>
              </a:solidFill>
              <a:latin typeface="黑体" pitchFamily="49" charset="-122"/>
              <a:ea typeface="黑体" pitchFamily="49" charset="-122"/>
            </a:endParaRPr>
          </a:p>
          <a:p>
            <a:pPr algn="l"/>
            <a:r>
              <a:rPr lang="zh-CN" altLang="en-US" sz="1600" dirty="0" smtClean="0">
                <a:solidFill>
                  <a:schemeClr val="bg2"/>
                </a:solidFill>
                <a:latin typeface="黑体" pitchFamily="49" charset="-122"/>
                <a:ea typeface="黑体" pitchFamily="49" charset="-122"/>
              </a:rPr>
              <a:t>③ 摆动类指标 </a:t>
            </a:r>
            <a:r>
              <a:rPr lang="en-US" altLang="zh-CN" sz="1400" dirty="0" smtClean="0">
                <a:latin typeface="黑体" pitchFamily="49" charset="-122"/>
                <a:ea typeface="黑体" pitchFamily="49" charset="-122"/>
              </a:rPr>
              <a:t>ATR</a:t>
            </a:r>
            <a:r>
              <a:rPr lang="zh-CN" altLang="en-US" sz="1400" dirty="0" smtClean="0">
                <a:latin typeface="黑体" pitchFamily="49" charset="-122"/>
                <a:ea typeface="黑体" pitchFamily="49" charset="-122"/>
              </a:rPr>
              <a:t>（真实波幅）、</a:t>
            </a:r>
            <a:r>
              <a:rPr lang="en-US" altLang="zh-CN" sz="1400" dirty="0" smtClean="0">
                <a:latin typeface="黑体" pitchFamily="49" charset="-122"/>
                <a:ea typeface="黑体" pitchFamily="49" charset="-122"/>
              </a:rPr>
              <a:t>KDJ</a:t>
            </a:r>
            <a:r>
              <a:rPr lang="zh-CN" altLang="en-US" sz="1400" dirty="0" smtClean="0">
                <a:latin typeface="黑体" pitchFamily="49" charset="-122"/>
                <a:ea typeface="黑体" pitchFamily="49" charset="-122"/>
              </a:rPr>
              <a:t>（随机指标）、</a:t>
            </a:r>
            <a:r>
              <a:rPr lang="en-US" altLang="zh-CN" sz="1400" dirty="0" smtClean="0">
                <a:latin typeface="黑体" pitchFamily="49" charset="-122"/>
                <a:ea typeface="黑体" pitchFamily="49" charset="-122"/>
              </a:rPr>
              <a:t>MACD</a:t>
            </a:r>
            <a:r>
              <a:rPr lang="zh-CN" altLang="en-US" sz="1400" dirty="0" smtClean="0">
                <a:latin typeface="黑体" pitchFamily="49" charset="-122"/>
                <a:ea typeface="黑体" pitchFamily="49" charset="-122"/>
              </a:rPr>
              <a:t>、</a:t>
            </a:r>
            <a:r>
              <a:rPr lang="en-US" altLang="zh-CN" sz="1400" dirty="0" smtClean="0">
                <a:latin typeface="黑体" pitchFamily="49" charset="-122"/>
                <a:ea typeface="黑体" pitchFamily="49" charset="-122"/>
              </a:rPr>
              <a:t>WR</a:t>
            </a:r>
            <a:r>
              <a:rPr lang="zh-CN" altLang="en-US" sz="1400" dirty="0" smtClean="0">
                <a:latin typeface="黑体" pitchFamily="49" charset="-122"/>
                <a:ea typeface="黑体" pitchFamily="49" charset="-122"/>
              </a:rPr>
              <a:t>（威廉指标）</a:t>
            </a:r>
            <a:r>
              <a:rPr lang="en-US" altLang="zh-CN" sz="1400" dirty="0" smtClean="0">
                <a:latin typeface="黑体" pitchFamily="49" charset="-122"/>
                <a:ea typeface="黑体" pitchFamily="49" charset="-122"/>
              </a:rPr>
              <a:t>…</a:t>
            </a:r>
          </a:p>
          <a:p>
            <a:pPr algn="l"/>
            <a:endParaRPr lang="en-US" altLang="zh-CN" sz="1600" dirty="0" smtClean="0">
              <a:solidFill>
                <a:schemeClr val="bg2"/>
              </a:solidFill>
              <a:latin typeface="黑体" pitchFamily="49" charset="-122"/>
              <a:ea typeface="黑体" pitchFamily="49" charset="-122"/>
            </a:endParaRPr>
          </a:p>
          <a:p>
            <a:pPr algn="l"/>
            <a:r>
              <a:rPr lang="zh-CN" altLang="en-US" sz="1600" dirty="0" smtClean="0">
                <a:solidFill>
                  <a:schemeClr val="bg2"/>
                </a:solidFill>
                <a:latin typeface="黑体" pitchFamily="49" charset="-122"/>
                <a:ea typeface="黑体" pitchFamily="49" charset="-122"/>
              </a:rPr>
              <a:t>④ 量仓分析指标 </a:t>
            </a:r>
            <a:r>
              <a:rPr lang="en-US" altLang="zh-CN" sz="1400" dirty="0" smtClean="0">
                <a:latin typeface="黑体" pitchFamily="49" charset="-122"/>
                <a:ea typeface="黑体" pitchFamily="49" charset="-122"/>
              </a:rPr>
              <a:t>CJL</a:t>
            </a:r>
            <a:r>
              <a:rPr lang="zh-CN" altLang="en-US" sz="1400" dirty="0" smtClean="0">
                <a:latin typeface="黑体" pitchFamily="49" charset="-122"/>
                <a:ea typeface="黑体" pitchFamily="49" charset="-122"/>
              </a:rPr>
              <a:t>（成交量）、</a:t>
            </a:r>
            <a:r>
              <a:rPr lang="en-US" altLang="zh-CN" sz="1400" dirty="0" smtClean="0">
                <a:latin typeface="黑体" pitchFamily="49" charset="-122"/>
                <a:ea typeface="黑体" pitchFamily="49" charset="-122"/>
              </a:rPr>
              <a:t>DUALVOL</a:t>
            </a:r>
            <a:r>
              <a:rPr lang="zh-CN" altLang="en-US" sz="1400" dirty="0" smtClean="0">
                <a:latin typeface="黑体" pitchFamily="49" charset="-122"/>
                <a:ea typeface="黑体" pitchFamily="49" charset="-122"/>
              </a:rPr>
              <a:t>（多空量比）、</a:t>
            </a:r>
            <a:r>
              <a:rPr lang="en-US" altLang="zh-CN" sz="1400" dirty="0" smtClean="0">
                <a:latin typeface="黑体" pitchFamily="49" charset="-122"/>
                <a:ea typeface="黑体" pitchFamily="49" charset="-122"/>
              </a:rPr>
              <a:t>OBV</a:t>
            </a:r>
            <a:r>
              <a:rPr lang="zh-CN" altLang="en-US" sz="1400" dirty="0" smtClean="0">
                <a:latin typeface="黑体" pitchFamily="49" charset="-122"/>
                <a:ea typeface="黑体" pitchFamily="49" charset="-122"/>
              </a:rPr>
              <a:t>（量能潮）</a:t>
            </a:r>
            <a:r>
              <a:rPr lang="en-US" altLang="zh-CN" sz="1400" dirty="0" smtClean="0">
                <a:latin typeface="黑体" pitchFamily="49" charset="-122"/>
                <a:ea typeface="黑体" pitchFamily="49" charset="-122"/>
              </a:rPr>
              <a:t>…</a:t>
            </a:r>
          </a:p>
          <a:p>
            <a:pPr algn="l"/>
            <a:endParaRPr lang="en-US" altLang="zh-CN" sz="1600" dirty="0" smtClean="0">
              <a:solidFill>
                <a:schemeClr val="bg2"/>
              </a:solidFill>
              <a:latin typeface="黑体" pitchFamily="49" charset="-122"/>
              <a:ea typeface="黑体" pitchFamily="49" charset="-122"/>
            </a:endParaRPr>
          </a:p>
        </p:txBody>
      </p:sp>
    </p:spTree>
  </p:cSld>
  <p:clrMapOvr>
    <a:masterClrMapping/>
  </p:clrMapOvr>
  <p:transition spd="slow"/>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5"/>
          <p:cNvSpPr txBox="1">
            <a:spLocks noChangeArrowheads="1"/>
          </p:cNvSpPr>
          <p:nvPr/>
        </p:nvSpPr>
        <p:spPr bwMode="auto">
          <a:xfrm>
            <a:off x="939800" y="793660"/>
            <a:ext cx="3022600" cy="400110"/>
          </a:xfrm>
          <a:prstGeom prst="rect">
            <a:avLst/>
          </a:prstGeom>
          <a:noFill/>
          <a:ln w="9525" algn="ctr">
            <a:noFill/>
            <a:miter lim="800000"/>
            <a:headEnd/>
            <a:tailEnd/>
          </a:ln>
        </p:spPr>
        <p:txBody>
          <a:bodyPr wrap="square">
            <a:spAutoFit/>
          </a:bodyPr>
          <a:lstStyle/>
          <a:p>
            <a:pPr algn="l"/>
            <a:r>
              <a:rPr lang="zh-CN" altLang="en-US" sz="2000" dirty="0">
                <a:solidFill>
                  <a:schemeClr val="bg2"/>
                </a:solidFill>
              </a:rPr>
              <a:t> </a:t>
            </a:r>
            <a:r>
              <a:rPr lang="en-US" altLang="zh-CN" sz="2000" dirty="0" smtClean="0">
                <a:solidFill>
                  <a:schemeClr val="bg2"/>
                </a:solidFill>
              </a:rPr>
              <a:t>1</a:t>
            </a:r>
            <a:r>
              <a:rPr lang="zh-CN" altLang="en-US" sz="2000" dirty="0" smtClean="0">
                <a:solidFill>
                  <a:schemeClr val="bg2"/>
                </a:solidFill>
              </a:rPr>
              <a:t>、</a:t>
            </a:r>
            <a:r>
              <a:rPr lang="zh-CN" altLang="en-US" sz="2000" dirty="0" smtClean="0">
                <a:solidFill>
                  <a:schemeClr val="bg2"/>
                </a:solidFill>
                <a:latin typeface="黑体" pitchFamily="49" charset="-122"/>
                <a:ea typeface="黑体" pitchFamily="49" charset="-122"/>
              </a:rPr>
              <a:t>常用指标分类</a:t>
            </a:r>
            <a:endParaRPr lang="zh-CN" altLang="en-US" sz="2000" dirty="0">
              <a:latin typeface="黑体" pitchFamily="49" charset="-122"/>
              <a:ea typeface="黑体" pitchFamily="49" charset="-122"/>
            </a:endParaRPr>
          </a:p>
        </p:txBody>
      </p:sp>
      <p:sp>
        <p:nvSpPr>
          <p:cNvPr id="5" name="Text Box 5"/>
          <p:cNvSpPr txBox="1">
            <a:spLocks noChangeArrowheads="1"/>
          </p:cNvSpPr>
          <p:nvPr/>
        </p:nvSpPr>
        <p:spPr bwMode="auto">
          <a:xfrm>
            <a:off x="1333500" y="1381125"/>
            <a:ext cx="3022600" cy="400110"/>
          </a:xfrm>
          <a:prstGeom prst="rect">
            <a:avLst/>
          </a:prstGeom>
          <a:noFill/>
          <a:ln w="9525" algn="ctr">
            <a:noFill/>
            <a:miter lim="800000"/>
            <a:headEnd/>
            <a:tailEnd/>
          </a:ln>
        </p:spPr>
        <p:txBody>
          <a:bodyPr wrap="square">
            <a:spAutoFit/>
          </a:bodyPr>
          <a:lstStyle/>
          <a:p>
            <a:pPr algn="l"/>
            <a:r>
              <a:rPr lang="zh-CN" altLang="en-US" sz="2000" dirty="0">
                <a:solidFill>
                  <a:schemeClr val="bg2"/>
                </a:solidFill>
                <a:latin typeface="黑体" pitchFamily="49" charset="-122"/>
                <a:ea typeface="黑体" pitchFamily="49" charset="-122"/>
              </a:rPr>
              <a:t> </a:t>
            </a:r>
            <a:r>
              <a:rPr lang="en-US" altLang="zh-CN" sz="2000" dirty="0" smtClean="0">
                <a:solidFill>
                  <a:schemeClr val="bg2"/>
                </a:solidFill>
                <a:latin typeface="黑体" pitchFamily="49" charset="-122"/>
                <a:ea typeface="黑体" pitchFamily="49" charset="-122"/>
              </a:rPr>
              <a:t>K</a:t>
            </a:r>
            <a:r>
              <a:rPr lang="zh-CN" altLang="en-US" sz="2000" dirty="0" smtClean="0">
                <a:solidFill>
                  <a:schemeClr val="bg2"/>
                </a:solidFill>
                <a:latin typeface="黑体" pitchFamily="49" charset="-122"/>
                <a:ea typeface="黑体" pitchFamily="49" charset="-122"/>
              </a:rPr>
              <a:t>线形态描述</a:t>
            </a:r>
            <a:endParaRPr lang="zh-CN" altLang="en-US" sz="2000" dirty="0">
              <a:latin typeface="黑体" pitchFamily="49" charset="-122"/>
              <a:ea typeface="黑体" pitchFamily="49" charset="-122"/>
            </a:endParaRPr>
          </a:p>
        </p:txBody>
      </p:sp>
      <p:sp>
        <p:nvSpPr>
          <p:cNvPr id="6" name="Text Box 5"/>
          <p:cNvSpPr txBox="1">
            <a:spLocks noChangeArrowheads="1"/>
          </p:cNvSpPr>
          <p:nvPr/>
        </p:nvSpPr>
        <p:spPr bwMode="auto">
          <a:xfrm>
            <a:off x="1219200" y="1895475"/>
            <a:ext cx="7162800" cy="1384995"/>
          </a:xfrm>
          <a:prstGeom prst="rect">
            <a:avLst/>
          </a:prstGeom>
          <a:noFill/>
          <a:ln w="9525" algn="ctr">
            <a:noFill/>
            <a:miter lim="800000"/>
            <a:headEnd/>
            <a:tailEnd/>
          </a:ln>
        </p:spPr>
        <p:txBody>
          <a:bodyPr wrap="square">
            <a:spAutoFit/>
          </a:bodyPr>
          <a:lstStyle/>
          <a:p>
            <a:pPr algn="l"/>
            <a:r>
              <a:rPr lang="zh-CN" altLang="en-US" sz="2000" dirty="0">
                <a:solidFill>
                  <a:schemeClr val="bg2"/>
                </a:solidFill>
              </a:rPr>
              <a:t> </a:t>
            </a:r>
            <a:r>
              <a:rPr lang="zh-CN" altLang="en-US" sz="1600" dirty="0" smtClean="0">
                <a:solidFill>
                  <a:schemeClr val="bg2"/>
                </a:solidFill>
                <a:latin typeface="黑体" pitchFamily="49" charset="-122"/>
                <a:ea typeface="黑体" pitchFamily="49" charset="-122"/>
              </a:rPr>
              <a:t>① 大阳线：开盘价即为最低，收盘价即为最高；当根</a:t>
            </a:r>
            <a:r>
              <a:rPr lang="en-US" altLang="zh-CN" sz="1600" dirty="0" smtClean="0">
                <a:solidFill>
                  <a:schemeClr val="bg2"/>
                </a:solidFill>
                <a:latin typeface="黑体" pitchFamily="49" charset="-122"/>
                <a:ea typeface="黑体" pitchFamily="49" charset="-122"/>
              </a:rPr>
              <a:t>K</a:t>
            </a:r>
            <a:r>
              <a:rPr lang="zh-CN" altLang="en-US" sz="1600" dirty="0" smtClean="0">
                <a:solidFill>
                  <a:schemeClr val="bg2"/>
                </a:solidFill>
                <a:latin typeface="黑体" pitchFamily="49" charset="-122"/>
                <a:ea typeface="黑体" pitchFamily="49" charset="-122"/>
              </a:rPr>
              <a:t>线涨幅大于</a:t>
            </a:r>
            <a:r>
              <a:rPr lang="en-US" altLang="zh-CN" sz="1600" dirty="0" smtClean="0">
                <a:solidFill>
                  <a:schemeClr val="bg2"/>
                </a:solidFill>
                <a:latin typeface="黑体" pitchFamily="49" charset="-122"/>
                <a:ea typeface="黑体" pitchFamily="49" charset="-122"/>
              </a:rPr>
              <a:t>4%</a:t>
            </a:r>
          </a:p>
          <a:p>
            <a:pPr algn="l"/>
            <a:endParaRPr lang="en-US" altLang="zh-CN" sz="1600" dirty="0" smtClean="0">
              <a:solidFill>
                <a:schemeClr val="bg2"/>
              </a:solidFill>
              <a:latin typeface="黑体" pitchFamily="49" charset="-122"/>
              <a:ea typeface="黑体" pitchFamily="49" charset="-122"/>
            </a:endParaRPr>
          </a:p>
          <a:p>
            <a:pPr algn="l"/>
            <a:r>
              <a:rPr lang="en-US" altLang="zh-CN" sz="1600" dirty="0" smtClean="0">
                <a:solidFill>
                  <a:schemeClr val="bg2"/>
                </a:solidFill>
                <a:latin typeface="黑体" pitchFamily="49" charset="-122"/>
                <a:ea typeface="黑体" pitchFamily="49" charset="-122"/>
              </a:rPr>
              <a:t>   </a:t>
            </a:r>
          </a:p>
          <a:p>
            <a:pPr algn="l"/>
            <a:endParaRPr lang="en-US" altLang="zh-CN" sz="1600" dirty="0" smtClean="0">
              <a:solidFill>
                <a:schemeClr val="bg2"/>
              </a:solidFill>
              <a:latin typeface="黑体" pitchFamily="49" charset="-122"/>
              <a:ea typeface="黑体" pitchFamily="49" charset="-122"/>
            </a:endParaRPr>
          </a:p>
          <a:p>
            <a:pPr algn="l"/>
            <a:r>
              <a:rPr lang="en-US" altLang="zh-CN" sz="1600" dirty="0" smtClean="0">
                <a:solidFill>
                  <a:schemeClr val="bg2"/>
                </a:solidFill>
                <a:latin typeface="黑体" pitchFamily="49" charset="-122"/>
                <a:ea typeface="黑体" pitchFamily="49" charset="-122"/>
              </a:rPr>
              <a:t>   </a:t>
            </a:r>
            <a:endParaRPr lang="zh-CN" altLang="en-US" sz="1600" dirty="0">
              <a:latin typeface="黑体" pitchFamily="49" charset="-122"/>
              <a:ea typeface="黑体" pitchFamily="49" charset="-122"/>
            </a:endParaRPr>
          </a:p>
        </p:txBody>
      </p:sp>
      <p:sp>
        <p:nvSpPr>
          <p:cNvPr id="8" name="矩形 7"/>
          <p:cNvSpPr/>
          <p:nvPr/>
        </p:nvSpPr>
        <p:spPr>
          <a:xfrm>
            <a:off x="1495425" y="2333625"/>
            <a:ext cx="5791200" cy="954107"/>
          </a:xfrm>
          <a:prstGeom prst="rect">
            <a:avLst/>
          </a:prstGeom>
        </p:spPr>
        <p:txBody>
          <a:bodyPr wrap="square">
            <a:spAutoFit/>
          </a:bodyPr>
          <a:lstStyle/>
          <a:p>
            <a:pPr algn="l"/>
            <a:r>
              <a:rPr lang="en-US" altLang="zh-CN" sz="1400" dirty="0" smtClean="0">
                <a:solidFill>
                  <a:schemeClr val="bg2"/>
                </a:solidFill>
                <a:latin typeface="黑体" pitchFamily="49" charset="-122"/>
                <a:ea typeface="黑体" pitchFamily="49" charset="-122"/>
              </a:rPr>
              <a:t>AA:=OPEN=LOW; </a:t>
            </a:r>
          </a:p>
          <a:p>
            <a:pPr algn="l"/>
            <a:r>
              <a:rPr lang="en-US" altLang="zh-CN" sz="1400" dirty="0" smtClean="0">
                <a:solidFill>
                  <a:schemeClr val="bg2"/>
                </a:solidFill>
                <a:latin typeface="黑体" pitchFamily="49" charset="-122"/>
                <a:ea typeface="黑体" pitchFamily="49" charset="-122"/>
              </a:rPr>
              <a:t>BB:=CLOSE=HIGH; </a:t>
            </a:r>
          </a:p>
          <a:p>
            <a:pPr algn="l"/>
            <a:r>
              <a:rPr lang="en-US" altLang="zh-CN" sz="1400" dirty="0" smtClean="0">
                <a:solidFill>
                  <a:schemeClr val="bg2"/>
                </a:solidFill>
                <a:latin typeface="黑体" pitchFamily="49" charset="-122"/>
                <a:ea typeface="黑体" pitchFamily="49" charset="-122"/>
              </a:rPr>
              <a:t>CC :=CLOSE/OPEN&gt;1.04; </a:t>
            </a:r>
          </a:p>
          <a:p>
            <a:pPr algn="l"/>
            <a:r>
              <a:rPr lang="zh-CN" altLang="en-US" sz="1400" dirty="0" smtClean="0">
                <a:solidFill>
                  <a:schemeClr val="bg2"/>
                </a:solidFill>
                <a:latin typeface="黑体" pitchFamily="49" charset="-122"/>
                <a:ea typeface="黑体" pitchFamily="49" charset="-122"/>
              </a:rPr>
              <a:t>综合判断条件 </a:t>
            </a:r>
            <a:r>
              <a:rPr lang="en-US" altLang="zh-CN" sz="1400" dirty="0" smtClean="0">
                <a:solidFill>
                  <a:schemeClr val="bg2"/>
                </a:solidFill>
                <a:latin typeface="黑体" pitchFamily="49" charset="-122"/>
                <a:ea typeface="黑体" pitchFamily="49" charset="-122"/>
              </a:rPr>
              <a:t>AA&amp;&amp;BB&amp;&amp;CC </a:t>
            </a:r>
            <a:endParaRPr lang="zh-CN" altLang="en-US" sz="1400" dirty="0" smtClean="0">
              <a:solidFill>
                <a:schemeClr val="bg2"/>
              </a:solidFill>
              <a:latin typeface="黑体" pitchFamily="49" charset="-122"/>
              <a:ea typeface="黑体" pitchFamily="49" charset="-122"/>
            </a:endParaRPr>
          </a:p>
        </p:txBody>
      </p:sp>
      <p:sp>
        <p:nvSpPr>
          <p:cNvPr id="9" name="Text Box 5"/>
          <p:cNvSpPr txBox="1">
            <a:spLocks noChangeArrowheads="1"/>
          </p:cNvSpPr>
          <p:nvPr/>
        </p:nvSpPr>
        <p:spPr bwMode="auto">
          <a:xfrm>
            <a:off x="1209675" y="3343275"/>
            <a:ext cx="7162800" cy="4585871"/>
          </a:xfrm>
          <a:prstGeom prst="rect">
            <a:avLst/>
          </a:prstGeom>
          <a:noFill/>
          <a:ln w="9525" algn="ctr">
            <a:noFill/>
            <a:miter lim="800000"/>
            <a:headEnd/>
            <a:tailEnd/>
          </a:ln>
        </p:spPr>
        <p:txBody>
          <a:bodyPr wrap="square">
            <a:spAutoFit/>
          </a:bodyPr>
          <a:lstStyle/>
          <a:p>
            <a:pPr algn="l"/>
            <a:r>
              <a:rPr lang="zh-CN" altLang="en-US" sz="2000" dirty="0">
                <a:solidFill>
                  <a:schemeClr val="bg2"/>
                </a:solidFill>
              </a:rPr>
              <a:t> </a:t>
            </a:r>
            <a:r>
              <a:rPr lang="zh-CN" altLang="en-US" sz="1600" dirty="0" smtClean="0">
                <a:solidFill>
                  <a:schemeClr val="bg2"/>
                </a:solidFill>
                <a:latin typeface="黑体" pitchFamily="49" charset="-122"/>
                <a:ea typeface="黑体" pitchFamily="49" charset="-122"/>
              </a:rPr>
              <a:t>② 穿头破脚：两只</a:t>
            </a:r>
            <a:r>
              <a:rPr lang="en-US" altLang="zh-CN" sz="1600" dirty="0" smtClean="0">
                <a:solidFill>
                  <a:schemeClr val="bg2"/>
                </a:solidFill>
                <a:latin typeface="黑体" pitchFamily="49" charset="-122"/>
                <a:ea typeface="黑体" pitchFamily="49" charset="-122"/>
              </a:rPr>
              <a:t>K</a:t>
            </a:r>
            <a:r>
              <a:rPr lang="zh-CN" altLang="en-US" sz="1600" dirty="0" smtClean="0">
                <a:solidFill>
                  <a:schemeClr val="bg2"/>
                </a:solidFill>
                <a:latin typeface="黑体" pitchFamily="49" charset="-122"/>
                <a:ea typeface="黑体" pitchFamily="49" charset="-122"/>
              </a:rPr>
              <a:t>线组成，表示行情将要转向，当前</a:t>
            </a:r>
            <a:r>
              <a:rPr lang="en-US" altLang="zh-CN" sz="1600" dirty="0" smtClean="0">
                <a:solidFill>
                  <a:schemeClr val="bg2"/>
                </a:solidFill>
                <a:latin typeface="黑体" pitchFamily="49" charset="-122"/>
                <a:ea typeface="黑体" pitchFamily="49" charset="-122"/>
              </a:rPr>
              <a:t>K</a:t>
            </a:r>
            <a:r>
              <a:rPr lang="zh-CN" altLang="en-US" sz="1600" dirty="0" smtClean="0">
                <a:solidFill>
                  <a:schemeClr val="bg2"/>
                </a:solidFill>
                <a:latin typeface="黑体" pitchFamily="49" charset="-122"/>
                <a:ea typeface="黑体" pitchFamily="49" charset="-122"/>
              </a:rPr>
              <a:t>线的开收至少有</a:t>
            </a:r>
            <a:r>
              <a:rPr lang="en-US" altLang="zh-CN" sz="1600" dirty="0" smtClean="0">
                <a:solidFill>
                  <a:schemeClr val="bg2"/>
                </a:solidFill>
                <a:latin typeface="黑体" pitchFamily="49" charset="-122"/>
                <a:ea typeface="黑体" pitchFamily="49" charset="-122"/>
              </a:rPr>
              <a:t>4%</a:t>
            </a:r>
            <a:r>
              <a:rPr lang="zh-CN" altLang="en-US" sz="1600" dirty="0" smtClean="0">
                <a:solidFill>
                  <a:schemeClr val="bg2"/>
                </a:solidFill>
                <a:latin typeface="黑体" pitchFamily="49" charset="-122"/>
                <a:ea typeface="黑体" pitchFamily="49" charset="-122"/>
              </a:rPr>
              <a:t>的差值，如果是向上穿头破脚的类型，那么该</a:t>
            </a:r>
            <a:r>
              <a:rPr lang="en-US" altLang="zh-CN" sz="1600" dirty="0" smtClean="0">
                <a:solidFill>
                  <a:schemeClr val="bg2"/>
                </a:solidFill>
                <a:latin typeface="黑体" pitchFamily="49" charset="-122"/>
                <a:ea typeface="黑体" pitchFamily="49" charset="-122"/>
              </a:rPr>
              <a:t>K</a:t>
            </a:r>
            <a:r>
              <a:rPr lang="zh-CN" altLang="en-US" sz="1600" dirty="0" smtClean="0">
                <a:solidFill>
                  <a:schemeClr val="bg2"/>
                </a:solidFill>
                <a:latin typeface="黑体" pitchFamily="49" charset="-122"/>
                <a:ea typeface="黑体" pitchFamily="49" charset="-122"/>
              </a:rPr>
              <a:t>线应该收阳，同时当前</a:t>
            </a:r>
            <a:r>
              <a:rPr lang="en-US" altLang="zh-CN" sz="1600" dirty="0" smtClean="0">
                <a:solidFill>
                  <a:schemeClr val="bg2"/>
                </a:solidFill>
                <a:latin typeface="黑体" pitchFamily="49" charset="-122"/>
                <a:ea typeface="黑体" pitchFamily="49" charset="-122"/>
              </a:rPr>
              <a:t>K</a:t>
            </a:r>
            <a:r>
              <a:rPr lang="zh-CN" altLang="en-US" sz="1600" dirty="0" smtClean="0">
                <a:solidFill>
                  <a:schemeClr val="bg2"/>
                </a:solidFill>
                <a:latin typeface="黑体" pitchFamily="49" charset="-122"/>
                <a:ea typeface="黑体" pitchFamily="49" charset="-122"/>
              </a:rPr>
              <a:t>线的最高价和最低价要包住前一根</a:t>
            </a:r>
            <a:r>
              <a:rPr lang="en-US" altLang="zh-CN" sz="1600" dirty="0" smtClean="0">
                <a:solidFill>
                  <a:schemeClr val="bg2"/>
                </a:solidFill>
                <a:latin typeface="黑体" pitchFamily="49" charset="-122"/>
                <a:ea typeface="黑体" pitchFamily="49" charset="-122"/>
              </a:rPr>
              <a:t>K</a:t>
            </a:r>
            <a:r>
              <a:rPr lang="zh-CN" altLang="en-US" sz="1600" dirty="0" smtClean="0">
                <a:solidFill>
                  <a:schemeClr val="bg2"/>
                </a:solidFill>
                <a:latin typeface="黑体" pitchFamily="49" charset="-122"/>
                <a:ea typeface="黑体" pitchFamily="49" charset="-122"/>
              </a:rPr>
              <a:t>线。</a:t>
            </a:r>
            <a:endParaRPr lang="en-US" altLang="zh-CN" sz="1600" dirty="0" smtClean="0">
              <a:solidFill>
                <a:schemeClr val="bg2"/>
              </a:solidFill>
              <a:latin typeface="黑体" pitchFamily="49" charset="-122"/>
              <a:ea typeface="黑体" pitchFamily="49" charset="-122"/>
            </a:endParaRPr>
          </a:p>
          <a:p>
            <a:pPr algn="l"/>
            <a:endParaRPr lang="en-US" altLang="zh-CN" sz="1600" dirty="0" smtClean="0">
              <a:solidFill>
                <a:schemeClr val="bg2"/>
              </a:solidFill>
              <a:latin typeface="黑体" pitchFamily="49" charset="-122"/>
              <a:ea typeface="黑体" pitchFamily="49" charset="-122"/>
            </a:endParaRPr>
          </a:p>
          <a:p>
            <a:pPr algn="l"/>
            <a:r>
              <a:rPr lang="en-US" altLang="zh-CN" sz="1400" dirty="0" smtClean="0">
                <a:solidFill>
                  <a:schemeClr val="bg2"/>
                </a:solidFill>
                <a:latin typeface="黑体" pitchFamily="49" charset="-122"/>
                <a:ea typeface="黑体" pitchFamily="49" charset="-122"/>
              </a:rPr>
              <a:t>   A1:=REF(CLOSE,1); </a:t>
            </a:r>
            <a:endParaRPr lang="zh-CN" altLang="zh-CN" sz="1400" dirty="0" smtClean="0">
              <a:solidFill>
                <a:schemeClr val="bg2"/>
              </a:solidFill>
              <a:latin typeface="黑体" pitchFamily="49" charset="-122"/>
              <a:ea typeface="黑体" pitchFamily="49" charset="-122"/>
            </a:endParaRPr>
          </a:p>
          <a:p>
            <a:pPr algn="l"/>
            <a:r>
              <a:rPr lang="en-US" altLang="zh-CN" sz="1400" dirty="0" smtClean="0">
                <a:solidFill>
                  <a:schemeClr val="bg2"/>
                </a:solidFill>
                <a:latin typeface="黑体" pitchFamily="49" charset="-122"/>
                <a:ea typeface="黑体" pitchFamily="49" charset="-122"/>
              </a:rPr>
              <a:t>   A2:=REF(OPEN,1); </a:t>
            </a:r>
            <a:endParaRPr lang="zh-CN" altLang="zh-CN" sz="1400" dirty="0" smtClean="0">
              <a:solidFill>
                <a:schemeClr val="bg2"/>
              </a:solidFill>
              <a:latin typeface="黑体" pitchFamily="49" charset="-122"/>
              <a:ea typeface="黑体" pitchFamily="49" charset="-122"/>
            </a:endParaRPr>
          </a:p>
          <a:p>
            <a:pPr algn="l"/>
            <a:r>
              <a:rPr lang="en-US" altLang="zh-CN" sz="1400" dirty="0" smtClean="0">
                <a:solidFill>
                  <a:schemeClr val="bg2"/>
                </a:solidFill>
                <a:latin typeface="黑体" pitchFamily="49" charset="-122"/>
                <a:ea typeface="黑体" pitchFamily="49" charset="-122"/>
              </a:rPr>
              <a:t>   BB:C/O&gt;1.04;</a:t>
            </a:r>
            <a:endParaRPr lang="zh-CN" altLang="zh-CN" sz="1400" dirty="0" smtClean="0">
              <a:solidFill>
                <a:schemeClr val="bg2"/>
              </a:solidFill>
              <a:latin typeface="黑体" pitchFamily="49" charset="-122"/>
              <a:ea typeface="黑体" pitchFamily="49" charset="-122"/>
            </a:endParaRPr>
          </a:p>
          <a:p>
            <a:pPr algn="l"/>
            <a:r>
              <a:rPr lang="en-US" altLang="zh-CN" sz="1400" dirty="0" smtClean="0">
                <a:solidFill>
                  <a:schemeClr val="bg2"/>
                </a:solidFill>
                <a:latin typeface="黑体" pitchFamily="49" charset="-122"/>
                <a:ea typeface="黑体" pitchFamily="49" charset="-122"/>
              </a:rPr>
              <a:t>   B1:=OPEN&lt;A1; </a:t>
            </a:r>
            <a:endParaRPr lang="zh-CN" altLang="zh-CN" sz="1400" dirty="0" smtClean="0">
              <a:solidFill>
                <a:schemeClr val="bg2"/>
              </a:solidFill>
              <a:latin typeface="黑体" pitchFamily="49" charset="-122"/>
              <a:ea typeface="黑体" pitchFamily="49" charset="-122"/>
            </a:endParaRPr>
          </a:p>
          <a:p>
            <a:pPr algn="l"/>
            <a:r>
              <a:rPr lang="en-US" altLang="zh-CN" sz="1400" dirty="0" smtClean="0">
                <a:solidFill>
                  <a:schemeClr val="bg2"/>
                </a:solidFill>
                <a:latin typeface="黑体" pitchFamily="49" charset="-122"/>
                <a:ea typeface="黑体" pitchFamily="49" charset="-122"/>
              </a:rPr>
              <a:t>   B2:=CLOSE&gt;A2; </a:t>
            </a:r>
            <a:endParaRPr lang="zh-CN" altLang="zh-CN" sz="1400" dirty="0" smtClean="0">
              <a:solidFill>
                <a:schemeClr val="bg2"/>
              </a:solidFill>
              <a:latin typeface="黑体" pitchFamily="49" charset="-122"/>
              <a:ea typeface="黑体" pitchFamily="49" charset="-122"/>
            </a:endParaRPr>
          </a:p>
          <a:p>
            <a:pPr algn="l"/>
            <a:r>
              <a:rPr lang="en-US" altLang="zh-CN" sz="1400" dirty="0" smtClean="0">
                <a:solidFill>
                  <a:schemeClr val="bg2"/>
                </a:solidFill>
                <a:latin typeface="黑体" pitchFamily="49" charset="-122"/>
                <a:ea typeface="黑体" pitchFamily="49" charset="-122"/>
              </a:rPr>
              <a:t>   </a:t>
            </a:r>
            <a:r>
              <a:rPr lang="zh-CN" altLang="zh-CN" sz="1400" dirty="0" smtClean="0">
                <a:solidFill>
                  <a:schemeClr val="bg2"/>
                </a:solidFill>
                <a:latin typeface="黑体" pitchFamily="49" charset="-122"/>
                <a:ea typeface="黑体" pitchFamily="49" charset="-122"/>
              </a:rPr>
              <a:t>综合判断条件</a:t>
            </a:r>
            <a:r>
              <a:rPr lang="en-US" altLang="zh-CN" sz="1400" dirty="0" smtClean="0">
                <a:solidFill>
                  <a:schemeClr val="bg2"/>
                </a:solidFill>
                <a:latin typeface="黑体" pitchFamily="49" charset="-122"/>
                <a:ea typeface="黑体" pitchFamily="49" charset="-122"/>
              </a:rPr>
              <a:t> BB&amp;&amp;B1&amp;&amp;B2 </a:t>
            </a:r>
          </a:p>
          <a:p>
            <a:pPr algn="l"/>
            <a:endParaRPr lang="en-US" altLang="zh-CN" sz="1400" dirty="0" smtClean="0">
              <a:solidFill>
                <a:schemeClr val="bg2"/>
              </a:solidFill>
              <a:latin typeface="黑体" pitchFamily="49" charset="-122"/>
              <a:ea typeface="黑体" pitchFamily="49" charset="-122"/>
            </a:endParaRPr>
          </a:p>
          <a:p>
            <a:pPr algn="l"/>
            <a:r>
              <a:rPr lang="zh-CN" altLang="en-US" sz="1400" dirty="0" smtClean="0">
                <a:solidFill>
                  <a:schemeClr val="bg2"/>
                </a:solidFill>
                <a:latin typeface="黑体" pitchFamily="49" charset="-122"/>
                <a:ea typeface="黑体" pitchFamily="49" charset="-122"/>
              </a:rPr>
              <a:t>练习：向下的穿头破脚如何编写？</a:t>
            </a:r>
            <a:endParaRPr lang="zh-CN" altLang="zh-CN" sz="1400" dirty="0" smtClean="0">
              <a:solidFill>
                <a:schemeClr val="bg2"/>
              </a:solidFill>
              <a:latin typeface="黑体" pitchFamily="49" charset="-122"/>
              <a:ea typeface="黑体" pitchFamily="49" charset="-122"/>
            </a:endParaRPr>
          </a:p>
          <a:p>
            <a:pPr algn="l"/>
            <a:endParaRPr lang="en-US" altLang="zh-CN" sz="1600" dirty="0" smtClean="0">
              <a:solidFill>
                <a:schemeClr val="bg2"/>
              </a:solidFill>
              <a:latin typeface="黑体" pitchFamily="49" charset="-122"/>
              <a:ea typeface="黑体" pitchFamily="49" charset="-122"/>
            </a:endParaRPr>
          </a:p>
          <a:p>
            <a:pPr algn="l"/>
            <a:endParaRPr lang="en-US" altLang="zh-CN" sz="1600" dirty="0" smtClean="0">
              <a:solidFill>
                <a:schemeClr val="bg2"/>
              </a:solidFill>
              <a:latin typeface="黑体" pitchFamily="49" charset="-122"/>
              <a:ea typeface="黑体" pitchFamily="49" charset="-122"/>
            </a:endParaRPr>
          </a:p>
          <a:p>
            <a:pPr algn="l"/>
            <a:r>
              <a:rPr lang="en-US" altLang="zh-CN" sz="1600" dirty="0" smtClean="0">
                <a:solidFill>
                  <a:schemeClr val="bg2"/>
                </a:solidFill>
                <a:latin typeface="黑体" pitchFamily="49" charset="-122"/>
                <a:ea typeface="黑体" pitchFamily="49" charset="-122"/>
              </a:rPr>
              <a:t>   </a:t>
            </a:r>
          </a:p>
          <a:p>
            <a:pPr algn="l"/>
            <a:endParaRPr lang="en-US" altLang="zh-CN" sz="1600" dirty="0" smtClean="0">
              <a:solidFill>
                <a:schemeClr val="bg2"/>
              </a:solidFill>
              <a:latin typeface="黑体" pitchFamily="49" charset="-122"/>
              <a:ea typeface="黑体" pitchFamily="49" charset="-122"/>
            </a:endParaRPr>
          </a:p>
          <a:p>
            <a:pPr algn="l"/>
            <a:r>
              <a:rPr lang="en-US" altLang="zh-CN" sz="1600" dirty="0" smtClean="0">
                <a:solidFill>
                  <a:schemeClr val="bg2"/>
                </a:solidFill>
                <a:latin typeface="黑体" pitchFamily="49" charset="-122"/>
                <a:ea typeface="黑体" pitchFamily="49" charset="-122"/>
              </a:rPr>
              <a:t>   </a:t>
            </a:r>
          </a:p>
          <a:p>
            <a:pPr algn="l"/>
            <a:endParaRPr lang="en-US" altLang="zh-CN" sz="1600" dirty="0" smtClean="0">
              <a:solidFill>
                <a:schemeClr val="bg2"/>
              </a:solidFill>
              <a:latin typeface="黑体" pitchFamily="49" charset="-122"/>
              <a:ea typeface="黑体" pitchFamily="49" charset="-122"/>
            </a:endParaRPr>
          </a:p>
          <a:p>
            <a:pPr algn="l"/>
            <a:r>
              <a:rPr lang="en-US" altLang="zh-CN" sz="1600" dirty="0" smtClean="0">
                <a:solidFill>
                  <a:schemeClr val="bg2"/>
                </a:solidFill>
                <a:latin typeface="黑体" pitchFamily="49" charset="-122"/>
                <a:ea typeface="黑体" pitchFamily="49" charset="-122"/>
              </a:rPr>
              <a:t>   </a:t>
            </a:r>
            <a:endParaRPr lang="zh-CN" altLang="en-US" sz="1600" dirty="0">
              <a:latin typeface="黑体" pitchFamily="49" charset="-122"/>
              <a:ea typeface="黑体" pitchFamily="49" charset="-122"/>
            </a:endParaRPr>
          </a:p>
        </p:txBody>
      </p:sp>
      <p:sp>
        <p:nvSpPr>
          <p:cNvPr id="11" name="TextBox 10"/>
          <p:cNvSpPr txBox="1"/>
          <p:nvPr/>
        </p:nvSpPr>
        <p:spPr>
          <a:xfrm>
            <a:off x="1200150" y="6296025"/>
            <a:ext cx="2590800" cy="307777"/>
          </a:xfrm>
          <a:prstGeom prst="rect">
            <a:avLst/>
          </a:prstGeom>
          <a:noFill/>
        </p:spPr>
        <p:txBody>
          <a:bodyPr wrap="square" rtlCol="0">
            <a:spAutoFit/>
          </a:bodyPr>
          <a:lstStyle/>
          <a:p>
            <a:pPr algn="l"/>
            <a:r>
              <a:rPr lang="zh-CN" altLang="en-US" sz="1400" dirty="0" smtClean="0">
                <a:latin typeface="黑体" pitchFamily="49" charset="-122"/>
                <a:ea typeface="黑体" pitchFamily="49" charset="-122"/>
              </a:rPr>
              <a:t>关键字：</a:t>
            </a:r>
            <a:r>
              <a:rPr lang="en-US" altLang="zh-CN" sz="1400" dirty="0" smtClean="0">
                <a:latin typeface="黑体" pitchFamily="49" charset="-122"/>
                <a:ea typeface="黑体" pitchFamily="49" charset="-122"/>
              </a:rPr>
              <a:t>&amp;&amp;</a:t>
            </a:r>
            <a:endParaRPr lang="zh-CN" altLang="en-US" sz="1400" dirty="0">
              <a:latin typeface="黑体" pitchFamily="49" charset="-122"/>
              <a:ea typeface="黑体" pitchFamily="49" charset="-122"/>
            </a:endParaRPr>
          </a:p>
        </p:txBody>
      </p:sp>
    </p:spTree>
  </p:cSld>
  <p:clrMapOvr>
    <a:masterClrMapping/>
  </p:clrMapOvr>
  <p:transition spd="slow"/>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5"/>
          <p:cNvSpPr txBox="1">
            <a:spLocks noChangeArrowheads="1"/>
          </p:cNvSpPr>
          <p:nvPr/>
        </p:nvSpPr>
        <p:spPr bwMode="auto">
          <a:xfrm>
            <a:off x="939800" y="793660"/>
            <a:ext cx="3022600" cy="400110"/>
          </a:xfrm>
          <a:prstGeom prst="rect">
            <a:avLst/>
          </a:prstGeom>
          <a:noFill/>
          <a:ln w="9525" algn="ctr">
            <a:noFill/>
            <a:miter lim="800000"/>
            <a:headEnd/>
            <a:tailEnd/>
          </a:ln>
        </p:spPr>
        <p:txBody>
          <a:bodyPr wrap="square">
            <a:spAutoFit/>
          </a:bodyPr>
          <a:lstStyle/>
          <a:p>
            <a:pPr algn="l"/>
            <a:r>
              <a:rPr lang="zh-CN" altLang="en-US" sz="2000" dirty="0">
                <a:solidFill>
                  <a:schemeClr val="bg2"/>
                </a:solidFill>
              </a:rPr>
              <a:t> </a:t>
            </a:r>
            <a:r>
              <a:rPr lang="en-US" altLang="zh-CN" sz="2000" dirty="0" smtClean="0">
                <a:solidFill>
                  <a:schemeClr val="bg2"/>
                </a:solidFill>
              </a:rPr>
              <a:t>1</a:t>
            </a:r>
            <a:r>
              <a:rPr lang="zh-CN" altLang="en-US" sz="2000" dirty="0" smtClean="0">
                <a:solidFill>
                  <a:schemeClr val="bg2"/>
                </a:solidFill>
              </a:rPr>
              <a:t>、</a:t>
            </a:r>
            <a:r>
              <a:rPr lang="zh-CN" altLang="en-US" sz="2000" dirty="0" smtClean="0">
                <a:solidFill>
                  <a:schemeClr val="bg2"/>
                </a:solidFill>
                <a:latin typeface="黑体" pitchFamily="49" charset="-122"/>
                <a:ea typeface="黑体" pitchFamily="49" charset="-122"/>
              </a:rPr>
              <a:t>常用指标分类</a:t>
            </a:r>
            <a:endParaRPr lang="zh-CN" altLang="en-US" sz="2000" dirty="0">
              <a:latin typeface="黑体" pitchFamily="49" charset="-122"/>
              <a:ea typeface="黑体" pitchFamily="49" charset="-122"/>
            </a:endParaRPr>
          </a:p>
        </p:txBody>
      </p:sp>
      <p:sp>
        <p:nvSpPr>
          <p:cNvPr id="5" name="Text Box 5"/>
          <p:cNvSpPr txBox="1">
            <a:spLocks noChangeArrowheads="1"/>
          </p:cNvSpPr>
          <p:nvPr/>
        </p:nvSpPr>
        <p:spPr bwMode="auto">
          <a:xfrm>
            <a:off x="1333500" y="1343025"/>
            <a:ext cx="3022600" cy="400110"/>
          </a:xfrm>
          <a:prstGeom prst="rect">
            <a:avLst/>
          </a:prstGeom>
          <a:noFill/>
          <a:ln w="9525" algn="ctr">
            <a:noFill/>
            <a:miter lim="800000"/>
            <a:headEnd/>
            <a:tailEnd/>
          </a:ln>
        </p:spPr>
        <p:txBody>
          <a:bodyPr wrap="square">
            <a:spAutoFit/>
          </a:bodyPr>
          <a:lstStyle/>
          <a:p>
            <a:pPr algn="l"/>
            <a:r>
              <a:rPr lang="zh-CN" altLang="en-US" sz="2000" dirty="0">
                <a:solidFill>
                  <a:schemeClr val="bg2"/>
                </a:solidFill>
              </a:rPr>
              <a:t> </a:t>
            </a:r>
            <a:r>
              <a:rPr lang="zh-CN" altLang="en-US" sz="2000" dirty="0" smtClean="0">
                <a:solidFill>
                  <a:schemeClr val="bg2"/>
                </a:solidFill>
                <a:latin typeface="黑体" pitchFamily="49" charset="-122"/>
                <a:ea typeface="黑体" pitchFamily="49" charset="-122"/>
              </a:rPr>
              <a:t>趋势类指标</a:t>
            </a:r>
            <a:endParaRPr lang="zh-CN" altLang="en-US" sz="2000" dirty="0">
              <a:latin typeface="黑体" pitchFamily="49" charset="-122"/>
              <a:ea typeface="黑体" pitchFamily="49" charset="-122"/>
            </a:endParaRPr>
          </a:p>
        </p:txBody>
      </p:sp>
      <p:sp>
        <p:nvSpPr>
          <p:cNvPr id="6" name="Text Box 5"/>
          <p:cNvSpPr txBox="1">
            <a:spLocks noChangeArrowheads="1"/>
          </p:cNvSpPr>
          <p:nvPr/>
        </p:nvSpPr>
        <p:spPr bwMode="auto">
          <a:xfrm>
            <a:off x="1219200" y="1895475"/>
            <a:ext cx="7162800" cy="3477875"/>
          </a:xfrm>
          <a:prstGeom prst="rect">
            <a:avLst/>
          </a:prstGeom>
          <a:noFill/>
          <a:ln w="9525" algn="ctr">
            <a:noFill/>
            <a:miter lim="800000"/>
            <a:headEnd/>
            <a:tailEnd/>
          </a:ln>
        </p:spPr>
        <p:txBody>
          <a:bodyPr wrap="square">
            <a:spAutoFit/>
          </a:bodyPr>
          <a:lstStyle/>
          <a:p>
            <a:pPr algn="l"/>
            <a:r>
              <a:rPr lang="zh-CN" altLang="en-US" sz="2000" dirty="0">
                <a:solidFill>
                  <a:schemeClr val="bg2"/>
                </a:solidFill>
              </a:rPr>
              <a:t> </a:t>
            </a:r>
            <a:r>
              <a:rPr lang="zh-CN" altLang="en-US" sz="1600" dirty="0" smtClean="0">
                <a:solidFill>
                  <a:schemeClr val="bg2"/>
                </a:solidFill>
                <a:latin typeface="黑体" pitchFamily="49" charset="-122"/>
                <a:ea typeface="黑体" pitchFamily="49" charset="-122"/>
              </a:rPr>
              <a:t>① 均线交叉：</a:t>
            </a:r>
            <a:r>
              <a:rPr lang="en-US" altLang="zh-CN" sz="1600" dirty="0" smtClean="0">
                <a:solidFill>
                  <a:schemeClr val="bg2"/>
                </a:solidFill>
                <a:latin typeface="黑体" pitchFamily="49" charset="-122"/>
                <a:ea typeface="黑体" pitchFamily="49" charset="-122"/>
              </a:rPr>
              <a:t> 5</a:t>
            </a:r>
            <a:r>
              <a:rPr lang="zh-CN" altLang="en-US" sz="1600" dirty="0" smtClean="0">
                <a:solidFill>
                  <a:schemeClr val="bg2"/>
                </a:solidFill>
                <a:latin typeface="黑体" pitchFamily="49" charset="-122"/>
                <a:ea typeface="黑体" pitchFamily="49" charset="-122"/>
              </a:rPr>
              <a:t>日均线向上穿过</a:t>
            </a:r>
            <a:r>
              <a:rPr lang="en-US" altLang="zh-CN" sz="1600" dirty="0" smtClean="0">
                <a:solidFill>
                  <a:schemeClr val="bg2"/>
                </a:solidFill>
                <a:latin typeface="黑体" pitchFamily="49" charset="-122"/>
                <a:ea typeface="黑体" pitchFamily="49" charset="-122"/>
              </a:rPr>
              <a:t>10</a:t>
            </a:r>
            <a:r>
              <a:rPr lang="zh-CN" altLang="en-US" sz="1600" dirty="0" smtClean="0">
                <a:solidFill>
                  <a:schemeClr val="bg2"/>
                </a:solidFill>
                <a:latin typeface="黑体" pitchFamily="49" charset="-122"/>
                <a:ea typeface="黑体" pitchFamily="49" charset="-122"/>
              </a:rPr>
              <a:t>日均线（金叉）；</a:t>
            </a:r>
            <a:r>
              <a:rPr lang="en-US" altLang="zh-CN" sz="1600" dirty="0" smtClean="0">
                <a:solidFill>
                  <a:schemeClr val="bg2"/>
                </a:solidFill>
                <a:latin typeface="黑体" pitchFamily="49" charset="-122"/>
                <a:ea typeface="黑体" pitchFamily="49" charset="-122"/>
              </a:rPr>
              <a:t> 5</a:t>
            </a:r>
            <a:r>
              <a:rPr lang="zh-CN" altLang="en-US" sz="1600" dirty="0" smtClean="0">
                <a:solidFill>
                  <a:schemeClr val="bg2"/>
                </a:solidFill>
                <a:latin typeface="黑体" pitchFamily="49" charset="-122"/>
                <a:ea typeface="黑体" pitchFamily="49" charset="-122"/>
              </a:rPr>
              <a:t>日均线向下穿过</a:t>
            </a:r>
            <a:r>
              <a:rPr lang="en-US" altLang="zh-CN" sz="1600" dirty="0" smtClean="0">
                <a:solidFill>
                  <a:schemeClr val="bg2"/>
                </a:solidFill>
                <a:latin typeface="黑体" pitchFamily="49" charset="-122"/>
                <a:ea typeface="黑体" pitchFamily="49" charset="-122"/>
              </a:rPr>
              <a:t>10</a:t>
            </a:r>
            <a:r>
              <a:rPr lang="zh-CN" altLang="en-US" sz="1600" dirty="0" smtClean="0">
                <a:solidFill>
                  <a:schemeClr val="bg2"/>
                </a:solidFill>
                <a:latin typeface="黑体" pitchFamily="49" charset="-122"/>
                <a:ea typeface="黑体" pitchFamily="49" charset="-122"/>
              </a:rPr>
              <a:t>日均线（死叉）</a:t>
            </a:r>
            <a:r>
              <a:rPr lang="en-US" altLang="zh-CN" sz="1600" dirty="0" smtClean="0">
                <a:solidFill>
                  <a:schemeClr val="bg2"/>
                </a:solidFill>
                <a:latin typeface="黑体" pitchFamily="49" charset="-122"/>
                <a:ea typeface="黑体" pitchFamily="49" charset="-122"/>
              </a:rPr>
              <a:t> </a:t>
            </a:r>
          </a:p>
          <a:p>
            <a:pPr algn="l"/>
            <a:r>
              <a:rPr lang="en-US" altLang="zh-CN" sz="1400" dirty="0" smtClean="0">
                <a:solidFill>
                  <a:schemeClr val="bg2"/>
                </a:solidFill>
                <a:latin typeface="黑体" pitchFamily="49" charset="-122"/>
                <a:ea typeface="黑体" pitchFamily="49" charset="-122"/>
              </a:rPr>
              <a:t>   MA5:=MA(CLOSE,5); </a:t>
            </a:r>
          </a:p>
          <a:p>
            <a:pPr algn="l"/>
            <a:r>
              <a:rPr lang="en-US" altLang="zh-CN" sz="1400" dirty="0" smtClean="0">
                <a:solidFill>
                  <a:schemeClr val="bg2"/>
                </a:solidFill>
                <a:latin typeface="黑体" pitchFamily="49" charset="-122"/>
                <a:ea typeface="黑体" pitchFamily="49" charset="-122"/>
              </a:rPr>
              <a:t>   MA10:=MA(CLOSE,10);</a:t>
            </a:r>
          </a:p>
          <a:p>
            <a:pPr algn="l"/>
            <a:r>
              <a:rPr lang="en-US" altLang="zh-CN" sz="1400" dirty="0" smtClean="0">
                <a:solidFill>
                  <a:schemeClr val="bg2"/>
                </a:solidFill>
                <a:latin typeface="黑体" pitchFamily="49" charset="-122"/>
                <a:ea typeface="黑体" pitchFamily="49" charset="-122"/>
              </a:rPr>
              <a:t>   </a:t>
            </a:r>
            <a:r>
              <a:rPr lang="zh-CN" altLang="en-US" sz="1400" dirty="0" smtClean="0">
                <a:solidFill>
                  <a:schemeClr val="bg2"/>
                </a:solidFill>
                <a:latin typeface="黑体" pitchFamily="49" charset="-122"/>
                <a:ea typeface="黑体" pitchFamily="49" charset="-122"/>
              </a:rPr>
              <a:t>金叉 </a:t>
            </a:r>
            <a:r>
              <a:rPr lang="en-US" altLang="zh-CN" sz="1400" dirty="0" smtClean="0">
                <a:solidFill>
                  <a:schemeClr val="bg2"/>
                </a:solidFill>
                <a:latin typeface="黑体" pitchFamily="49" charset="-122"/>
                <a:ea typeface="黑体" pitchFamily="49" charset="-122"/>
              </a:rPr>
              <a:t>CROSSUP(MA5,MA10);</a:t>
            </a:r>
          </a:p>
          <a:p>
            <a:pPr algn="l"/>
            <a:r>
              <a:rPr lang="en-US" altLang="zh-CN" sz="1400" dirty="0" smtClean="0">
                <a:solidFill>
                  <a:schemeClr val="bg2"/>
                </a:solidFill>
                <a:latin typeface="黑体" pitchFamily="49" charset="-122"/>
                <a:ea typeface="黑体" pitchFamily="49" charset="-122"/>
              </a:rPr>
              <a:t>   </a:t>
            </a:r>
            <a:r>
              <a:rPr lang="zh-CN" altLang="en-US" sz="1400" dirty="0" smtClean="0">
                <a:solidFill>
                  <a:schemeClr val="bg2"/>
                </a:solidFill>
                <a:latin typeface="黑体" pitchFamily="49" charset="-122"/>
                <a:ea typeface="黑体" pitchFamily="49" charset="-122"/>
              </a:rPr>
              <a:t>死叉 </a:t>
            </a:r>
            <a:r>
              <a:rPr lang="en-US" altLang="zh-CN" sz="1400" dirty="0" smtClean="0">
                <a:solidFill>
                  <a:schemeClr val="bg2"/>
                </a:solidFill>
                <a:latin typeface="黑体" pitchFamily="49" charset="-122"/>
                <a:ea typeface="黑体" pitchFamily="49" charset="-122"/>
              </a:rPr>
              <a:t>CROSSDOWN(MA5</a:t>
            </a:r>
            <a:r>
              <a:rPr lang="zh-CN" altLang="en-US" sz="1400" dirty="0" smtClean="0">
                <a:solidFill>
                  <a:schemeClr val="bg2"/>
                </a:solidFill>
                <a:latin typeface="黑体" pitchFamily="49" charset="-122"/>
                <a:ea typeface="黑体" pitchFamily="49" charset="-122"/>
              </a:rPr>
              <a:t>，</a:t>
            </a:r>
            <a:r>
              <a:rPr lang="en-US" altLang="zh-CN" sz="1400" dirty="0" smtClean="0">
                <a:solidFill>
                  <a:schemeClr val="bg2"/>
                </a:solidFill>
                <a:latin typeface="黑体" pitchFamily="49" charset="-122"/>
                <a:ea typeface="黑体" pitchFamily="49" charset="-122"/>
              </a:rPr>
              <a:t>MA10);</a:t>
            </a:r>
          </a:p>
          <a:p>
            <a:pPr algn="l"/>
            <a:endParaRPr lang="en-US" altLang="zh-CN" sz="1400" dirty="0" smtClean="0">
              <a:solidFill>
                <a:schemeClr val="bg2"/>
              </a:solidFill>
              <a:latin typeface="黑体" pitchFamily="49" charset="-122"/>
              <a:ea typeface="黑体" pitchFamily="49" charset="-122"/>
            </a:endParaRPr>
          </a:p>
          <a:p>
            <a:pPr algn="l"/>
            <a:r>
              <a:rPr lang="zh-CN" altLang="en-US" sz="1600" dirty="0" smtClean="0">
                <a:solidFill>
                  <a:schemeClr val="bg2"/>
                </a:solidFill>
                <a:latin typeface="黑体" pitchFamily="49" charset="-122"/>
                <a:ea typeface="黑体" pitchFamily="49" charset="-122"/>
              </a:rPr>
              <a:t>② 三条均线多头排列：</a:t>
            </a:r>
            <a:r>
              <a:rPr lang="en-US" altLang="zh-CN" sz="1600" dirty="0" smtClean="0">
                <a:solidFill>
                  <a:schemeClr val="bg2"/>
                </a:solidFill>
                <a:latin typeface="黑体" pitchFamily="49" charset="-122"/>
                <a:ea typeface="黑体" pitchFamily="49" charset="-122"/>
              </a:rPr>
              <a:t>5</a:t>
            </a:r>
            <a:r>
              <a:rPr lang="zh-CN" altLang="en-US" sz="1600" dirty="0" smtClean="0">
                <a:solidFill>
                  <a:schemeClr val="bg2"/>
                </a:solidFill>
                <a:latin typeface="黑体" pitchFamily="49" charset="-122"/>
                <a:ea typeface="黑体" pitchFamily="49" charset="-122"/>
              </a:rPr>
              <a:t>日均线、</a:t>
            </a:r>
            <a:r>
              <a:rPr lang="en-US" altLang="zh-CN" sz="1600" dirty="0" smtClean="0">
                <a:solidFill>
                  <a:schemeClr val="bg2"/>
                </a:solidFill>
                <a:latin typeface="黑体" pitchFamily="49" charset="-122"/>
                <a:ea typeface="黑体" pitchFamily="49" charset="-122"/>
              </a:rPr>
              <a:t>10</a:t>
            </a:r>
            <a:r>
              <a:rPr lang="zh-CN" altLang="en-US" sz="1600" dirty="0" smtClean="0">
                <a:solidFill>
                  <a:schemeClr val="bg2"/>
                </a:solidFill>
                <a:latin typeface="黑体" pitchFamily="49" charset="-122"/>
                <a:ea typeface="黑体" pitchFamily="49" charset="-122"/>
              </a:rPr>
              <a:t>日均线、</a:t>
            </a:r>
            <a:r>
              <a:rPr lang="en-US" altLang="zh-CN" sz="1600" dirty="0" smtClean="0">
                <a:solidFill>
                  <a:schemeClr val="bg2"/>
                </a:solidFill>
                <a:latin typeface="黑体" pitchFamily="49" charset="-122"/>
                <a:ea typeface="黑体" pitchFamily="49" charset="-122"/>
              </a:rPr>
              <a:t>30</a:t>
            </a:r>
            <a:r>
              <a:rPr lang="zh-CN" altLang="en-US" sz="1600" dirty="0" smtClean="0">
                <a:solidFill>
                  <a:schemeClr val="bg2"/>
                </a:solidFill>
                <a:latin typeface="黑体" pitchFamily="49" charset="-122"/>
                <a:ea typeface="黑体" pitchFamily="49" charset="-122"/>
              </a:rPr>
              <a:t>日均线多头排列，持续</a:t>
            </a:r>
            <a:r>
              <a:rPr lang="en-US" altLang="zh-CN" sz="1600" dirty="0" smtClean="0">
                <a:solidFill>
                  <a:schemeClr val="bg2"/>
                </a:solidFill>
                <a:latin typeface="黑体" pitchFamily="49" charset="-122"/>
                <a:ea typeface="黑体" pitchFamily="49" charset="-122"/>
              </a:rPr>
              <a:t>3</a:t>
            </a:r>
            <a:r>
              <a:rPr lang="zh-CN" altLang="en-US" sz="1600" dirty="0" smtClean="0">
                <a:solidFill>
                  <a:schemeClr val="bg2"/>
                </a:solidFill>
                <a:latin typeface="黑体" pitchFamily="49" charset="-122"/>
                <a:ea typeface="黑体" pitchFamily="49" charset="-122"/>
              </a:rPr>
              <a:t>天。</a:t>
            </a:r>
            <a:r>
              <a:rPr lang="en-US" altLang="zh-CN" sz="1400" dirty="0" smtClean="0">
                <a:solidFill>
                  <a:schemeClr val="bg2"/>
                </a:solidFill>
                <a:latin typeface="黑体" pitchFamily="49" charset="-122"/>
                <a:ea typeface="黑体" pitchFamily="49" charset="-122"/>
              </a:rPr>
              <a:t>       </a:t>
            </a:r>
          </a:p>
          <a:p>
            <a:pPr algn="l"/>
            <a:r>
              <a:rPr lang="en-US" altLang="zh-CN" sz="1400" dirty="0" smtClean="0">
                <a:solidFill>
                  <a:schemeClr val="bg2"/>
                </a:solidFill>
                <a:latin typeface="黑体" pitchFamily="49" charset="-122"/>
                <a:ea typeface="黑体" pitchFamily="49" charset="-122"/>
              </a:rPr>
              <a:t>   MA5:=MA(CLOSE,5); </a:t>
            </a:r>
          </a:p>
          <a:p>
            <a:pPr algn="l"/>
            <a:r>
              <a:rPr lang="en-US" altLang="zh-CN" sz="1400" dirty="0" smtClean="0">
                <a:solidFill>
                  <a:schemeClr val="bg2"/>
                </a:solidFill>
                <a:latin typeface="黑体" pitchFamily="49" charset="-122"/>
                <a:ea typeface="黑体" pitchFamily="49" charset="-122"/>
              </a:rPr>
              <a:t>   MA10:=MA(CLOSE,10); </a:t>
            </a:r>
          </a:p>
          <a:p>
            <a:pPr algn="l"/>
            <a:r>
              <a:rPr lang="en-US" altLang="zh-CN" sz="1400" dirty="0" smtClean="0">
                <a:solidFill>
                  <a:schemeClr val="bg2"/>
                </a:solidFill>
                <a:latin typeface="黑体" pitchFamily="49" charset="-122"/>
                <a:ea typeface="黑体" pitchFamily="49" charset="-122"/>
              </a:rPr>
              <a:t>   MA30:=MA(CLOSE,30); </a:t>
            </a:r>
          </a:p>
          <a:p>
            <a:pPr algn="l"/>
            <a:r>
              <a:rPr lang="en-US" altLang="zh-CN" sz="1400" dirty="0" smtClean="0">
                <a:solidFill>
                  <a:schemeClr val="bg2"/>
                </a:solidFill>
                <a:latin typeface="黑体" pitchFamily="49" charset="-122"/>
                <a:ea typeface="黑体" pitchFamily="49" charset="-122"/>
              </a:rPr>
              <a:t>   CC:=MA5&gt;MA30 AND MA10&gt;MA30</a:t>
            </a:r>
            <a:r>
              <a:rPr lang="zh-CN" altLang="en-US" sz="1400" dirty="0" smtClean="0">
                <a:solidFill>
                  <a:schemeClr val="bg2"/>
                </a:solidFill>
                <a:latin typeface="黑体" pitchFamily="49" charset="-122"/>
                <a:ea typeface="黑体" pitchFamily="49" charset="-122"/>
              </a:rPr>
              <a:t>；</a:t>
            </a:r>
          </a:p>
          <a:p>
            <a:pPr algn="l"/>
            <a:r>
              <a:rPr lang="zh-CN" altLang="en-US" sz="1400" dirty="0" smtClean="0">
                <a:solidFill>
                  <a:schemeClr val="bg2"/>
                </a:solidFill>
                <a:latin typeface="黑体" pitchFamily="49" charset="-122"/>
                <a:ea typeface="黑体" pitchFamily="49" charset="-122"/>
              </a:rPr>
              <a:t>   综合判断条件 </a:t>
            </a:r>
            <a:r>
              <a:rPr lang="en-US" altLang="zh-CN" sz="1400" dirty="0" smtClean="0">
                <a:solidFill>
                  <a:schemeClr val="bg2"/>
                </a:solidFill>
                <a:latin typeface="黑体" pitchFamily="49" charset="-122"/>
                <a:ea typeface="黑体" pitchFamily="49" charset="-122"/>
              </a:rPr>
              <a:t>EVERY(CC,3) </a:t>
            </a:r>
          </a:p>
          <a:p>
            <a:pPr algn="l"/>
            <a:r>
              <a:rPr lang="en-US" altLang="zh-CN" sz="1400" dirty="0" smtClean="0">
                <a:solidFill>
                  <a:schemeClr val="bg2"/>
                </a:solidFill>
                <a:latin typeface="黑体" pitchFamily="49" charset="-122"/>
                <a:ea typeface="黑体" pitchFamily="49" charset="-122"/>
              </a:rPr>
              <a:t> </a:t>
            </a:r>
          </a:p>
          <a:p>
            <a:pPr algn="l"/>
            <a:r>
              <a:rPr lang="zh-CN" altLang="en-US" sz="1400" dirty="0" smtClean="0">
                <a:solidFill>
                  <a:schemeClr val="bg2"/>
                </a:solidFill>
                <a:latin typeface="黑体" pitchFamily="49" charset="-122"/>
                <a:ea typeface="黑体" pitchFamily="49" charset="-122"/>
              </a:rPr>
              <a:t>练习：三条均线空头排列如何编写？如果是指数加权平均线多头排列如何编写？</a:t>
            </a:r>
            <a:endParaRPr lang="en-US" altLang="zh-CN" sz="1400" dirty="0" smtClean="0">
              <a:solidFill>
                <a:schemeClr val="bg2"/>
              </a:solidFill>
              <a:latin typeface="黑体" pitchFamily="49" charset="-122"/>
              <a:ea typeface="黑体" pitchFamily="49" charset="-122"/>
            </a:endParaRPr>
          </a:p>
        </p:txBody>
      </p:sp>
      <p:sp>
        <p:nvSpPr>
          <p:cNvPr id="7" name="TextBox 6"/>
          <p:cNvSpPr txBox="1"/>
          <p:nvPr/>
        </p:nvSpPr>
        <p:spPr>
          <a:xfrm>
            <a:off x="1238250" y="5562600"/>
            <a:ext cx="2590800" cy="1169551"/>
          </a:xfrm>
          <a:prstGeom prst="rect">
            <a:avLst/>
          </a:prstGeom>
          <a:noFill/>
        </p:spPr>
        <p:txBody>
          <a:bodyPr wrap="square" rtlCol="0">
            <a:spAutoFit/>
          </a:bodyPr>
          <a:lstStyle/>
          <a:p>
            <a:pPr algn="l"/>
            <a:r>
              <a:rPr lang="zh-CN" altLang="en-US" sz="1400" dirty="0" smtClean="0">
                <a:latin typeface="黑体" pitchFamily="49" charset="-122"/>
                <a:ea typeface="黑体" pitchFamily="49" charset="-122"/>
              </a:rPr>
              <a:t>关键字：</a:t>
            </a:r>
            <a:r>
              <a:rPr lang="en-US" altLang="zh-CN" sz="1400" dirty="0" smtClean="0">
                <a:latin typeface="黑体" pitchFamily="49" charset="-122"/>
                <a:ea typeface="黑体" pitchFamily="49" charset="-122"/>
              </a:rPr>
              <a:t>CROSSUP</a:t>
            </a:r>
            <a:r>
              <a:rPr lang="zh-CN" altLang="en-US" sz="1400" dirty="0" smtClean="0">
                <a:latin typeface="黑体" pitchFamily="49" charset="-122"/>
                <a:ea typeface="黑体" pitchFamily="49" charset="-122"/>
              </a:rPr>
              <a:t>、</a:t>
            </a:r>
            <a:r>
              <a:rPr lang="en-US" altLang="zh-CN" sz="1400" dirty="0" smtClean="0">
                <a:latin typeface="黑体" pitchFamily="49" charset="-122"/>
                <a:ea typeface="黑体" pitchFamily="49" charset="-122"/>
              </a:rPr>
              <a:t>CROSSDOWN</a:t>
            </a:r>
          </a:p>
          <a:p>
            <a:pPr algn="l"/>
            <a:r>
              <a:rPr lang="en-US" altLang="zh-CN" sz="1400" dirty="0" smtClean="0">
                <a:latin typeface="黑体" pitchFamily="49" charset="-122"/>
                <a:ea typeface="黑体" pitchFamily="49" charset="-122"/>
              </a:rPr>
              <a:t>         &gt; </a:t>
            </a:r>
            <a:r>
              <a:rPr lang="zh-CN" altLang="en-US" sz="1400" dirty="0" smtClean="0">
                <a:latin typeface="黑体" pitchFamily="49" charset="-122"/>
                <a:ea typeface="黑体" pitchFamily="49" charset="-122"/>
              </a:rPr>
              <a:t>、</a:t>
            </a:r>
            <a:r>
              <a:rPr lang="en-US" altLang="zh-CN" sz="1400" dirty="0" smtClean="0">
                <a:latin typeface="黑体" pitchFamily="49" charset="-122"/>
                <a:ea typeface="黑体" pitchFamily="49" charset="-122"/>
              </a:rPr>
              <a:t>&lt;</a:t>
            </a:r>
          </a:p>
          <a:p>
            <a:pPr algn="l"/>
            <a:r>
              <a:rPr lang="en-US" altLang="zh-CN" sz="1400" dirty="0" smtClean="0">
                <a:latin typeface="黑体" pitchFamily="49" charset="-122"/>
                <a:ea typeface="黑体" pitchFamily="49" charset="-122"/>
              </a:rPr>
              <a:t>        &amp;&amp;=AND</a:t>
            </a:r>
          </a:p>
          <a:p>
            <a:pPr algn="l"/>
            <a:r>
              <a:rPr lang="en-US" altLang="zh-CN" sz="1400" dirty="0" smtClean="0">
                <a:latin typeface="黑体" pitchFamily="49" charset="-122"/>
                <a:ea typeface="黑体" pitchFamily="49" charset="-122"/>
              </a:rPr>
              <a:t>        EVERY</a:t>
            </a:r>
          </a:p>
          <a:p>
            <a:pPr algn="l"/>
            <a:r>
              <a:rPr lang="en-US" altLang="zh-CN" sz="1400" dirty="0" smtClean="0">
                <a:latin typeface="黑体" pitchFamily="49" charset="-122"/>
                <a:ea typeface="黑体" pitchFamily="49" charset="-122"/>
              </a:rPr>
              <a:t>        MA</a:t>
            </a:r>
            <a:endParaRPr lang="zh-CN" altLang="en-US" sz="1400" dirty="0">
              <a:latin typeface="黑体" pitchFamily="49" charset="-122"/>
              <a:ea typeface="黑体" pitchFamily="49" charset="-122"/>
            </a:endParaRPr>
          </a:p>
        </p:txBody>
      </p:sp>
    </p:spTree>
  </p:cSld>
  <p:clrMapOvr>
    <a:masterClrMapping/>
  </p:clrMapOvr>
  <p:transition spd="slow"/>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5"/>
          <p:cNvSpPr txBox="1">
            <a:spLocks noChangeArrowheads="1"/>
          </p:cNvSpPr>
          <p:nvPr/>
        </p:nvSpPr>
        <p:spPr bwMode="auto">
          <a:xfrm>
            <a:off x="939800" y="793660"/>
            <a:ext cx="3022600" cy="400110"/>
          </a:xfrm>
          <a:prstGeom prst="rect">
            <a:avLst/>
          </a:prstGeom>
          <a:noFill/>
          <a:ln w="9525" algn="ctr">
            <a:noFill/>
            <a:miter lim="800000"/>
            <a:headEnd/>
            <a:tailEnd/>
          </a:ln>
        </p:spPr>
        <p:txBody>
          <a:bodyPr wrap="square">
            <a:spAutoFit/>
          </a:bodyPr>
          <a:lstStyle/>
          <a:p>
            <a:pPr algn="l"/>
            <a:r>
              <a:rPr lang="zh-CN" altLang="en-US" sz="2000" dirty="0">
                <a:solidFill>
                  <a:schemeClr val="bg2"/>
                </a:solidFill>
              </a:rPr>
              <a:t> </a:t>
            </a:r>
            <a:r>
              <a:rPr lang="en-US" altLang="zh-CN" sz="2000" dirty="0" smtClean="0">
                <a:solidFill>
                  <a:schemeClr val="bg2"/>
                </a:solidFill>
              </a:rPr>
              <a:t>1</a:t>
            </a:r>
            <a:r>
              <a:rPr lang="zh-CN" altLang="en-US" sz="2000" dirty="0" smtClean="0">
                <a:solidFill>
                  <a:schemeClr val="bg2"/>
                </a:solidFill>
              </a:rPr>
              <a:t>、</a:t>
            </a:r>
            <a:r>
              <a:rPr lang="zh-CN" altLang="en-US" sz="2000" dirty="0" smtClean="0">
                <a:solidFill>
                  <a:schemeClr val="bg2"/>
                </a:solidFill>
                <a:latin typeface="黑体" pitchFamily="49" charset="-122"/>
                <a:ea typeface="黑体" pitchFamily="49" charset="-122"/>
              </a:rPr>
              <a:t>常用指标分类</a:t>
            </a:r>
            <a:endParaRPr lang="zh-CN" altLang="en-US" sz="2000" dirty="0">
              <a:latin typeface="黑体" pitchFamily="49" charset="-122"/>
              <a:ea typeface="黑体" pitchFamily="49" charset="-122"/>
            </a:endParaRPr>
          </a:p>
        </p:txBody>
      </p:sp>
      <p:sp>
        <p:nvSpPr>
          <p:cNvPr id="5" name="Text Box 5"/>
          <p:cNvSpPr txBox="1">
            <a:spLocks noChangeArrowheads="1"/>
          </p:cNvSpPr>
          <p:nvPr/>
        </p:nvSpPr>
        <p:spPr bwMode="auto">
          <a:xfrm>
            <a:off x="1333500" y="1343025"/>
            <a:ext cx="3022600" cy="400110"/>
          </a:xfrm>
          <a:prstGeom prst="rect">
            <a:avLst/>
          </a:prstGeom>
          <a:noFill/>
          <a:ln w="9525" algn="ctr">
            <a:noFill/>
            <a:miter lim="800000"/>
            <a:headEnd/>
            <a:tailEnd/>
          </a:ln>
        </p:spPr>
        <p:txBody>
          <a:bodyPr wrap="square">
            <a:spAutoFit/>
          </a:bodyPr>
          <a:lstStyle/>
          <a:p>
            <a:pPr algn="l"/>
            <a:r>
              <a:rPr lang="zh-CN" altLang="en-US" sz="2000" dirty="0">
                <a:solidFill>
                  <a:schemeClr val="bg2"/>
                </a:solidFill>
              </a:rPr>
              <a:t> </a:t>
            </a:r>
            <a:r>
              <a:rPr lang="zh-CN" altLang="en-US" sz="2000" dirty="0" smtClean="0">
                <a:solidFill>
                  <a:schemeClr val="bg2"/>
                </a:solidFill>
                <a:latin typeface="黑体" pitchFamily="49" charset="-122"/>
                <a:ea typeface="黑体" pitchFamily="49" charset="-122"/>
              </a:rPr>
              <a:t>趋势类指标</a:t>
            </a:r>
            <a:endParaRPr lang="zh-CN" altLang="en-US" sz="2000" dirty="0">
              <a:latin typeface="黑体" pitchFamily="49" charset="-122"/>
              <a:ea typeface="黑体" pitchFamily="49" charset="-122"/>
            </a:endParaRPr>
          </a:p>
        </p:txBody>
      </p:sp>
      <p:sp>
        <p:nvSpPr>
          <p:cNvPr id="6" name="Text Box 5"/>
          <p:cNvSpPr txBox="1">
            <a:spLocks noChangeArrowheads="1"/>
          </p:cNvSpPr>
          <p:nvPr/>
        </p:nvSpPr>
        <p:spPr bwMode="auto">
          <a:xfrm>
            <a:off x="1219200" y="1895475"/>
            <a:ext cx="7162800" cy="2954655"/>
          </a:xfrm>
          <a:prstGeom prst="rect">
            <a:avLst/>
          </a:prstGeom>
          <a:noFill/>
          <a:ln w="9525" algn="ctr">
            <a:noFill/>
            <a:miter lim="800000"/>
            <a:headEnd/>
            <a:tailEnd/>
          </a:ln>
        </p:spPr>
        <p:txBody>
          <a:bodyPr wrap="square">
            <a:spAutoFit/>
          </a:bodyPr>
          <a:lstStyle/>
          <a:p>
            <a:pPr algn="l"/>
            <a:r>
              <a:rPr lang="zh-CN" altLang="en-US" sz="1600" dirty="0" smtClean="0">
                <a:solidFill>
                  <a:schemeClr val="bg2"/>
                </a:solidFill>
                <a:latin typeface="黑体" pitchFamily="49" charset="-122"/>
                <a:ea typeface="黑体" pitchFamily="49" charset="-122"/>
              </a:rPr>
              <a:t>③ </a:t>
            </a:r>
            <a:r>
              <a:rPr lang="en-US" altLang="zh-CN" sz="1600" dirty="0" smtClean="0">
                <a:solidFill>
                  <a:schemeClr val="bg2"/>
                </a:solidFill>
                <a:latin typeface="黑体" pitchFamily="49" charset="-122"/>
                <a:ea typeface="黑体" pitchFamily="49" charset="-122"/>
              </a:rPr>
              <a:t>BOLL</a:t>
            </a:r>
            <a:r>
              <a:rPr lang="zh-CN" altLang="en-US" sz="1600" dirty="0" smtClean="0">
                <a:solidFill>
                  <a:schemeClr val="bg2"/>
                </a:solidFill>
                <a:latin typeface="黑体" pitchFamily="49" charset="-122"/>
                <a:ea typeface="黑体" pitchFamily="49" charset="-122"/>
              </a:rPr>
              <a:t>通道：</a:t>
            </a:r>
            <a:r>
              <a:rPr lang="en-US" altLang="zh-CN" sz="1600" dirty="0" smtClean="0">
                <a:solidFill>
                  <a:schemeClr val="bg2"/>
                </a:solidFill>
                <a:latin typeface="黑体" pitchFamily="49" charset="-122"/>
                <a:ea typeface="黑体" pitchFamily="49" charset="-122"/>
              </a:rPr>
              <a:t> BOLL</a:t>
            </a:r>
            <a:r>
              <a:rPr lang="zh-CN" altLang="en-US" sz="1600" dirty="0" smtClean="0">
                <a:solidFill>
                  <a:schemeClr val="bg2"/>
                </a:solidFill>
                <a:latin typeface="黑体" pitchFamily="49" charset="-122"/>
                <a:ea typeface="黑体" pitchFamily="49" charset="-122"/>
              </a:rPr>
              <a:t>由下轨</a:t>
            </a:r>
            <a:r>
              <a:rPr lang="en-US" altLang="zh-CN" sz="1600" dirty="0" smtClean="0">
                <a:solidFill>
                  <a:schemeClr val="bg2"/>
                </a:solidFill>
                <a:latin typeface="黑体" pitchFamily="49" charset="-122"/>
                <a:ea typeface="黑体" pitchFamily="49" charset="-122"/>
              </a:rPr>
              <a:t>(BOTTOM)</a:t>
            </a:r>
            <a:r>
              <a:rPr lang="zh-CN" altLang="en-US" sz="1600" dirty="0" smtClean="0">
                <a:solidFill>
                  <a:schemeClr val="bg2"/>
                </a:solidFill>
                <a:latin typeface="黑体" pitchFamily="49" charset="-122"/>
                <a:ea typeface="黑体" pitchFamily="49" charset="-122"/>
              </a:rPr>
              <a:t>、上轨</a:t>
            </a:r>
            <a:r>
              <a:rPr lang="en-US" altLang="zh-CN" sz="1600" dirty="0" smtClean="0">
                <a:solidFill>
                  <a:schemeClr val="bg2"/>
                </a:solidFill>
                <a:latin typeface="黑体" pitchFamily="49" charset="-122"/>
                <a:ea typeface="黑体" pitchFamily="49" charset="-122"/>
              </a:rPr>
              <a:t>(TOP)</a:t>
            </a:r>
            <a:r>
              <a:rPr lang="zh-CN" altLang="en-US" sz="1600" dirty="0" smtClean="0">
                <a:solidFill>
                  <a:schemeClr val="bg2"/>
                </a:solidFill>
                <a:latin typeface="黑体" pitchFamily="49" charset="-122"/>
                <a:ea typeface="黑体" pitchFamily="49" charset="-122"/>
              </a:rPr>
              <a:t>、中线</a:t>
            </a:r>
            <a:r>
              <a:rPr lang="en-US" altLang="zh-CN" sz="1600" dirty="0" smtClean="0">
                <a:solidFill>
                  <a:schemeClr val="bg2"/>
                </a:solidFill>
                <a:latin typeface="黑体" pitchFamily="49" charset="-122"/>
                <a:ea typeface="黑体" pitchFamily="49" charset="-122"/>
              </a:rPr>
              <a:t>(MID)</a:t>
            </a:r>
            <a:r>
              <a:rPr lang="zh-CN" altLang="en-US" sz="1600" dirty="0" smtClean="0">
                <a:solidFill>
                  <a:schemeClr val="bg2"/>
                </a:solidFill>
                <a:latin typeface="黑体" pitchFamily="49" charset="-122"/>
                <a:ea typeface="黑体" pitchFamily="49" charset="-122"/>
              </a:rPr>
              <a:t>三</a:t>
            </a:r>
          </a:p>
          <a:p>
            <a:pPr algn="l"/>
            <a:r>
              <a:rPr lang="zh-CN" altLang="en-US" sz="1600" dirty="0" smtClean="0">
                <a:solidFill>
                  <a:schemeClr val="bg2"/>
                </a:solidFill>
                <a:latin typeface="黑体" pitchFamily="49" charset="-122"/>
                <a:ea typeface="黑体" pitchFamily="49" charset="-122"/>
              </a:rPr>
              <a:t>者组成通道。通道变宽并向上时，价格在上轨之上，多头趋势来临。</a:t>
            </a:r>
            <a:endParaRPr lang="en-US" altLang="zh-CN" sz="1600" dirty="0" smtClean="0">
              <a:solidFill>
                <a:schemeClr val="bg2"/>
              </a:solidFill>
              <a:latin typeface="黑体" pitchFamily="49" charset="-122"/>
              <a:ea typeface="黑体" pitchFamily="49" charset="-122"/>
            </a:endParaRPr>
          </a:p>
          <a:p>
            <a:pPr algn="l"/>
            <a:r>
              <a:rPr lang="en-US" altLang="zh-CN" sz="1400" dirty="0" smtClean="0">
                <a:solidFill>
                  <a:schemeClr val="bg2"/>
                </a:solidFill>
                <a:latin typeface="黑体" pitchFamily="49" charset="-122"/>
                <a:ea typeface="黑体" pitchFamily="49" charset="-122"/>
              </a:rPr>
              <a:t>   MID:MA(CLOSE,26);//</a:t>
            </a:r>
            <a:r>
              <a:rPr lang="zh-CN" altLang="en-US" sz="1400" dirty="0" smtClean="0">
                <a:solidFill>
                  <a:schemeClr val="bg2"/>
                </a:solidFill>
                <a:latin typeface="黑体" pitchFamily="49" charset="-122"/>
                <a:ea typeface="黑体" pitchFamily="49" charset="-122"/>
              </a:rPr>
              <a:t>求</a:t>
            </a:r>
            <a:r>
              <a:rPr lang="en-US" altLang="zh-CN" sz="1400" dirty="0" smtClean="0">
                <a:solidFill>
                  <a:schemeClr val="bg2"/>
                </a:solidFill>
                <a:latin typeface="黑体" pitchFamily="49" charset="-122"/>
                <a:ea typeface="黑体" pitchFamily="49" charset="-122"/>
              </a:rPr>
              <a:t>N</a:t>
            </a:r>
            <a:r>
              <a:rPr lang="zh-CN" altLang="en-US" sz="1400" dirty="0" smtClean="0">
                <a:solidFill>
                  <a:schemeClr val="bg2"/>
                </a:solidFill>
                <a:latin typeface="黑体" pitchFamily="49" charset="-122"/>
                <a:ea typeface="黑体" pitchFamily="49" charset="-122"/>
              </a:rPr>
              <a:t>个周期的收盘价均线，称为布林通道中轨</a:t>
            </a:r>
          </a:p>
          <a:p>
            <a:pPr algn="l"/>
            <a:r>
              <a:rPr lang="en-US" altLang="zh-CN" sz="1400" dirty="0" smtClean="0">
                <a:solidFill>
                  <a:schemeClr val="bg2"/>
                </a:solidFill>
                <a:latin typeface="黑体" pitchFamily="49" charset="-122"/>
                <a:ea typeface="黑体" pitchFamily="49" charset="-122"/>
              </a:rPr>
              <a:t>   TMP2:=STD(CLOSE,26);//</a:t>
            </a:r>
            <a:r>
              <a:rPr lang="zh-CN" altLang="en-US" sz="1400" dirty="0" smtClean="0">
                <a:solidFill>
                  <a:schemeClr val="bg2"/>
                </a:solidFill>
                <a:latin typeface="黑体" pitchFamily="49" charset="-122"/>
                <a:ea typeface="黑体" pitchFamily="49" charset="-122"/>
              </a:rPr>
              <a:t>求</a:t>
            </a:r>
            <a:r>
              <a:rPr lang="en-US" altLang="zh-CN" sz="1400" dirty="0" smtClean="0">
                <a:solidFill>
                  <a:schemeClr val="bg2"/>
                </a:solidFill>
                <a:latin typeface="黑体" pitchFamily="49" charset="-122"/>
                <a:ea typeface="黑体" pitchFamily="49" charset="-122"/>
              </a:rPr>
              <a:t>M</a:t>
            </a:r>
            <a:r>
              <a:rPr lang="zh-CN" altLang="en-US" sz="1400" dirty="0" smtClean="0">
                <a:solidFill>
                  <a:schemeClr val="bg2"/>
                </a:solidFill>
                <a:latin typeface="黑体" pitchFamily="49" charset="-122"/>
                <a:ea typeface="黑体" pitchFamily="49" charset="-122"/>
              </a:rPr>
              <a:t>个周期内的收盘价的标准差</a:t>
            </a:r>
          </a:p>
          <a:p>
            <a:pPr algn="l"/>
            <a:r>
              <a:rPr lang="en-US" altLang="zh-CN" sz="1400" dirty="0" smtClean="0">
                <a:solidFill>
                  <a:schemeClr val="bg2"/>
                </a:solidFill>
                <a:latin typeface="黑体" pitchFamily="49" charset="-122"/>
                <a:ea typeface="黑体" pitchFamily="49" charset="-122"/>
              </a:rPr>
              <a:t>   TOP:MID+2*TMP2;//</a:t>
            </a:r>
            <a:r>
              <a:rPr lang="zh-CN" altLang="en-US" sz="1400" dirty="0" smtClean="0">
                <a:solidFill>
                  <a:schemeClr val="bg2"/>
                </a:solidFill>
                <a:latin typeface="黑体" pitchFamily="49" charset="-122"/>
                <a:ea typeface="黑体" pitchFamily="49" charset="-122"/>
              </a:rPr>
              <a:t>布林通道上轨</a:t>
            </a:r>
          </a:p>
          <a:p>
            <a:pPr algn="l"/>
            <a:r>
              <a:rPr lang="en-US" altLang="zh-CN" sz="1400" dirty="0" smtClean="0">
                <a:solidFill>
                  <a:schemeClr val="bg2"/>
                </a:solidFill>
                <a:latin typeface="黑体" pitchFamily="49" charset="-122"/>
                <a:ea typeface="黑体" pitchFamily="49" charset="-122"/>
              </a:rPr>
              <a:t>   BOTTOM:MID-2*TMP2;//</a:t>
            </a:r>
            <a:r>
              <a:rPr lang="zh-CN" altLang="en-US" sz="1400" dirty="0" smtClean="0">
                <a:solidFill>
                  <a:schemeClr val="bg2"/>
                </a:solidFill>
                <a:latin typeface="黑体" pitchFamily="49" charset="-122"/>
                <a:ea typeface="黑体" pitchFamily="49" charset="-122"/>
              </a:rPr>
              <a:t>布林通道下轨</a:t>
            </a:r>
            <a:endParaRPr lang="en-US" altLang="zh-CN" sz="1400" dirty="0" smtClean="0">
              <a:solidFill>
                <a:schemeClr val="bg2"/>
              </a:solidFill>
              <a:latin typeface="黑体" pitchFamily="49" charset="-122"/>
              <a:ea typeface="黑体" pitchFamily="49" charset="-122"/>
            </a:endParaRPr>
          </a:p>
          <a:p>
            <a:pPr algn="l"/>
            <a:r>
              <a:rPr lang="en-US" altLang="zh-CN" sz="1400" dirty="0" smtClean="0">
                <a:solidFill>
                  <a:schemeClr val="bg2"/>
                </a:solidFill>
                <a:latin typeface="黑体" pitchFamily="49" charset="-122"/>
                <a:ea typeface="黑体" pitchFamily="49" charset="-122"/>
              </a:rPr>
              <a:t>   AA:=TOP&gt;REF(TOP,1)&amp;&amp;BOTTOM&lt;REF(BOTTOM,1)&amp;&amp;MID&gt;REF(MID,1);</a:t>
            </a:r>
          </a:p>
          <a:p>
            <a:pPr algn="l"/>
            <a:r>
              <a:rPr lang="en-US" altLang="zh-CN" sz="1400" dirty="0" smtClean="0">
                <a:solidFill>
                  <a:schemeClr val="bg2"/>
                </a:solidFill>
                <a:latin typeface="黑体" pitchFamily="49" charset="-122"/>
                <a:ea typeface="黑体" pitchFamily="49" charset="-122"/>
              </a:rPr>
              <a:t>   BB:=C&gt;TOP;</a:t>
            </a:r>
          </a:p>
          <a:p>
            <a:pPr algn="l"/>
            <a:r>
              <a:rPr lang="en-US" altLang="zh-CN" sz="1400" dirty="0" smtClean="0">
                <a:solidFill>
                  <a:schemeClr val="bg2"/>
                </a:solidFill>
                <a:latin typeface="黑体" pitchFamily="49" charset="-122"/>
                <a:ea typeface="黑体" pitchFamily="49" charset="-122"/>
              </a:rPr>
              <a:t>   </a:t>
            </a:r>
            <a:r>
              <a:rPr lang="zh-CN" altLang="en-US" sz="1400" dirty="0" smtClean="0">
                <a:solidFill>
                  <a:schemeClr val="bg2"/>
                </a:solidFill>
                <a:latin typeface="黑体" pitchFamily="49" charset="-122"/>
                <a:ea typeface="黑体" pitchFamily="49" charset="-122"/>
              </a:rPr>
              <a:t>多头趋势条件 </a:t>
            </a:r>
            <a:r>
              <a:rPr lang="en-US" altLang="zh-CN" sz="1400" dirty="0" smtClean="0">
                <a:solidFill>
                  <a:schemeClr val="bg2"/>
                </a:solidFill>
                <a:latin typeface="黑体" pitchFamily="49" charset="-122"/>
                <a:ea typeface="黑体" pitchFamily="49" charset="-122"/>
              </a:rPr>
              <a:t>AA&amp;&amp;BB</a:t>
            </a:r>
          </a:p>
          <a:p>
            <a:pPr algn="l"/>
            <a:endParaRPr lang="en-US" altLang="zh-CN" sz="1400" dirty="0" smtClean="0">
              <a:solidFill>
                <a:schemeClr val="bg2"/>
              </a:solidFill>
              <a:latin typeface="黑体" pitchFamily="49" charset="-122"/>
              <a:ea typeface="黑体" pitchFamily="49" charset="-122"/>
            </a:endParaRPr>
          </a:p>
          <a:p>
            <a:pPr algn="l"/>
            <a:r>
              <a:rPr lang="zh-CN" altLang="en-US" sz="1400" dirty="0" smtClean="0">
                <a:solidFill>
                  <a:schemeClr val="bg2"/>
                </a:solidFill>
                <a:latin typeface="黑体" pitchFamily="49" charset="-122"/>
                <a:ea typeface="黑体" pitchFamily="49" charset="-122"/>
              </a:rPr>
              <a:t>练习：</a:t>
            </a:r>
            <a:r>
              <a:rPr lang="en-US" altLang="zh-CN" sz="1400" dirty="0" smtClean="0">
                <a:solidFill>
                  <a:schemeClr val="bg2"/>
                </a:solidFill>
                <a:latin typeface="黑体" pitchFamily="49" charset="-122"/>
                <a:ea typeface="黑体" pitchFamily="49" charset="-122"/>
              </a:rPr>
              <a:t>BOLL</a:t>
            </a:r>
            <a:r>
              <a:rPr lang="zh-CN" altLang="en-US" sz="1400" dirty="0" smtClean="0">
                <a:solidFill>
                  <a:schemeClr val="bg2"/>
                </a:solidFill>
                <a:latin typeface="黑体" pitchFamily="49" charset="-122"/>
                <a:ea typeface="黑体" pitchFamily="49" charset="-122"/>
              </a:rPr>
              <a:t>通道空头趋势条件如何编写？</a:t>
            </a:r>
            <a:endParaRPr lang="en-US" altLang="zh-CN" sz="1400" dirty="0" smtClean="0">
              <a:solidFill>
                <a:schemeClr val="bg2"/>
              </a:solidFill>
              <a:latin typeface="黑体" pitchFamily="49" charset="-122"/>
              <a:ea typeface="黑体" pitchFamily="49" charset="-122"/>
            </a:endParaRPr>
          </a:p>
          <a:p>
            <a:pPr algn="l"/>
            <a:endParaRPr lang="en-US" altLang="zh-CN" sz="1400" dirty="0" smtClean="0">
              <a:solidFill>
                <a:schemeClr val="bg2"/>
              </a:solidFill>
              <a:latin typeface="黑体" pitchFamily="49" charset="-122"/>
              <a:ea typeface="黑体" pitchFamily="49" charset="-122"/>
            </a:endParaRPr>
          </a:p>
          <a:p>
            <a:pPr algn="l"/>
            <a:r>
              <a:rPr lang="en-US" altLang="zh-CN" sz="1400" dirty="0" smtClean="0">
                <a:solidFill>
                  <a:schemeClr val="bg2"/>
                </a:solidFill>
                <a:latin typeface="黑体" pitchFamily="49" charset="-122"/>
                <a:ea typeface="黑体" pitchFamily="49" charset="-122"/>
              </a:rPr>
              <a:t> </a:t>
            </a:r>
          </a:p>
        </p:txBody>
      </p:sp>
      <p:sp>
        <p:nvSpPr>
          <p:cNvPr id="7" name="TextBox 6"/>
          <p:cNvSpPr txBox="1"/>
          <p:nvPr/>
        </p:nvSpPr>
        <p:spPr>
          <a:xfrm>
            <a:off x="1266825" y="4724400"/>
            <a:ext cx="2590800" cy="307777"/>
          </a:xfrm>
          <a:prstGeom prst="rect">
            <a:avLst/>
          </a:prstGeom>
          <a:noFill/>
        </p:spPr>
        <p:txBody>
          <a:bodyPr wrap="square" rtlCol="0">
            <a:spAutoFit/>
          </a:bodyPr>
          <a:lstStyle/>
          <a:p>
            <a:pPr algn="l"/>
            <a:r>
              <a:rPr lang="zh-CN" altLang="en-US" sz="1400" dirty="0" smtClean="0">
                <a:latin typeface="黑体" pitchFamily="49" charset="-122"/>
                <a:ea typeface="黑体" pitchFamily="49" charset="-122"/>
              </a:rPr>
              <a:t>关键字：</a:t>
            </a:r>
            <a:r>
              <a:rPr lang="en-US" altLang="zh-CN" sz="1400" dirty="0" smtClean="0">
                <a:latin typeface="黑体" pitchFamily="49" charset="-122"/>
                <a:ea typeface="黑体" pitchFamily="49" charset="-122"/>
              </a:rPr>
              <a:t>: </a:t>
            </a:r>
            <a:r>
              <a:rPr lang="zh-CN" altLang="en-US" sz="1400" dirty="0" smtClean="0">
                <a:latin typeface="黑体" pitchFamily="49" charset="-122"/>
                <a:ea typeface="黑体" pitchFamily="49" charset="-122"/>
              </a:rPr>
              <a:t>与 </a:t>
            </a:r>
            <a:r>
              <a:rPr lang="en-US" altLang="zh-CN" sz="1400" dirty="0" smtClean="0">
                <a:latin typeface="黑体" pitchFamily="49" charset="-122"/>
                <a:ea typeface="黑体" pitchFamily="49" charset="-122"/>
              </a:rPr>
              <a:t>:= </a:t>
            </a:r>
            <a:r>
              <a:rPr lang="zh-CN" altLang="en-US" sz="1400" dirty="0" smtClean="0">
                <a:latin typeface="黑体" pitchFamily="49" charset="-122"/>
                <a:ea typeface="黑体" pitchFamily="49" charset="-122"/>
              </a:rPr>
              <a:t>的区别</a:t>
            </a:r>
            <a:endParaRPr lang="en-US" altLang="zh-CN" sz="1400" dirty="0" smtClean="0">
              <a:latin typeface="黑体" pitchFamily="49" charset="-122"/>
              <a:ea typeface="黑体" pitchFamily="49" charset="-122"/>
            </a:endParaRPr>
          </a:p>
        </p:txBody>
      </p:sp>
    </p:spTree>
  </p:cSld>
  <p:clrMapOvr>
    <a:masterClrMapping/>
  </p:clrMapOvr>
  <p:transition spd="slow"/>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343024" y="1790700"/>
            <a:ext cx="6734175" cy="4832092"/>
          </a:xfrm>
          <a:prstGeom prst="rect">
            <a:avLst/>
          </a:prstGeom>
        </p:spPr>
        <p:txBody>
          <a:bodyPr wrap="square">
            <a:spAutoFit/>
          </a:bodyPr>
          <a:lstStyle/>
          <a:p>
            <a:pPr algn="l"/>
            <a:r>
              <a:rPr lang="zh-CN" altLang="en-US" sz="1600" dirty="0" smtClean="0">
                <a:solidFill>
                  <a:schemeClr val="bg2"/>
                </a:solidFill>
                <a:latin typeface="黑体" pitchFamily="49" charset="-122"/>
                <a:ea typeface="黑体" pitchFamily="49" charset="-122"/>
              </a:rPr>
              <a:t>④ </a:t>
            </a:r>
            <a:r>
              <a:rPr lang="en-US" altLang="zh-CN" sz="1600" dirty="0" smtClean="0">
                <a:solidFill>
                  <a:schemeClr val="bg2"/>
                </a:solidFill>
                <a:latin typeface="黑体" pitchFamily="49" charset="-122"/>
                <a:ea typeface="黑体" pitchFamily="49" charset="-122"/>
              </a:rPr>
              <a:t>SAR</a:t>
            </a:r>
            <a:r>
              <a:rPr lang="zh-CN" altLang="en-US" sz="1600" dirty="0" smtClean="0">
                <a:solidFill>
                  <a:schemeClr val="bg2"/>
                </a:solidFill>
                <a:latin typeface="黑体" pitchFamily="49" charset="-122"/>
                <a:ea typeface="黑体" pitchFamily="49" charset="-122"/>
              </a:rPr>
              <a:t>（止损点）：</a:t>
            </a:r>
            <a:r>
              <a:rPr lang="en-US" altLang="zh-CN" sz="1600" dirty="0" smtClean="0">
                <a:solidFill>
                  <a:schemeClr val="bg2"/>
                </a:solidFill>
                <a:latin typeface="黑体" pitchFamily="49" charset="-122"/>
                <a:ea typeface="黑体" pitchFamily="49" charset="-122"/>
              </a:rPr>
              <a:t>SAR</a:t>
            </a:r>
            <a:r>
              <a:rPr lang="zh-CN" altLang="en-US" sz="1600" dirty="0" smtClean="0">
                <a:solidFill>
                  <a:schemeClr val="bg2"/>
                </a:solidFill>
                <a:latin typeface="黑体" pitchFamily="49" charset="-122"/>
                <a:ea typeface="黑体" pitchFamily="49" charset="-122"/>
              </a:rPr>
              <a:t>向上穿过</a:t>
            </a:r>
            <a:r>
              <a:rPr lang="en-US" altLang="zh-CN" sz="1600" dirty="0" smtClean="0">
                <a:solidFill>
                  <a:schemeClr val="bg2"/>
                </a:solidFill>
                <a:latin typeface="黑体" pitchFamily="49" charset="-122"/>
                <a:ea typeface="黑体" pitchFamily="49" charset="-122"/>
              </a:rPr>
              <a:t>0</a:t>
            </a:r>
            <a:r>
              <a:rPr lang="zh-CN" altLang="en-US" sz="1600" dirty="0" smtClean="0">
                <a:solidFill>
                  <a:schemeClr val="bg2"/>
                </a:solidFill>
                <a:latin typeface="黑体" pitchFamily="49" charset="-122"/>
                <a:ea typeface="黑体" pitchFamily="49" charset="-122"/>
              </a:rPr>
              <a:t>，多头趋势；</a:t>
            </a:r>
            <a:r>
              <a:rPr lang="en-US" altLang="zh-CN" sz="1600" dirty="0" smtClean="0">
                <a:solidFill>
                  <a:schemeClr val="bg2"/>
                </a:solidFill>
                <a:latin typeface="黑体" pitchFamily="49" charset="-122"/>
                <a:ea typeface="黑体" pitchFamily="49" charset="-122"/>
              </a:rPr>
              <a:t>SAR</a:t>
            </a:r>
            <a:r>
              <a:rPr lang="zh-CN" altLang="en-US" sz="1600" dirty="0" smtClean="0">
                <a:solidFill>
                  <a:schemeClr val="bg2"/>
                </a:solidFill>
                <a:latin typeface="黑体" pitchFamily="49" charset="-122"/>
                <a:ea typeface="黑体" pitchFamily="49" charset="-122"/>
              </a:rPr>
              <a:t>向下穿过</a:t>
            </a:r>
            <a:r>
              <a:rPr lang="en-US" altLang="zh-CN" sz="1600" dirty="0" smtClean="0">
                <a:solidFill>
                  <a:schemeClr val="bg2"/>
                </a:solidFill>
                <a:latin typeface="黑体" pitchFamily="49" charset="-122"/>
                <a:ea typeface="黑体" pitchFamily="49" charset="-122"/>
              </a:rPr>
              <a:t>0</a:t>
            </a:r>
            <a:r>
              <a:rPr lang="zh-CN" altLang="en-US" sz="1600" dirty="0" smtClean="0">
                <a:solidFill>
                  <a:schemeClr val="bg2"/>
                </a:solidFill>
                <a:latin typeface="黑体" pitchFamily="49" charset="-122"/>
                <a:ea typeface="黑体" pitchFamily="49" charset="-122"/>
              </a:rPr>
              <a:t>，空头趋势。</a:t>
            </a:r>
            <a:endParaRPr lang="en-US" altLang="zh-CN" sz="1600" dirty="0" smtClean="0">
              <a:solidFill>
                <a:schemeClr val="bg2"/>
              </a:solidFill>
              <a:latin typeface="黑体" pitchFamily="49" charset="-122"/>
              <a:ea typeface="黑体" pitchFamily="49" charset="-122"/>
            </a:endParaRPr>
          </a:p>
          <a:p>
            <a:pPr algn="l"/>
            <a:r>
              <a:rPr lang="en-US" altLang="zh-CN" sz="1600" dirty="0" smtClean="0">
                <a:solidFill>
                  <a:schemeClr val="bg2"/>
                </a:solidFill>
                <a:latin typeface="黑体" pitchFamily="49" charset="-122"/>
                <a:ea typeface="黑体" pitchFamily="49" charset="-122"/>
              </a:rPr>
              <a:t>   </a:t>
            </a:r>
            <a:r>
              <a:rPr lang="zh-CN" altLang="en-US" sz="1400" dirty="0" smtClean="0">
                <a:solidFill>
                  <a:schemeClr val="bg2"/>
                </a:solidFill>
                <a:latin typeface="黑体" pitchFamily="49" charset="-122"/>
                <a:ea typeface="黑体" pitchFamily="49" charset="-122"/>
              </a:rPr>
              <a:t>参数栏定义参数</a:t>
            </a:r>
            <a:endParaRPr lang="en-US" altLang="zh-CN" sz="1400" dirty="0" smtClean="0">
              <a:solidFill>
                <a:schemeClr val="bg2"/>
              </a:solidFill>
              <a:latin typeface="黑体" pitchFamily="49" charset="-122"/>
              <a:ea typeface="黑体" pitchFamily="49" charset="-122"/>
            </a:endParaRPr>
          </a:p>
          <a:p>
            <a:pPr algn="l"/>
            <a:r>
              <a:rPr lang="en-US" altLang="zh-CN" sz="1600" dirty="0" smtClean="0">
                <a:solidFill>
                  <a:schemeClr val="bg2"/>
                </a:solidFill>
                <a:latin typeface="黑体" pitchFamily="49" charset="-122"/>
                <a:ea typeface="黑体" pitchFamily="49" charset="-122"/>
              </a:rPr>
              <a:t>   N      1 100 4</a:t>
            </a:r>
          </a:p>
          <a:p>
            <a:pPr algn="l"/>
            <a:r>
              <a:rPr lang="en-US" altLang="zh-CN" sz="1600" dirty="0" smtClean="0">
                <a:solidFill>
                  <a:schemeClr val="bg2"/>
                </a:solidFill>
                <a:latin typeface="黑体" pitchFamily="49" charset="-122"/>
                <a:ea typeface="黑体" pitchFamily="49" charset="-122"/>
              </a:rPr>
              <a:t>   STEP   1 20  2</a:t>
            </a:r>
          </a:p>
          <a:p>
            <a:pPr algn="l"/>
            <a:r>
              <a:rPr lang="en-US" altLang="zh-CN" sz="1600" dirty="0" smtClean="0">
                <a:solidFill>
                  <a:schemeClr val="bg2"/>
                </a:solidFill>
                <a:latin typeface="黑体" pitchFamily="49" charset="-122"/>
                <a:ea typeface="黑体" pitchFamily="49" charset="-122"/>
              </a:rPr>
              <a:t>   MVALUE 1 10  2  </a:t>
            </a:r>
          </a:p>
          <a:p>
            <a:pPr algn="l"/>
            <a:r>
              <a:rPr lang="en-US" altLang="zh-CN" sz="1400" dirty="0" smtClean="0">
                <a:solidFill>
                  <a:schemeClr val="bg2"/>
                </a:solidFill>
                <a:latin typeface="黑体" pitchFamily="49" charset="-122"/>
                <a:ea typeface="黑体" pitchFamily="49" charset="-122"/>
              </a:rPr>
              <a:t>   STEP1:=STEP/100;</a:t>
            </a:r>
          </a:p>
          <a:p>
            <a:pPr algn="l"/>
            <a:r>
              <a:rPr lang="en-US" altLang="zh-CN" sz="1400" dirty="0" smtClean="0">
                <a:solidFill>
                  <a:schemeClr val="bg2"/>
                </a:solidFill>
                <a:latin typeface="黑体" pitchFamily="49" charset="-122"/>
                <a:ea typeface="黑体" pitchFamily="49" charset="-122"/>
              </a:rPr>
              <a:t>   MVALUE1:=MVALUE/10;</a:t>
            </a:r>
          </a:p>
          <a:p>
            <a:pPr algn="l"/>
            <a:r>
              <a:rPr lang="en-US" altLang="zh-CN" sz="1400" dirty="0" smtClean="0">
                <a:solidFill>
                  <a:schemeClr val="bg2"/>
                </a:solidFill>
                <a:latin typeface="黑体" pitchFamily="49" charset="-122"/>
                <a:ea typeface="黑体" pitchFamily="49" charset="-122"/>
              </a:rPr>
              <a:t>   SARLINE:SAR(N,STEP1,MVALUE1),CIRCLEDOT;</a:t>
            </a:r>
          </a:p>
          <a:p>
            <a:pPr algn="l"/>
            <a:r>
              <a:rPr lang="en-US" altLang="zh-CN" sz="1400" dirty="0" smtClean="0">
                <a:solidFill>
                  <a:schemeClr val="bg2"/>
                </a:solidFill>
                <a:latin typeface="黑体" pitchFamily="49" charset="-122"/>
                <a:ea typeface="黑体" pitchFamily="49" charset="-122"/>
              </a:rPr>
              <a:t>   //N</a:t>
            </a:r>
            <a:r>
              <a:rPr lang="zh-CN" altLang="en-US" sz="1400" dirty="0" smtClean="0">
                <a:solidFill>
                  <a:schemeClr val="bg2"/>
                </a:solidFill>
                <a:latin typeface="黑体" pitchFamily="49" charset="-122"/>
                <a:ea typeface="黑体" pitchFamily="49" charset="-122"/>
              </a:rPr>
              <a:t>个周期的抛物转向，步长为</a:t>
            </a:r>
            <a:r>
              <a:rPr lang="en-US" altLang="zh-CN" sz="1400" dirty="0" smtClean="0">
                <a:solidFill>
                  <a:schemeClr val="bg2"/>
                </a:solidFill>
                <a:latin typeface="黑体" pitchFamily="49" charset="-122"/>
                <a:ea typeface="黑体" pitchFamily="49" charset="-122"/>
              </a:rPr>
              <a:t>STEP1</a:t>
            </a:r>
            <a:r>
              <a:rPr lang="zh-CN" altLang="en-US" sz="1400" dirty="0" smtClean="0">
                <a:solidFill>
                  <a:schemeClr val="bg2"/>
                </a:solidFill>
                <a:latin typeface="黑体" pitchFamily="49" charset="-122"/>
                <a:ea typeface="黑体" pitchFamily="49" charset="-122"/>
              </a:rPr>
              <a:t>，极限值为</a:t>
            </a:r>
            <a:r>
              <a:rPr lang="en-US" altLang="zh-CN" sz="1400" dirty="0" smtClean="0">
                <a:solidFill>
                  <a:schemeClr val="bg2"/>
                </a:solidFill>
                <a:latin typeface="黑体" pitchFamily="49" charset="-122"/>
                <a:ea typeface="黑体" pitchFamily="49" charset="-122"/>
              </a:rPr>
              <a:t>MVALUE1.</a:t>
            </a:r>
          </a:p>
          <a:p>
            <a:pPr algn="l"/>
            <a:r>
              <a:rPr lang="en-US" altLang="zh-CN" sz="1400" dirty="0" smtClean="0">
                <a:solidFill>
                  <a:schemeClr val="bg2"/>
                </a:solidFill>
                <a:latin typeface="黑体" pitchFamily="49" charset="-122"/>
                <a:ea typeface="黑体" pitchFamily="49" charset="-122"/>
              </a:rPr>
              <a:t>   CROSS(SARLINE,0),BPK;//</a:t>
            </a:r>
            <a:r>
              <a:rPr lang="zh-CN" altLang="en-US" sz="1400" dirty="0" smtClean="0">
                <a:solidFill>
                  <a:schemeClr val="bg2"/>
                </a:solidFill>
                <a:latin typeface="黑体" pitchFamily="49" charset="-122"/>
                <a:ea typeface="黑体" pitchFamily="49" charset="-122"/>
              </a:rPr>
              <a:t>抛物转向值上穿</a:t>
            </a:r>
            <a:r>
              <a:rPr lang="en-US" altLang="zh-CN" sz="1400" dirty="0" smtClean="0">
                <a:solidFill>
                  <a:schemeClr val="bg2"/>
                </a:solidFill>
                <a:latin typeface="黑体" pitchFamily="49" charset="-122"/>
                <a:ea typeface="黑体" pitchFamily="49" charset="-122"/>
              </a:rPr>
              <a:t>0</a:t>
            </a:r>
            <a:r>
              <a:rPr lang="zh-CN" altLang="en-US" sz="1400" dirty="0" smtClean="0">
                <a:solidFill>
                  <a:schemeClr val="bg2"/>
                </a:solidFill>
                <a:latin typeface="黑体" pitchFamily="49" charset="-122"/>
                <a:ea typeface="黑体" pitchFamily="49" charset="-122"/>
              </a:rPr>
              <a:t>，做多。</a:t>
            </a:r>
          </a:p>
          <a:p>
            <a:pPr algn="l"/>
            <a:r>
              <a:rPr lang="en-US" altLang="zh-CN" sz="1400" dirty="0" smtClean="0">
                <a:solidFill>
                  <a:schemeClr val="bg2"/>
                </a:solidFill>
                <a:latin typeface="黑体" pitchFamily="49" charset="-122"/>
                <a:ea typeface="黑体" pitchFamily="49" charset="-122"/>
              </a:rPr>
              <a:t>   CROSS(0,SARLINE),SPK;//</a:t>
            </a:r>
            <a:r>
              <a:rPr lang="zh-CN" altLang="en-US" sz="1400" dirty="0" smtClean="0">
                <a:solidFill>
                  <a:schemeClr val="bg2"/>
                </a:solidFill>
                <a:latin typeface="黑体" pitchFamily="49" charset="-122"/>
                <a:ea typeface="黑体" pitchFamily="49" charset="-122"/>
              </a:rPr>
              <a:t>抛物转向值下穿</a:t>
            </a:r>
            <a:r>
              <a:rPr lang="en-US" altLang="zh-CN" sz="1400" dirty="0" smtClean="0">
                <a:solidFill>
                  <a:schemeClr val="bg2"/>
                </a:solidFill>
                <a:latin typeface="黑体" pitchFamily="49" charset="-122"/>
                <a:ea typeface="黑体" pitchFamily="49" charset="-122"/>
              </a:rPr>
              <a:t>0</a:t>
            </a:r>
            <a:r>
              <a:rPr lang="zh-CN" altLang="en-US" sz="1400" dirty="0" smtClean="0">
                <a:solidFill>
                  <a:schemeClr val="bg2"/>
                </a:solidFill>
                <a:latin typeface="黑体" pitchFamily="49" charset="-122"/>
                <a:ea typeface="黑体" pitchFamily="49" charset="-122"/>
              </a:rPr>
              <a:t>，作空。</a:t>
            </a:r>
          </a:p>
          <a:p>
            <a:pPr algn="l"/>
            <a:r>
              <a:rPr lang="en-US" altLang="zh-CN" sz="1400" dirty="0" smtClean="0">
                <a:solidFill>
                  <a:schemeClr val="bg2"/>
                </a:solidFill>
                <a:latin typeface="黑体" pitchFamily="49" charset="-122"/>
                <a:ea typeface="黑体" pitchFamily="49" charset="-122"/>
              </a:rPr>
              <a:t>   AUTOFILTER;</a:t>
            </a:r>
          </a:p>
          <a:p>
            <a:pPr algn="l"/>
            <a:endParaRPr lang="en-US" altLang="zh-CN" sz="1400" dirty="0" smtClean="0">
              <a:solidFill>
                <a:schemeClr val="bg2"/>
              </a:solidFill>
              <a:latin typeface="黑体" pitchFamily="49" charset="-122"/>
              <a:ea typeface="黑体" pitchFamily="49" charset="-122"/>
            </a:endParaRPr>
          </a:p>
          <a:p>
            <a:pPr algn="l"/>
            <a:r>
              <a:rPr lang="zh-CN" altLang="en-US" sz="1400" dirty="0" smtClean="0">
                <a:solidFill>
                  <a:schemeClr val="bg2"/>
                </a:solidFill>
                <a:latin typeface="黑体" pitchFamily="49" charset="-122"/>
                <a:ea typeface="黑体" pitchFamily="49" charset="-122"/>
              </a:rPr>
              <a:t>注意：</a:t>
            </a:r>
            <a:r>
              <a:rPr lang="en-US" altLang="zh-CN" sz="1400" dirty="0" smtClean="0">
                <a:solidFill>
                  <a:schemeClr val="bg2"/>
                </a:solidFill>
                <a:latin typeface="黑体" pitchFamily="49" charset="-122"/>
                <a:ea typeface="黑体" pitchFamily="49" charset="-122"/>
              </a:rPr>
              <a:t>a)</a:t>
            </a:r>
            <a:r>
              <a:rPr lang="zh-CN" altLang="en-US" sz="1400" dirty="0" smtClean="0">
                <a:solidFill>
                  <a:schemeClr val="bg2"/>
                </a:solidFill>
                <a:latin typeface="黑体" pitchFamily="49" charset="-122"/>
                <a:ea typeface="黑体" pitchFamily="49" charset="-122"/>
              </a:rPr>
              <a:t>参数优化不支持对小数进行优化。如果需要进行参数优化，可以对模型源码进行修改，将模型源码中的小数参数乘以</a:t>
            </a:r>
            <a:r>
              <a:rPr lang="en-US" altLang="zh-CN" sz="1400" dirty="0" smtClean="0">
                <a:solidFill>
                  <a:schemeClr val="bg2"/>
                </a:solidFill>
                <a:latin typeface="黑体" pitchFamily="49" charset="-122"/>
                <a:ea typeface="黑体" pitchFamily="49" charset="-122"/>
              </a:rPr>
              <a:t>0.1</a:t>
            </a:r>
            <a:r>
              <a:rPr lang="zh-CN" altLang="en-US" sz="1400" dirty="0" smtClean="0">
                <a:solidFill>
                  <a:schemeClr val="bg2"/>
                </a:solidFill>
                <a:latin typeface="黑体" pitchFamily="49" charset="-122"/>
                <a:ea typeface="黑体" pitchFamily="49" charset="-122"/>
              </a:rPr>
              <a:t>或者</a:t>
            </a:r>
            <a:r>
              <a:rPr lang="en-US" altLang="zh-CN" sz="1400" dirty="0" smtClean="0">
                <a:solidFill>
                  <a:schemeClr val="bg2"/>
                </a:solidFill>
                <a:latin typeface="黑体" pitchFamily="49" charset="-122"/>
                <a:ea typeface="黑体" pitchFamily="49" charset="-122"/>
              </a:rPr>
              <a:t>0.01</a:t>
            </a:r>
            <a:r>
              <a:rPr lang="zh-CN" altLang="en-US" sz="1400" dirty="0" smtClean="0">
                <a:solidFill>
                  <a:schemeClr val="bg2"/>
                </a:solidFill>
                <a:latin typeface="黑体" pitchFamily="49" charset="-122"/>
                <a:ea typeface="黑体" pitchFamily="49" charset="-122"/>
              </a:rPr>
              <a:t>等，然后将参数列表中的小数参数数值乘以</a:t>
            </a:r>
            <a:r>
              <a:rPr lang="en-US" altLang="zh-CN" sz="1400" dirty="0" smtClean="0">
                <a:solidFill>
                  <a:schemeClr val="bg2"/>
                </a:solidFill>
                <a:latin typeface="黑体" pitchFamily="49" charset="-122"/>
                <a:ea typeface="黑体" pitchFamily="49" charset="-122"/>
              </a:rPr>
              <a:t>10</a:t>
            </a:r>
            <a:r>
              <a:rPr lang="zh-CN" altLang="en-US" sz="1400" dirty="0" smtClean="0">
                <a:solidFill>
                  <a:schemeClr val="bg2"/>
                </a:solidFill>
                <a:latin typeface="黑体" pitchFamily="49" charset="-122"/>
                <a:ea typeface="黑体" pitchFamily="49" charset="-122"/>
              </a:rPr>
              <a:t>或者</a:t>
            </a:r>
            <a:r>
              <a:rPr lang="en-US" altLang="zh-CN" sz="1400" dirty="0" smtClean="0">
                <a:solidFill>
                  <a:schemeClr val="bg2"/>
                </a:solidFill>
                <a:latin typeface="黑体" pitchFamily="49" charset="-122"/>
                <a:ea typeface="黑体" pitchFamily="49" charset="-122"/>
              </a:rPr>
              <a:t>100</a:t>
            </a:r>
            <a:r>
              <a:rPr lang="zh-CN" altLang="en-US" sz="1400" dirty="0" smtClean="0">
                <a:solidFill>
                  <a:schemeClr val="bg2"/>
                </a:solidFill>
                <a:latin typeface="黑体" pitchFamily="49" charset="-122"/>
                <a:ea typeface="黑体" pitchFamily="49" charset="-122"/>
              </a:rPr>
              <a:t>变为整数即可</a:t>
            </a:r>
            <a:endParaRPr lang="en-US" altLang="zh-CN" sz="1400" dirty="0" smtClean="0">
              <a:solidFill>
                <a:schemeClr val="bg2"/>
              </a:solidFill>
              <a:latin typeface="黑体" pitchFamily="49" charset="-122"/>
              <a:ea typeface="黑体" pitchFamily="49" charset="-122"/>
            </a:endParaRPr>
          </a:p>
          <a:p>
            <a:pPr algn="l"/>
            <a:r>
              <a:rPr lang="en-US" altLang="zh-CN" sz="1400" dirty="0" smtClean="0">
                <a:solidFill>
                  <a:schemeClr val="bg2"/>
                </a:solidFill>
                <a:latin typeface="黑体" pitchFamily="49" charset="-122"/>
                <a:ea typeface="黑体" pitchFamily="49" charset="-122"/>
              </a:rPr>
              <a:t>      b) SARLINE:SAR(N,STEP1,MVALUE1),CIRCLEDOT;</a:t>
            </a:r>
            <a:r>
              <a:rPr lang="zh-CN" altLang="en-US" sz="1400" dirty="0" smtClean="0">
                <a:solidFill>
                  <a:schemeClr val="bg2"/>
                </a:solidFill>
                <a:latin typeface="黑体" pitchFamily="49" charset="-122"/>
                <a:ea typeface="黑体" pitchFamily="49" charset="-122"/>
              </a:rPr>
              <a:t>是系统指标，对其做了特殊处理，按照这种写法可以与</a:t>
            </a:r>
            <a:r>
              <a:rPr lang="en-US" altLang="zh-CN" sz="1400" dirty="0" smtClean="0">
                <a:solidFill>
                  <a:schemeClr val="bg2"/>
                </a:solidFill>
                <a:latin typeface="黑体" pitchFamily="49" charset="-122"/>
                <a:ea typeface="黑体" pitchFamily="49" charset="-122"/>
              </a:rPr>
              <a:t>K</a:t>
            </a:r>
            <a:r>
              <a:rPr lang="zh-CN" altLang="en-US" sz="1400" dirty="0" smtClean="0">
                <a:solidFill>
                  <a:schemeClr val="bg2"/>
                </a:solidFill>
                <a:latin typeface="黑体" pitchFamily="49" charset="-122"/>
                <a:ea typeface="黑体" pitchFamily="49" charset="-122"/>
              </a:rPr>
              <a:t>线叠加显示，不压缩</a:t>
            </a:r>
            <a:r>
              <a:rPr lang="en-US" altLang="zh-CN" sz="1400" dirty="0" smtClean="0">
                <a:solidFill>
                  <a:schemeClr val="bg2"/>
                </a:solidFill>
                <a:latin typeface="黑体" pitchFamily="49" charset="-122"/>
                <a:ea typeface="黑体" pitchFamily="49" charset="-122"/>
              </a:rPr>
              <a:t>K</a:t>
            </a:r>
            <a:r>
              <a:rPr lang="zh-CN" altLang="en-US" sz="1400" dirty="0" smtClean="0">
                <a:solidFill>
                  <a:schemeClr val="bg2"/>
                </a:solidFill>
                <a:latin typeface="黑体" pitchFamily="49" charset="-122"/>
                <a:ea typeface="黑体" pitchFamily="49" charset="-122"/>
              </a:rPr>
              <a:t>线图。如果</a:t>
            </a:r>
            <a:r>
              <a:rPr lang="en-US" altLang="zh-CN" sz="1400" dirty="0" smtClean="0">
                <a:solidFill>
                  <a:schemeClr val="bg2"/>
                </a:solidFill>
                <a:latin typeface="黑体" pitchFamily="49" charset="-122"/>
                <a:ea typeface="黑体" pitchFamily="49" charset="-122"/>
              </a:rPr>
              <a:t>SARLINE:SAR(N,STEP1,MVALUE1);</a:t>
            </a:r>
            <a:r>
              <a:rPr lang="zh-CN" altLang="en-US" sz="1400" dirty="0" smtClean="0">
                <a:solidFill>
                  <a:schemeClr val="bg2"/>
                </a:solidFill>
                <a:latin typeface="黑体" pitchFamily="49" charset="-122"/>
                <a:ea typeface="黑体" pitchFamily="49" charset="-122"/>
              </a:rPr>
              <a:t>这样定义</a:t>
            </a:r>
            <a:r>
              <a:rPr lang="en-US" altLang="zh-CN" sz="1400" dirty="0" smtClean="0">
                <a:solidFill>
                  <a:schemeClr val="bg2"/>
                </a:solidFill>
                <a:latin typeface="黑体" pitchFamily="49" charset="-122"/>
                <a:ea typeface="黑体" pitchFamily="49" charset="-122"/>
              </a:rPr>
              <a:t>SAR</a:t>
            </a:r>
            <a:r>
              <a:rPr lang="zh-CN" altLang="en-US" sz="1400" dirty="0" smtClean="0">
                <a:solidFill>
                  <a:schemeClr val="bg2"/>
                </a:solidFill>
                <a:latin typeface="黑体" pitchFamily="49" charset="-122"/>
                <a:ea typeface="黑体" pitchFamily="49" charset="-122"/>
              </a:rPr>
              <a:t>，显示指标线会压缩</a:t>
            </a:r>
            <a:r>
              <a:rPr lang="en-US" altLang="zh-CN" sz="1400" dirty="0" smtClean="0">
                <a:solidFill>
                  <a:schemeClr val="bg2"/>
                </a:solidFill>
                <a:latin typeface="黑体" pitchFamily="49" charset="-122"/>
                <a:ea typeface="黑体" pitchFamily="49" charset="-122"/>
              </a:rPr>
              <a:t>K</a:t>
            </a:r>
            <a:r>
              <a:rPr lang="zh-CN" altLang="en-US" sz="1400" dirty="0" smtClean="0">
                <a:solidFill>
                  <a:schemeClr val="bg2"/>
                </a:solidFill>
                <a:latin typeface="黑体" pitchFamily="49" charset="-122"/>
                <a:ea typeface="黑体" pitchFamily="49" charset="-122"/>
              </a:rPr>
              <a:t>线图。</a:t>
            </a:r>
            <a:endParaRPr lang="en-US" altLang="zh-CN" sz="1400" dirty="0" smtClean="0">
              <a:solidFill>
                <a:schemeClr val="bg2"/>
              </a:solidFill>
              <a:latin typeface="黑体" pitchFamily="49" charset="-122"/>
              <a:ea typeface="黑体" pitchFamily="49" charset="-122"/>
            </a:endParaRPr>
          </a:p>
          <a:p>
            <a:pPr algn="l"/>
            <a:r>
              <a:rPr lang="en-US" altLang="zh-CN" dirty="0" smtClean="0">
                <a:solidFill>
                  <a:schemeClr val="bg2"/>
                </a:solidFill>
                <a:latin typeface="黑体" pitchFamily="49" charset="-122"/>
                <a:ea typeface="黑体" pitchFamily="49" charset="-122"/>
              </a:rPr>
              <a:t>     </a:t>
            </a:r>
          </a:p>
        </p:txBody>
      </p:sp>
      <p:sp>
        <p:nvSpPr>
          <p:cNvPr id="5" name="Text Box 5"/>
          <p:cNvSpPr txBox="1">
            <a:spLocks noChangeArrowheads="1"/>
          </p:cNvSpPr>
          <p:nvPr/>
        </p:nvSpPr>
        <p:spPr bwMode="auto">
          <a:xfrm>
            <a:off x="939800" y="793660"/>
            <a:ext cx="3022600" cy="400110"/>
          </a:xfrm>
          <a:prstGeom prst="rect">
            <a:avLst/>
          </a:prstGeom>
          <a:noFill/>
          <a:ln w="9525" algn="ctr">
            <a:noFill/>
            <a:miter lim="800000"/>
            <a:headEnd/>
            <a:tailEnd/>
          </a:ln>
        </p:spPr>
        <p:txBody>
          <a:bodyPr wrap="square">
            <a:spAutoFit/>
          </a:bodyPr>
          <a:lstStyle/>
          <a:p>
            <a:pPr algn="l"/>
            <a:r>
              <a:rPr lang="zh-CN" altLang="en-US" sz="2000" dirty="0">
                <a:solidFill>
                  <a:schemeClr val="bg2"/>
                </a:solidFill>
              </a:rPr>
              <a:t> </a:t>
            </a:r>
            <a:r>
              <a:rPr lang="en-US" altLang="zh-CN" sz="2000" dirty="0" smtClean="0">
                <a:solidFill>
                  <a:schemeClr val="bg2"/>
                </a:solidFill>
              </a:rPr>
              <a:t>1</a:t>
            </a:r>
            <a:r>
              <a:rPr lang="zh-CN" altLang="en-US" sz="2000" dirty="0" smtClean="0">
                <a:solidFill>
                  <a:schemeClr val="bg2"/>
                </a:solidFill>
              </a:rPr>
              <a:t>、</a:t>
            </a:r>
            <a:r>
              <a:rPr lang="zh-CN" altLang="en-US" sz="2000" dirty="0" smtClean="0">
                <a:solidFill>
                  <a:schemeClr val="bg2"/>
                </a:solidFill>
                <a:latin typeface="黑体" pitchFamily="49" charset="-122"/>
                <a:ea typeface="黑体" pitchFamily="49" charset="-122"/>
              </a:rPr>
              <a:t>常用指标分类</a:t>
            </a:r>
            <a:endParaRPr lang="zh-CN" altLang="en-US" sz="2000" dirty="0">
              <a:latin typeface="黑体" pitchFamily="49" charset="-122"/>
              <a:ea typeface="黑体" pitchFamily="49" charset="-122"/>
            </a:endParaRPr>
          </a:p>
        </p:txBody>
      </p:sp>
      <p:sp>
        <p:nvSpPr>
          <p:cNvPr id="6" name="Text Box 5"/>
          <p:cNvSpPr txBox="1">
            <a:spLocks noChangeArrowheads="1"/>
          </p:cNvSpPr>
          <p:nvPr/>
        </p:nvSpPr>
        <p:spPr bwMode="auto">
          <a:xfrm>
            <a:off x="1333500" y="1257300"/>
            <a:ext cx="3022600" cy="400110"/>
          </a:xfrm>
          <a:prstGeom prst="rect">
            <a:avLst/>
          </a:prstGeom>
          <a:noFill/>
          <a:ln w="9525" algn="ctr">
            <a:noFill/>
            <a:miter lim="800000"/>
            <a:headEnd/>
            <a:tailEnd/>
          </a:ln>
        </p:spPr>
        <p:txBody>
          <a:bodyPr wrap="square">
            <a:spAutoFit/>
          </a:bodyPr>
          <a:lstStyle/>
          <a:p>
            <a:pPr algn="l"/>
            <a:r>
              <a:rPr lang="zh-CN" altLang="en-US" sz="2000" dirty="0">
                <a:solidFill>
                  <a:schemeClr val="bg2"/>
                </a:solidFill>
              </a:rPr>
              <a:t> </a:t>
            </a:r>
            <a:r>
              <a:rPr lang="zh-CN" altLang="en-US" sz="2000" dirty="0" smtClean="0">
                <a:solidFill>
                  <a:schemeClr val="bg2"/>
                </a:solidFill>
                <a:latin typeface="黑体" pitchFamily="49" charset="-122"/>
                <a:ea typeface="黑体" pitchFamily="49" charset="-122"/>
              </a:rPr>
              <a:t>趋势类指标</a:t>
            </a:r>
            <a:endParaRPr lang="zh-CN" altLang="en-US" sz="2000" dirty="0">
              <a:latin typeface="黑体" pitchFamily="49" charset="-122"/>
              <a:ea typeface="黑体" pitchFamily="49" charset="-122"/>
            </a:endParaRPr>
          </a:p>
        </p:txBody>
      </p:sp>
    </p:spTree>
  </p:cSld>
  <p:clrMapOvr>
    <a:masterClrMapping/>
  </p:clrMapOvr>
  <p:transition spd="slow"/>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6"/>
          <p:cNvGrpSpPr/>
          <p:nvPr/>
        </p:nvGrpSpPr>
        <p:grpSpPr>
          <a:xfrm>
            <a:off x="939800" y="793660"/>
            <a:ext cx="3416300" cy="1304876"/>
            <a:chOff x="939800" y="793660"/>
            <a:chExt cx="3416300" cy="1304876"/>
          </a:xfrm>
        </p:grpSpPr>
        <p:sp>
          <p:nvSpPr>
            <p:cNvPr id="4" name="Text Box 5"/>
            <p:cNvSpPr txBox="1">
              <a:spLocks noChangeArrowheads="1"/>
            </p:cNvSpPr>
            <p:nvPr/>
          </p:nvSpPr>
          <p:spPr bwMode="auto">
            <a:xfrm>
              <a:off x="939800" y="793660"/>
              <a:ext cx="3022600" cy="400110"/>
            </a:xfrm>
            <a:prstGeom prst="rect">
              <a:avLst/>
            </a:prstGeom>
            <a:noFill/>
            <a:ln w="9525" algn="ctr">
              <a:noFill/>
              <a:miter lim="800000"/>
              <a:headEnd/>
              <a:tailEnd/>
            </a:ln>
          </p:spPr>
          <p:txBody>
            <a:bodyPr wrap="square">
              <a:spAutoFit/>
            </a:bodyPr>
            <a:lstStyle/>
            <a:p>
              <a:pPr algn="l"/>
              <a:r>
                <a:rPr lang="zh-CN" altLang="en-US" sz="2000" dirty="0">
                  <a:solidFill>
                    <a:schemeClr val="bg2"/>
                  </a:solidFill>
                </a:rPr>
                <a:t> </a:t>
              </a:r>
              <a:r>
                <a:rPr lang="en-US" altLang="zh-CN" sz="2000" dirty="0" smtClean="0">
                  <a:solidFill>
                    <a:schemeClr val="bg2"/>
                  </a:solidFill>
                </a:rPr>
                <a:t>1</a:t>
              </a:r>
              <a:r>
                <a:rPr lang="zh-CN" altLang="en-US" sz="2000" dirty="0" smtClean="0">
                  <a:solidFill>
                    <a:schemeClr val="bg2"/>
                  </a:solidFill>
                </a:rPr>
                <a:t>、</a:t>
              </a:r>
              <a:r>
                <a:rPr lang="zh-CN" altLang="en-US" sz="2000" dirty="0" smtClean="0">
                  <a:solidFill>
                    <a:schemeClr val="bg2"/>
                  </a:solidFill>
                  <a:latin typeface="黑体" pitchFamily="49" charset="-122"/>
                  <a:ea typeface="黑体" pitchFamily="49" charset="-122"/>
                </a:rPr>
                <a:t>常用指标分类</a:t>
              </a:r>
              <a:endParaRPr lang="zh-CN" altLang="en-US" sz="2000" dirty="0">
                <a:latin typeface="黑体" pitchFamily="49" charset="-122"/>
                <a:ea typeface="黑体" pitchFamily="49" charset="-122"/>
              </a:endParaRPr>
            </a:p>
          </p:txBody>
        </p:sp>
        <p:sp>
          <p:nvSpPr>
            <p:cNvPr id="5" name="Text Box 5"/>
            <p:cNvSpPr txBox="1">
              <a:spLocks noChangeArrowheads="1"/>
            </p:cNvSpPr>
            <p:nvPr/>
          </p:nvSpPr>
          <p:spPr bwMode="auto">
            <a:xfrm>
              <a:off x="1333500" y="1390650"/>
              <a:ext cx="3022600" cy="707886"/>
            </a:xfrm>
            <a:prstGeom prst="rect">
              <a:avLst/>
            </a:prstGeom>
            <a:noFill/>
            <a:ln w="9525" algn="ctr">
              <a:noFill/>
              <a:miter lim="800000"/>
              <a:headEnd/>
              <a:tailEnd/>
            </a:ln>
          </p:spPr>
          <p:txBody>
            <a:bodyPr wrap="square">
              <a:spAutoFit/>
            </a:bodyPr>
            <a:lstStyle/>
            <a:p>
              <a:pPr algn="l"/>
              <a:r>
                <a:rPr lang="zh-CN" altLang="en-US" sz="2000" dirty="0">
                  <a:solidFill>
                    <a:schemeClr val="bg2"/>
                  </a:solidFill>
                  <a:latin typeface="黑体" pitchFamily="49" charset="-122"/>
                  <a:ea typeface="黑体" pitchFamily="49" charset="-122"/>
                </a:rPr>
                <a:t> </a:t>
              </a:r>
              <a:r>
                <a:rPr lang="zh-CN" altLang="en-US" sz="2000" dirty="0" smtClean="0">
                  <a:solidFill>
                    <a:schemeClr val="bg2"/>
                  </a:solidFill>
                  <a:latin typeface="黑体" pitchFamily="49" charset="-122"/>
                  <a:ea typeface="黑体" pitchFamily="49" charset="-122"/>
                </a:rPr>
                <a:t>摆动类指标：</a:t>
              </a:r>
              <a:endParaRPr lang="en-US" altLang="zh-CN" sz="2000" dirty="0" smtClean="0">
                <a:solidFill>
                  <a:schemeClr val="bg2"/>
                </a:solidFill>
                <a:latin typeface="黑体" pitchFamily="49" charset="-122"/>
                <a:ea typeface="黑体" pitchFamily="49" charset="-122"/>
              </a:endParaRPr>
            </a:p>
            <a:p>
              <a:pPr algn="l"/>
              <a:r>
                <a:rPr lang="en-US" altLang="zh-CN" sz="2000" dirty="0" smtClean="0">
                  <a:solidFill>
                    <a:schemeClr val="bg2"/>
                  </a:solidFill>
                  <a:latin typeface="黑体" pitchFamily="49" charset="-122"/>
                  <a:ea typeface="黑体" pitchFamily="49" charset="-122"/>
                </a:rPr>
                <a:t> </a:t>
              </a:r>
              <a:endParaRPr lang="zh-CN" altLang="en-US" sz="2000" dirty="0">
                <a:latin typeface="黑体" pitchFamily="49" charset="-122"/>
                <a:ea typeface="黑体" pitchFamily="49" charset="-122"/>
              </a:endParaRPr>
            </a:p>
          </p:txBody>
        </p:sp>
      </p:grpSp>
      <p:sp>
        <p:nvSpPr>
          <p:cNvPr id="6" name="矩形 5"/>
          <p:cNvSpPr/>
          <p:nvPr/>
        </p:nvSpPr>
        <p:spPr>
          <a:xfrm>
            <a:off x="1485900" y="2028825"/>
            <a:ext cx="6096000" cy="2062103"/>
          </a:xfrm>
          <a:prstGeom prst="rect">
            <a:avLst/>
          </a:prstGeom>
        </p:spPr>
        <p:txBody>
          <a:bodyPr wrap="square">
            <a:spAutoFit/>
          </a:bodyPr>
          <a:lstStyle/>
          <a:p>
            <a:pPr algn="l"/>
            <a:r>
              <a:rPr lang="zh-CN" altLang="en-US" sz="1600" dirty="0" smtClean="0">
                <a:solidFill>
                  <a:schemeClr val="bg2"/>
                </a:solidFill>
                <a:latin typeface="黑体" pitchFamily="49" charset="-122"/>
                <a:ea typeface="黑体" pitchFamily="49" charset="-122"/>
              </a:rPr>
              <a:t>当市场进入了无趋势阶段时，价格通常在一个区间内上下波动，在这种情况下，绝大多数趋势类分析指标都不能正常工作，而随机摆动指标却能跟随价格的波动而随机变化，通常将此类指标定义为摆动指标，摆动指标也可以称作随机指标。</a:t>
            </a:r>
            <a:endParaRPr lang="en-US" altLang="zh-CN" sz="1600" dirty="0" smtClean="0">
              <a:solidFill>
                <a:schemeClr val="bg2"/>
              </a:solidFill>
              <a:latin typeface="黑体" pitchFamily="49" charset="-122"/>
              <a:ea typeface="黑体" pitchFamily="49" charset="-122"/>
            </a:endParaRPr>
          </a:p>
          <a:p>
            <a:pPr algn="l"/>
            <a:endParaRPr lang="en-US" altLang="zh-CN" sz="1600" dirty="0" smtClean="0">
              <a:solidFill>
                <a:schemeClr val="bg2"/>
              </a:solidFill>
              <a:latin typeface="黑体" pitchFamily="49" charset="-122"/>
              <a:ea typeface="黑体" pitchFamily="49" charset="-122"/>
            </a:endParaRPr>
          </a:p>
          <a:p>
            <a:pPr algn="l"/>
            <a:r>
              <a:rPr lang="zh-CN" altLang="en-US" sz="1600" dirty="0" smtClean="0">
                <a:solidFill>
                  <a:schemeClr val="bg2"/>
                </a:solidFill>
                <a:latin typeface="黑体" pitchFamily="49" charset="-122"/>
                <a:ea typeface="黑体" pitchFamily="49" charset="-122"/>
              </a:rPr>
              <a:t>摆动类指标特点：摆动指标值的变化有一个中间值，可将水平区域分为上半部和下半部，一般是反应价格变化的敏感程度的。判断趋势来临用趋势类指标，判断趋势尾声用摆动类指标。</a:t>
            </a:r>
          </a:p>
        </p:txBody>
      </p:sp>
    </p:spTree>
  </p:cSld>
  <p:clrMapOvr>
    <a:masterClrMapping/>
  </p:clrMapOvr>
  <p:transition spd="slow"/>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3"/>
          <p:cNvGrpSpPr/>
          <p:nvPr/>
        </p:nvGrpSpPr>
        <p:grpSpPr>
          <a:xfrm>
            <a:off x="939800" y="793660"/>
            <a:ext cx="3416300" cy="1304876"/>
            <a:chOff x="939800" y="793660"/>
            <a:chExt cx="3416300" cy="1304876"/>
          </a:xfrm>
        </p:grpSpPr>
        <p:sp>
          <p:nvSpPr>
            <p:cNvPr id="5" name="Text Box 5"/>
            <p:cNvSpPr txBox="1">
              <a:spLocks noChangeArrowheads="1"/>
            </p:cNvSpPr>
            <p:nvPr/>
          </p:nvSpPr>
          <p:spPr bwMode="auto">
            <a:xfrm>
              <a:off x="939800" y="793660"/>
              <a:ext cx="3022600" cy="400110"/>
            </a:xfrm>
            <a:prstGeom prst="rect">
              <a:avLst/>
            </a:prstGeom>
            <a:noFill/>
            <a:ln w="9525" algn="ctr">
              <a:noFill/>
              <a:miter lim="800000"/>
              <a:headEnd/>
              <a:tailEnd/>
            </a:ln>
          </p:spPr>
          <p:txBody>
            <a:bodyPr wrap="square">
              <a:spAutoFit/>
            </a:bodyPr>
            <a:lstStyle/>
            <a:p>
              <a:pPr algn="l"/>
              <a:r>
                <a:rPr lang="zh-CN" altLang="en-US" sz="2000" dirty="0">
                  <a:solidFill>
                    <a:schemeClr val="bg2"/>
                  </a:solidFill>
                </a:rPr>
                <a:t> </a:t>
              </a:r>
              <a:r>
                <a:rPr lang="en-US" altLang="zh-CN" sz="2000" dirty="0" smtClean="0">
                  <a:solidFill>
                    <a:schemeClr val="bg2"/>
                  </a:solidFill>
                </a:rPr>
                <a:t>1</a:t>
              </a:r>
              <a:r>
                <a:rPr lang="zh-CN" altLang="en-US" sz="2000" dirty="0" smtClean="0">
                  <a:solidFill>
                    <a:schemeClr val="bg2"/>
                  </a:solidFill>
                </a:rPr>
                <a:t>、</a:t>
              </a:r>
              <a:r>
                <a:rPr lang="zh-CN" altLang="en-US" sz="2000" dirty="0" smtClean="0">
                  <a:solidFill>
                    <a:schemeClr val="bg2"/>
                  </a:solidFill>
                  <a:latin typeface="黑体" pitchFamily="49" charset="-122"/>
                  <a:ea typeface="黑体" pitchFamily="49" charset="-122"/>
                </a:rPr>
                <a:t>常用指标分类</a:t>
              </a:r>
              <a:endParaRPr lang="zh-CN" altLang="en-US" sz="2000" dirty="0">
                <a:latin typeface="黑体" pitchFamily="49" charset="-122"/>
                <a:ea typeface="黑体" pitchFamily="49" charset="-122"/>
              </a:endParaRPr>
            </a:p>
          </p:txBody>
        </p:sp>
        <p:sp>
          <p:nvSpPr>
            <p:cNvPr id="6" name="Text Box 5"/>
            <p:cNvSpPr txBox="1">
              <a:spLocks noChangeArrowheads="1"/>
            </p:cNvSpPr>
            <p:nvPr/>
          </p:nvSpPr>
          <p:spPr bwMode="auto">
            <a:xfrm>
              <a:off x="1333500" y="1390650"/>
              <a:ext cx="3022600" cy="707886"/>
            </a:xfrm>
            <a:prstGeom prst="rect">
              <a:avLst/>
            </a:prstGeom>
            <a:noFill/>
            <a:ln w="9525" algn="ctr">
              <a:noFill/>
              <a:miter lim="800000"/>
              <a:headEnd/>
              <a:tailEnd/>
            </a:ln>
          </p:spPr>
          <p:txBody>
            <a:bodyPr wrap="square">
              <a:spAutoFit/>
            </a:bodyPr>
            <a:lstStyle/>
            <a:p>
              <a:pPr algn="l"/>
              <a:r>
                <a:rPr lang="zh-CN" altLang="en-US" sz="2000" dirty="0">
                  <a:solidFill>
                    <a:schemeClr val="bg2"/>
                  </a:solidFill>
                  <a:latin typeface="黑体" pitchFamily="49" charset="-122"/>
                  <a:ea typeface="黑体" pitchFamily="49" charset="-122"/>
                </a:rPr>
                <a:t> </a:t>
              </a:r>
              <a:r>
                <a:rPr lang="zh-CN" altLang="en-US" sz="2000" dirty="0" smtClean="0">
                  <a:solidFill>
                    <a:schemeClr val="bg2"/>
                  </a:solidFill>
                  <a:latin typeface="黑体" pitchFamily="49" charset="-122"/>
                  <a:ea typeface="黑体" pitchFamily="49" charset="-122"/>
                </a:rPr>
                <a:t>摆动类指标：</a:t>
              </a:r>
              <a:endParaRPr lang="en-US" altLang="zh-CN" sz="2000" dirty="0" smtClean="0">
                <a:solidFill>
                  <a:schemeClr val="bg2"/>
                </a:solidFill>
                <a:latin typeface="黑体" pitchFamily="49" charset="-122"/>
                <a:ea typeface="黑体" pitchFamily="49" charset="-122"/>
              </a:endParaRPr>
            </a:p>
            <a:p>
              <a:pPr algn="l"/>
              <a:r>
                <a:rPr lang="en-US" altLang="zh-CN" sz="2000" dirty="0" smtClean="0">
                  <a:solidFill>
                    <a:schemeClr val="bg2"/>
                  </a:solidFill>
                  <a:latin typeface="黑体" pitchFamily="49" charset="-122"/>
                  <a:ea typeface="黑体" pitchFamily="49" charset="-122"/>
                </a:rPr>
                <a:t> </a:t>
              </a:r>
              <a:endParaRPr lang="zh-CN" altLang="en-US" sz="2000" dirty="0">
                <a:latin typeface="黑体" pitchFamily="49" charset="-122"/>
                <a:ea typeface="黑体" pitchFamily="49" charset="-122"/>
              </a:endParaRPr>
            </a:p>
          </p:txBody>
        </p:sp>
      </p:grpSp>
      <p:sp>
        <p:nvSpPr>
          <p:cNvPr id="7" name="矩形 6"/>
          <p:cNvSpPr/>
          <p:nvPr/>
        </p:nvSpPr>
        <p:spPr>
          <a:xfrm>
            <a:off x="1485900" y="2028825"/>
            <a:ext cx="6515100" cy="3662541"/>
          </a:xfrm>
          <a:prstGeom prst="rect">
            <a:avLst/>
          </a:prstGeom>
        </p:spPr>
        <p:txBody>
          <a:bodyPr wrap="square">
            <a:spAutoFit/>
          </a:bodyPr>
          <a:lstStyle/>
          <a:p>
            <a:pPr algn="l"/>
            <a:r>
              <a:rPr lang="en-US" altLang="zh-CN" sz="1600" dirty="0" smtClean="0">
                <a:solidFill>
                  <a:schemeClr val="bg2"/>
                </a:solidFill>
                <a:latin typeface="黑体" pitchFamily="49" charset="-122"/>
                <a:ea typeface="黑体" pitchFamily="49" charset="-122"/>
              </a:rPr>
              <a:t>① KDJ</a:t>
            </a:r>
            <a:r>
              <a:rPr lang="zh-CN" altLang="en-US" sz="1600" dirty="0" smtClean="0">
                <a:solidFill>
                  <a:schemeClr val="bg2"/>
                </a:solidFill>
                <a:latin typeface="黑体" pitchFamily="49" charset="-122"/>
                <a:ea typeface="黑体" pitchFamily="49" charset="-122"/>
              </a:rPr>
              <a:t>随机指标由</a:t>
            </a:r>
            <a:r>
              <a:rPr lang="en-US" altLang="zh-CN" sz="1600" dirty="0" smtClean="0">
                <a:solidFill>
                  <a:schemeClr val="bg2"/>
                </a:solidFill>
                <a:latin typeface="黑体" pitchFamily="49" charset="-122"/>
                <a:ea typeface="黑体" pitchFamily="49" charset="-122"/>
              </a:rPr>
              <a:t>K</a:t>
            </a:r>
            <a:r>
              <a:rPr lang="zh-CN" altLang="en-US" sz="1600" dirty="0" smtClean="0">
                <a:solidFill>
                  <a:schemeClr val="bg2"/>
                </a:solidFill>
                <a:latin typeface="黑体" pitchFamily="49" charset="-122"/>
                <a:ea typeface="黑体" pitchFamily="49" charset="-122"/>
              </a:rPr>
              <a:t>、</a:t>
            </a:r>
            <a:r>
              <a:rPr lang="en-US" altLang="zh-CN" sz="1600" dirty="0" smtClean="0">
                <a:solidFill>
                  <a:schemeClr val="bg2"/>
                </a:solidFill>
                <a:latin typeface="黑体" pitchFamily="49" charset="-122"/>
                <a:ea typeface="黑体" pitchFamily="49" charset="-122"/>
              </a:rPr>
              <a:t>D</a:t>
            </a:r>
            <a:r>
              <a:rPr lang="zh-CN" altLang="en-US" sz="1600" dirty="0" smtClean="0">
                <a:solidFill>
                  <a:schemeClr val="bg2"/>
                </a:solidFill>
                <a:latin typeface="黑体" pitchFamily="49" charset="-122"/>
                <a:ea typeface="黑体" pitchFamily="49" charset="-122"/>
              </a:rPr>
              <a:t>、</a:t>
            </a:r>
            <a:r>
              <a:rPr lang="en-US" altLang="zh-CN" sz="1600" dirty="0" smtClean="0">
                <a:solidFill>
                  <a:schemeClr val="bg2"/>
                </a:solidFill>
                <a:latin typeface="黑体" pitchFamily="49" charset="-122"/>
                <a:ea typeface="黑体" pitchFamily="49" charset="-122"/>
              </a:rPr>
              <a:t>J</a:t>
            </a:r>
            <a:r>
              <a:rPr lang="zh-CN" altLang="en-US" sz="1600" dirty="0" smtClean="0">
                <a:solidFill>
                  <a:schemeClr val="bg2"/>
                </a:solidFill>
                <a:latin typeface="黑体" pitchFamily="49" charset="-122"/>
                <a:ea typeface="黑体" pitchFamily="49" charset="-122"/>
              </a:rPr>
              <a:t>三条线组成，指标线介于</a:t>
            </a:r>
            <a:r>
              <a:rPr lang="en-US" altLang="zh-CN" sz="1600" dirty="0" smtClean="0">
                <a:solidFill>
                  <a:schemeClr val="bg2"/>
                </a:solidFill>
                <a:latin typeface="黑体" pitchFamily="49" charset="-122"/>
                <a:ea typeface="黑体" pitchFamily="49" charset="-122"/>
              </a:rPr>
              <a:t>0~100</a:t>
            </a:r>
            <a:r>
              <a:rPr lang="zh-CN" altLang="en-US" sz="1600" dirty="0" smtClean="0">
                <a:solidFill>
                  <a:schemeClr val="bg2"/>
                </a:solidFill>
                <a:latin typeface="黑体" pitchFamily="49" charset="-122"/>
                <a:ea typeface="黑体" pitchFamily="49" charset="-122"/>
              </a:rPr>
              <a:t>之间变化，</a:t>
            </a:r>
            <a:r>
              <a:rPr lang="en-US" altLang="zh-CN" sz="1600" dirty="0" smtClean="0">
                <a:solidFill>
                  <a:schemeClr val="bg2"/>
                </a:solidFill>
                <a:latin typeface="黑体" pitchFamily="49" charset="-122"/>
                <a:ea typeface="黑体" pitchFamily="49" charset="-122"/>
              </a:rPr>
              <a:t>J</a:t>
            </a:r>
            <a:r>
              <a:rPr lang="zh-CN" altLang="en-US" sz="1600" dirty="0" smtClean="0">
                <a:solidFill>
                  <a:schemeClr val="bg2"/>
                </a:solidFill>
                <a:latin typeface="黑体" pitchFamily="49" charset="-122"/>
                <a:ea typeface="黑体" pitchFamily="49" charset="-122"/>
              </a:rPr>
              <a:t>线低于</a:t>
            </a:r>
            <a:r>
              <a:rPr lang="en-US" altLang="zh-CN" sz="1600" dirty="0" smtClean="0">
                <a:solidFill>
                  <a:schemeClr val="bg2"/>
                </a:solidFill>
                <a:latin typeface="黑体" pitchFamily="49" charset="-122"/>
                <a:ea typeface="黑体" pitchFamily="49" charset="-122"/>
              </a:rPr>
              <a:t>20</a:t>
            </a:r>
            <a:r>
              <a:rPr lang="zh-CN" altLang="en-US" sz="1600" dirty="0" smtClean="0">
                <a:solidFill>
                  <a:schemeClr val="bg2"/>
                </a:solidFill>
                <a:latin typeface="黑体" pitchFamily="49" charset="-122"/>
                <a:ea typeface="黑体" pitchFamily="49" charset="-122"/>
              </a:rPr>
              <a:t>，进入超卖区，</a:t>
            </a:r>
            <a:r>
              <a:rPr lang="en-US" altLang="zh-CN" sz="1600" dirty="0" smtClean="0">
                <a:solidFill>
                  <a:schemeClr val="bg2"/>
                </a:solidFill>
                <a:latin typeface="黑体" pitchFamily="49" charset="-122"/>
                <a:ea typeface="黑体" pitchFamily="49" charset="-122"/>
              </a:rPr>
              <a:t>J</a:t>
            </a:r>
            <a:r>
              <a:rPr lang="zh-CN" altLang="en-US" sz="1600" dirty="0" smtClean="0">
                <a:solidFill>
                  <a:schemeClr val="bg2"/>
                </a:solidFill>
                <a:latin typeface="黑体" pitchFamily="49" charset="-122"/>
                <a:ea typeface="黑体" pitchFamily="49" charset="-122"/>
              </a:rPr>
              <a:t>线高于</a:t>
            </a:r>
            <a:r>
              <a:rPr lang="en-US" altLang="zh-CN" sz="1600" dirty="0" smtClean="0">
                <a:solidFill>
                  <a:schemeClr val="bg2"/>
                </a:solidFill>
                <a:latin typeface="黑体" pitchFamily="49" charset="-122"/>
                <a:ea typeface="黑体" pitchFamily="49" charset="-122"/>
              </a:rPr>
              <a:t>80</a:t>
            </a:r>
            <a:r>
              <a:rPr lang="zh-CN" altLang="en-US" sz="1600" dirty="0" smtClean="0">
                <a:solidFill>
                  <a:schemeClr val="bg2"/>
                </a:solidFill>
                <a:latin typeface="黑体" pitchFamily="49" charset="-122"/>
                <a:ea typeface="黑体" pitchFamily="49" charset="-122"/>
              </a:rPr>
              <a:t>，进入超买区。如果</a:t>
            </a:r>
            <a:r>
              <a:rPr lang="en-US" altLang="zh-CN" sz="1600" dirty="0" smtClean="0">
                <a:solidFill>
                  <a:schemeClr val="bg2"/>
                </a:solidFill>
                <a:latin typeface="黑体" pitchFamily="49" charset="-122"/>
                <a:ea typeface="黑体" pitchFamily="49" charset="-122"/>
              </a:rPr>
              <a:t>K</a:t>
            </a:r>
            <a:r>
              <a:rPr lang="zh-CN" altLang="en-US" sz="1600" dirty="0" smtClean="0">
                <a:solidFill>
                  <a:schemeClr val="bg2"/>
                </a:solidFill>
                <a:latin typeface="黑体" pitchFamily="49" charset="-122"/>
                <a:ea typeface="黑体" pitchFamily="49" charset="-122"/>
              </a:rPr>
              <a:t>线上穿</a:t>
            </a:r>
            <a:r>
              <a:rPr lang="en-US" altLang="zh-CN" sz="1600" dirty="0" smtClean="0">
                <a:solidFill>
                  <a:schemeClr val="bg2"/>
                </a:solidFill>
                <a:latin typeface="黑体" pitchFamily="49" charset="-122"/>
                <a:ea typeface="黑体" pitchFamily="49" charset="-122"/>
              </a:rPr>
              <a:t>D</a:t>
            </a:r>
            <a:r>
              <a:rPr lang="zh-CN" altLang="en-US" sz="1600" dirty="0" smtClean="0">
                <a:solidFill>
                  <a:schemeClr val="bg2"/>
                </a:solidFill>
                <a:latin typeface="黑体" pitchFamily="49" charset="-122"/>
                <a:ea typeface="黑体" pitchFamily="49" charset="-122"/>
              </a:rPr>
              <a:t>线可以做多，如果</a:t>
            </a:r>
            <a:r>
              <a:rPr lang="en-US" altLang="zh-CN" sz="1600" dirty="0" smtClean="0">
                <a:solidFill>
                  <a:schemeClr val="bg2"/>
                </a:solidFill>
                <a:latin typeface="黑体" pitchFamily="49" charset="-122"/>
                <a:ea typeface="黑体" pitchFamily="49" charset="-122"/>
              </a:rPr>
              <a:t>K</a:t>
            </a:r>
            <a:r>
              <a:rPr lang="zh-CN" altLang="en-US" sz="1600" dirty="0" smtClean="0">
                <a:solidFill>
                  <a:schemeClr val="bg2"/>
                </a:solidFill>
                <a:latin typeface="黑体" pitchFamily="49" charset="-122"/>
                <a:ea typeface="黑体" pitchFamily="49" charset="-122"/>
              </a:rPr>
              <a:t>线下穿</a:t>
            </a:r>
            <a:r>
              <a:rPr lang="en-US" altLang="zh-CN" sz="1600" dirty="0" smtClean="0">
                <a:solidFill>
                  <a:schemeClr val="bg2"/>
                </a:solidFill>
                <a:latin typeface="黑体" pitchFamily="49" charset="-122"/>
                <a:ea typeface="黑体" pitchFamily="49" charset="-122"/>
              </a:rPr>
              <a:t>D</a:t>
            </a:r>
            <a:r>
              <a:rPr lang="zh-CN" altLang="en-US" sz="1600" dirty="0" smtClean="0">
                <a:solidFill>
                  <a:schemeClr val="bg2"/>
                </a:solidFill>
                <a:latin typeface="黑体" pitchFamily="49" charset="-122"/>
                <a:ea typeface="黑体" pitchFamily="49" charset="-122"/>
              </a:rPr>
              <a:t>线可以做空。</a:t>
            </a:r>
            <a:r>
              <a:rPr lang="en-US" altLang="zh-CN" sz="1600" dirty="0" smtClean="0">
                <a:solidFill>
                  <a:schemeClr val="bg2"/>
                </a:solidFill>
                <a:latin typeface="黑体" pitchFamily="49" charset="-122"/>
                <a:ea typeface="黑体" pitchFamily="49" charset="-122"/>
              </a:rPr>
              <a:t> </a:t>
            </a:r>
          </a:p>
          <a:p>
            <a:pPr algn="l"/>
            <a:endParaRPr lang="en-US" altLang="zh-CN" sz="1600" dirty="0" smtClean="0">
              <a:solidFill>
                <a:schemeClr val="bg2"/>
              </a:solidFill>
              <a:latin typeface="黑体" pitchFamily="49" charset="-122"/>
              <a:ea typeface="黑体" pitchFamily="49" charset="-122"/>
            </a:endParaRPr>
          </a:p>
          <a:p>
            <a:pPr algn="l"/>
            <a:r>
              <a:rPr lang="en-US" altLang="zh-CN" sz="1400" dirty="0" smtClean="0">
                <a:solidFill>
                  <a:schemeClr val="bg2"/>
                </a:solidFill>
                <a:latin typeface="黑体" pitchFamily="49" charset="-122"/>
                <a:ea typeface="黑体" pitchFamily="49" charset="-122"/>
              </a:rPr>
              <a:t>  RSV:=(CLOSE-LLV(LOW,N))/(HHV(HIGH,N)-LLV(LOW,N))*100;</a:t>
            </a:r>
          </a:p>
          <a:p>
            <a:pPr algn="l"/>
            <a:r>
              <a:rPr lang="en-US" altLang="zh-CN" sz="1400" dirty="0" smtClean="0">
                <a:solidFill>
                  <a:schemeClr val="bg2"/>
                </a:solidFill>
                <a:latin typeface="黑体" pitchFamily="49" charset="-122"/>
                <a:ea typeface="黑体" pitchFamily="49" charset="-122"/>
              </a:rPr>
              <a:t>//</a:t>
            </a:r>
            <a:r>
              <a:rPr lang="zh-CN" altLang="en-US" sz="1400" dirty="0" smtClean="0">
                <a:solidFill>
                  <a:schemeClr val="bg2"/>
                </a:solidFill>
                <a:latin typeface="黑体" pitchFamily="49" charset="-122"/>
                <a:ea typeface="黑体" pitchFamily="49" charset="-122"/>
              </a:rPr>
              <a:t>收盘价与</a:t>
            </a:r>
            <a:r>
              <a:rPr lang="en-US" altLang="zh-CN" sz="1400" dirty="0" smtClean="0">
                <a:solidFill>
                  <a:schemeClr val="bg2"/>
                </a:solidFill>
                <a:latin typeface="黑体" pitchFamily="49" charset="-122"/>
                <a:ea typeface="黑体" pitchFamily="49" charset="-122"/>
              </a:rPr>
              <a:t>N</a:t>
            </a:r>
            <a:r>
              <a:rPr lang="zh-CN" altLang="en-US" sz="1400" dirty="0" smtClean="0">
                <a:solidFill>
                  <a:schemeClr val="bg2"/>
                </a:solidFill>
                <a:latin typeface="黑体" pitchFamily="49" charset="-122"/>
                <a:ea typeface="黑体" pitchFamily="49" charset="-122"/>
              </a:rPr>
              <a:t>周期最低值做差，</a:t>
            </a:r>
            <a:r>
              <a:rPr lang="en-US" altLang="zh-CN" sz="1400" dirty="0" smtClean="0">
                <a:solidFill>
                  <a:schemeClr val="bg2"/>
                </a:solidFill>
                <a:latin typeface="黑体" pitchFamily="49" charset="-122"/>
                <a:ea typeface="黑体" pitchFamily="49" charset="-122"/>
              </a:rPr>
              <a:t>N</a:t>
            </a:r>
            <a:r>
              <a:rPr lang="zh-CN" altLang="en-US" sz="1400" dirty="0" smtClean="0">
                <a:solidFill>
                  <a:schemeClr val="bg2"/>
                </a:solidFill>
                <a:latin typeface="黑体" pitchFamily="49" charset="-122"/>
                <a:ea typeface="黑体" pitchFamily="49" charset="-122"/>
              </a:rPr>
              <a:t>周期最高值与</a:t>
            </a:r>
            <a:r>
              <a:rPr lang="en-US" altLang="zh-CN" sz="1400" dirty="0" smtClean="0">
                <a:solidFill>
                  <a:schemeClr val="bg2"/>
                </a:solidFill>
                <a:latin typeface="黑体" pitchFamily="49" charset="-122"/>
                <a:ea typeface="黑体" pitchFamily="49" charset="-122"/>
              </a:rPr>
              <a:t>N</a:t>
            </a:r>
            <a:r>
              <a:rPr lang="zh-CN" altLang="en-US" sz="1400" dirty="0" smtClean="0">
                <a:solidFill>
                  <a:schemeClr val="bg2"/>
                </a:solidFill>
                <a:latin typeface="黑体" pitchFamily="49" charset="-122"/>
                <a:ea typeface="黑体" pitchFamily="49" charset="-122"/>
              </a:rPr>
              <a:t>周期最低值做差，两差之间做比值。</a:t>
            </a:r>
          </a:p>
          <a:p>
            <a:pPr algn="l"/>
            <a:r>
              <a:rPr lang="en-US" altLang="zh-CN" sz="1400" dirty="0" smtClean="0">
                <a:solidFill>
                  <a:schemeClr val="bg2"/>
                </a:solidFill>
                <a:latin typeface="黑体" pitchFamily="49" charset="-122"/>
                <a:ea typeface="黑体" pitchFamily="49" charset="-122"/>
              </a:rPr>
              <a:t>  K:SMA(RSV,M1,1);//RSV</a:t>
            </a:r>
            <a:r>
              <a:rPr lang="zh-CN" altLang="en-US" sz="1400" dirty="0" smtClean="0">
                <a:solidFill>
                  <a:schemeClr val="bg2"/>
                </a:solidFill>
                <a:latin typeface="黑体" pitchFamily="49" charset="-122"/>
                <a:ea typeface="黑体" pitchFamily="49" charset="-122"/>
              </a:rPr>
              <a:t>的移动平均值</a:t>
            </a:r>
          </a:p>
          <a:p>
            <a:pPr algn="l"/>
            <a:r>
              <a:rPr lang="en-US" altLang="zh-CN" sz="1400" dirty="0" smtClean="0">
                <a:solidFill>
                  <a:schemeClr val="bg2"/>
                </a:solidFill>
                <a:latin typeface="黑体" pitchFamily="49" charset="-122"/>
                <a:ea typeface="黑体" pitchFamily="49" charset="-122"/>
              </a:rPr>
              <a:t>  D:SMA(K,M2,1);//K</a:t>
            </a:r>
            <a:r>
              <a:rPr lang="zh-CN" altLang="en-US" sz="1400" dirty="0" smtClean="0">
                <a:solidFill>
                  <a:schemeClr val="bg2"/>
                </a:solidFill>
                <a:latin typeface="黑体" pitchFamily="49" charset="-122"/>
                <a:ea typeface="黑体" pitchFamily="49" charset="-122"/>
              </a:rPr>
              <a:t>的移动平均值</a:t>
            </a:r>
          </a:p>
          <a:p>
            <a:pPr algn="l"/>
            <a:r>
              <a:rPr lang="en-US" altLang="zh-CN" sz="1400" dirty="0" smtClean="0">
                <a:solidFill>
                  <a:schemeClr val="bg2"/>
                </a:solidFill>
                <a:latin typeface="黑体" pitchFamily="49" charset="-122"/>
                <a:ea typeface="黑体" pitchFamily="49" charset="-122"/>
              </a:rPr>
              <a:t>  J:3*K-2*D;</a:t>
            </a:r>
          </a:p>
          <a:p>
            <a:pPr algn="l"/>
            <a:r>
              <a:rPr lang="en-US" altLang="zh-CN" sz="1400" dirty="0" smtClean="0">
                <a:solidFill>
                  <a:schemeClr val="bg2"/>
                </a:solidFill>
                <a:latin typeface="黑体" pitchFamily="49" charset="-122"/>
                <a:ea typeface="黑体" pitchFamily="49" charset="-122"/>
              </a:rPr>
              <a:t>  BACKGROUNDSTYLE(1);</a:t>
            </a:r>
          </a:p>
          <a:p>
            <a:pPr algn="l"/>
            <a:r>
              <a:rPr lang="en-US" altLang="zh-CN" sz="1400" dirty="0" smtClean="0">
                <a:solidFill>
                  <a:schemeClr val="bg2"/>
                </a:solidFill>
                <a:latin typeface="黑体" pitchFamily="49" charset="-122"/>
                <a:ea typeface="黑体" pitchFamily="49" charset="-122"/>
              </a:rPr>
              <a:t>  CROSS(K,D),BPK;//KD</a:t>
            </a:r>
            <a:r>
              <a:rPr lang="zh-CN" altLang="en-US" sz="1400" dirty="0" smtClean="0">
                <a:solidFill>
                  <a:schemeClr val="bg2"/>
                </a:solidFill>
                <a:latin typeface="黑体" pitchFamily="49" charset="-122"/>
                <a:ea typeface="黑体" pitchFamily="49" charset="-122"/>
              </a:rPr>
              <a:t>金叉，做多。</a:t>
            </a:r>
          </a:p>
          <a:p>
            <a:pPr algn="l"/>
            <a:r>
              <a:rPr lang="en-US" altLang="zh-CN" sz="1400" dirty="0" smtClean="0">
                <a:solidFill>
                  <a:schemeClr val="bg2"/>
                </a:solidFill>
                <a:latin typeface="黑体" pitchFamily="49" charset="-122"/>
                <a:ea typeface="黑体" pitchFamily="49" charset="-122"/>
              </a:rPr>
              <a:t>  CROSS(J,20),BP;//J</a:t>
            </a:r>
            <a:r>
              <a:rPr lang="zh-CN" altLang="en-US" sz="1400" dirty="0" smtClean="0">
                <a:solidFill>
                  <a:schemeClr val="bg2"/>
                </a:solidFill>
                <a:latin typeface="黑体" pitchFamily="49" charset="-122"/>
                <a:ea typeface="黑体" pitchFamily="49" charset="-122"/>
              </a:rPr>
              <a:t>值上穿</a:t>
            </a:r>
            <a:r>
              <a:rPr lang="en-US" altLang="zh-CN" sz="1400" dirty="0" smtClean="0">
                <a:solidFill>
                  <a:schemeClr val="bg2"/>
                </a:solidFill>
                <a:latin typeface="黑体" pitchFamily="49" charset="-122"/>
                <a:ea typeface="黑体" pitchFamily="49" charset="-122"/>
              </a:rPr>
              <a:t>20</a:t>
            </a:r>
          </a:p>
          <a:p>
            <a:pPr algn="l"/>
            <a:r>
              <a:rPr lang="en-US" altLang="zh-CN" sz="1400" dirty="0" smtClean="0">
                <a:solidFill>
                  <a:schemeClr val="bg2"/>
                </a:solidFill>
                <a:latin typeface="黑体" pitchFamily="49" charset="-122"/>
                <a:ea typeface="黑体" pitchFamily="49" charset="-122"/>
              </a:rPr>
              <a:t>  CROSS(D,K),SPK;//KD</a:t>
            </a:r>
            <a:r>
              <a:rPr lang="zh-CN" altLang="en-US" sz="1400" dirty="0" smtClean="0">
                <a:solidFill>
                  <a:schemeClr val="bg2"/>
                </a:solidFill>
                <a:latin typeface="黑体" pitchFamily="49" charset="-122"/>
                <a:ea typeface="黑体" pitchFamily="49" charset="-122"/>
              </a:rPr>
              <a:t>死叉，做空。</a:t>
            </a:r>
          </a:p>
          <a:p>
            <a:pPr algn="l"/>
            <a:r>
              <a:rPr lang="en-US" altLang="zh-CN" sz="1400" dirty="0" smtClean="0">
                <a:solidFill>
                  <a:schemeClr val="bg2"/>
                </a:solidFill>
                <a:latin typeface="黑体" pitchFamily="49" charset="-122"/>
                <a:ea typeface="黑体" pitchFamily="49" charset="-122"/>
              </a:rPr>
              <a:t>  CROSS(80,J),SP;// J</a:t>
            </a:r>
            <a:r>
              <a:rPr lang="zh-CN" altLang="en-US" sz="1400" dirty="0" smtClean="0">
                <a:solidFill>
                  <a:schemeClr val="bg2"/>
                </a:solidFill>
                <a:latin typeface="黑体" pitchFamily="49" charset="-122"/>
                <a:ea typeface="黑体" pitchFamily="49" charset="-122"/>
              </a:rPr>
              <a:t>值下穿</a:t>
            </a:r>
            <a:r>
              <a:rPr lang="en-US" altLang="zh-CN" sz="1400" dirty="0" smtClean="0">
                <a:solidFill>
                  <a:schemeClr val="bg2"/>
                </a:solidFill>
                <a:latin typeface="黑体" pitchFamily="49" charset="-122"/>
                <a:ea typeface="黑体" pitchFamily="49" charset="-122"/>
              </a:rPr>
              <a:t>80</a:t>
            </a:r>
          </a:p>
          <a:p>
            <a:pPr algn="l"/>
            <a:r>
              <a:rPr lang="en-US" altLang="zh-CN" sz="1400" dirty="0" smtClean="0">
                <a:solidFill>
                  <a:schemeClr val="bg2"/>
                </a:solidFill>
                <a:latin typeface="黑体" pitchFamily="49" charset="-122"/>
                <a:ea typeface="黑体" pitchFamily="49" charset="-122"/>
              </a:rPr>
              <a:t>  AUTOFILTER;</a:t>
            </a:r>
          </a:p>
          <a:p>
            <a:pPr algn="l"/>
            <a:endParaRPr lang="en-US" altLang="zh-CN" sz="1400" dirty="0" smtClean="0">
              <a:solidFill>
                <a:schemeClr val="bg2"/>
              </a:solidFill>
              <a:latin typeface="黑体" pitchFamily="49" charset="-122"/>
              <a:ea typeface="黑体" pitchFamily="49" charset="-122"/>
            </a:endParaRPr>
          </a:p>
        </p:txBody>
      </p:sp>
      <p:sp>
        <p:nvSpPr>
          <p:cNvPr id="8" name="TextBox 7"/>
          <p:cNvSpPr txBox="1"/>
          <p:nvPr/>
        </p:nvSpPr>
        <p:spPr>
          <a:xfrm>
            <a:off x="1600200" y="5562600"/>
            <a:ext cx="3352800" cy="954107"/>
          </a:xfrm>
          <a:prstGeom prst="rect">
            <a:avLst/>
          </a:prstGeom>
          <a:noFill/>
        </p:spPr>
        <p:txBody>
          <a:bodyPr wrap="square" rtlCol="0">
            <a:spAutoFit/>
          </a:bodyPr>
          <a:lstStyle/>
          <a:p>
            <a:pPr algn="l"/>
            <a:r>
              <a:rPr lang="zh-CN" altLang="en-US" sz="1400" dirty="0" smtClean="0">
                <a:latin typeface="黑体" pitchFamily="49" charset="-122"/>
                <a:ea typeface="黑体" pitchFamily="49" charset="-122"/>
              </a:rPr>
              <a:t>关键字：</a:t>
            </a:r>
            <a:r>
              <a:rPr lang="en-US" altLang="zh-CN" sz="1400" dirty="0" smtClean="0">
                <a:latin typeface="黑体" pitchFamily="49" charset="-122"/>
                <a:ea typeface="黑体" pitchFamily="49" charset="-122"/>
              </a:rPr>
              <a:t>CROSS</a:t>
            </a:r>
            <a:r>
              <a:rPr lang="zh-CN" altLang="en-US" sz="1400" dirty="0" smtClean="0">
                <a:latin typeface="黑体" pitchFamily="49" charset="-122"/>
                <a:ea typeface="黑体" pitchFamily="49" charset="-122"/>
              </a:rPr>
              <a:t>、</a:t>
            </a:r>
            <a:r>
              <a:rPr lang="en-US" altLang="zh-CN" sz="1400" dirty="0" smtClean="0">
                <a:latin typeface="黑体" pitchFamily="49" charset="-122"/>
                <a:ea typeface="黑体" pitchFamily="49" charset="-122"/>
              </a:rPr>
              <a:t>CROSSUP</a:t>
            </a:r>
            <a:r>
              <a:rPr lang="zh-CN" altLang="en-US" sz="1400" dirty="0" smtClean="0">
                <a:latin typeface="黑体" pitchFamily="49" charset="-122"/>
                <a:ea typeface="黑体" pitchFamily="49" charset="-122"/>
              </a:rPr>
              <a:t>、</a:t>
            </a:r>
            <a:r>
              <a:rPr lang="en-US" altLang="zh-CN" sz="1400" dirty="0" smtClean="0">
                <a:latin typeface="黑体" pitchFamily="49" charset="-122"/>
                <a:ea typeface="黑体" pitchFamily="49" charset="-122"/>
              </a:rPr>
              <a:t>CROSSDOWN</a:t>
            </a:r>
          </a:p>
          <a:p>
            <a:pPr algn="l"/>
            <a:r>
              <a:rPr lang="en-US" altLang="zh-CN" sz="1400" dirty="0" smtClean="0">
                <a:solidFill>
                  <a:schemeClr val="bg2"/>
                </a:solidFill>
                <a:latin typeface="黑体" pitchFamily="49" charset="-122"/>
                <a:ea typeface="黑体" pitchFamily="49" charset="-122"/>
              </a:rPr>
              <a:t>        </a:t>
            </a:r>
            <a:r>
              <a:rPr lang="en-US" altLang="zh-CN" sz="1400" dirty="0" smtClean="0">
                <a:latin typeface="黑体" pitchFamily="49" charset="-122"/>
                <a:ea typeface="黑体" pitchFamily="49" charset="-122"/>
              </a:rPr>
              <a:t>BACKGROUNDSTYLE</a:t>
            </a:r>
          </a:p>
          <a:p>
            <a:pPr algn="l"/>
            <a:r>
              <a:rPr lang="en-US" altLang="zh-CN" sz="1400" dirty="0" smtClean="0">
                <a:latin typeface="黑体" pitchFamily="49" charset="-122"/>
                <a:ea typeface="黑体" pitchFamily="49" charset="-122"/>
              </a:rPr>
              <a:t>        </a:t>
            </a:r>
          </a:p>
          <a:p>
            <a:pPr algn="l"/>
            <a:r>
              <a:rPr lang="en-US" altLang="zh-CN" sz="1400" dirty="0" smtClean="0">
                <a:latin typeface="黑体" pitchFamily="49" charset="-122"/>
                <a:ea typeface="黑体" pitchFamily="49" charset="-122"/>
              </a:rPr>
              <a:t>        </a:t>
            </a:r>
          </a:p>
        </p:txBody>
      </p:sp>
    </p:spTree>
  </p:cSld>
  <p:clrMapOvr>
    <a:masterClrMapping/>
  </p:clrMapOvr>
  <p:transition spd="slow"/>
  <p:timing>
    <p:tnLst>
      <p:par>
        <p:cTn id="1" dur="indefinite" restart="never" nodeType="tmRoot"/>
      </p:par>
    </p:tnLst>
  </p:timing>
</p:sld>
</file>

<file path=ppt/theme/theme1.xml><?xml version="1.0" encoding="utf-8"?>
<a:theme xmlns:a="http://schemas.openxmlformats.org/drawingml/2006/main" name="Pixel">
  <a:themeElements>
    <a:clrScheme name="">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Pixel">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itchFamily="34" charset="0"/>
          <a:buNone/>
          <a:tabLst/>
          <a:defRPr kumimoji="0" lang="zh-CN" sz="2800" b="0" i="0" u="none" strike="noStrike" cap="none" normalizeH="0" baseline="0" smtClean="0">
            <a:ln>
              <a:noFill/>
            </a:ln>
            <a:solidFill>
              <a:srgbClr val="FF0000"/>
            </a:solidFill>
            <a:effectLst/>
            <a:latin typeface="Arial" pitchFamily="34" charset="0"/>
            <a:ea typeface="宋体" pitchFamily="2" charset="-122"/>
            <a:sym typeface="方正粗活意简体"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itchFamily="34" charset="0"/>
          <a:buNone/>
          <a:tabLst/>
          <a:defRPr kumimoji="0" lang="zh-CN" sz="2800" b="0" i="0" u="none" strike="noStrike" cap="none" normalizeH="0" baseline="0" smtClean="0">
            <a:ln>
              <a:noFill/>
            </a:ln>
            <a:solidFill>
              <a:srgbClr val="FF0000"/>
            </a:solidFill>
            <a:effectLst/>
            <a:latin typeface="Arial" pitchFamily="34" charset="0"/>
            <a:ea typeface="宋体" pitchFamily="2" charset="-122"/>
            <a:sym typeface="方正粗活意简体" charset="-122"/>
          </a:defRPr>
        </a:defPPr>
      </a:lstStyle>
    </a:lnDef>
  </a:objectDefaults>
  <a:extraClrScheme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1186</TotalTime>
  <Pages>0</Pages>
  <Words>3023</Words>
  <Characters>0</Characters>
  <Application>Microsoft Office PowerPoint</Application>
  <DocSecurity>0</DocSecurity>
  <PresentationFormat>全屏显示(4:3)</PresentationFormat>
  <Lines>0</Lines>
  <Paragraphs>328</Paragraphs>
  <Slides>27</Slides>
  <Notes>0</Notes>
  <HiddenSlides>0</HiddenSlides>
  <MMClips>0</MMClips>
  <ScaleCrop>false</ScaleCrop>
  <HeadingPairs>
    <vt:vector size="4" baseType="variant">
      <vt:variant>
        <vt:lpstr>主题</vt:lpstr>
      </vt:variant>
      <vt:variant>
        <vt:i4>1</vt:i4>
      </vt:variant>
      <vt:variant>
        <vt:lpstr>幻灯片标题</vt:lpstr>
      </vt:variant>
      <vt:variant>
        <vt:i4>27</vt:i4>
      </vt:variant>
    </vt:vector>
  </HeadingPairs>
  <TitlesOfParts>
    <vt:vector size="28" baseType="lpstr">
      <vt:lpstr>Pixel</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 为什么要跨指标？  第一个原因：模型中跨指标，是技术面内部要素共振的一种交易思想，将多个不同分类指标交易思想结合在一起进行看盘断势。  第二个原因：趋势类指标在盘整行情中失效，单独使用摆动类指标无法判断当前行情状态，需要多个指标结合分析。 </vt:lpstr>
      <vt:lpstr>      趋势判断与精细分析相结合               ——震荡模型</vt:lpstr>
      <vt:lpstr>幻灯片 14</vt:lpstr>
      <vt:lpstr>幻灯片 15</vt:lpstr>
      <vt:lpstr>      趋势判断与精细分析相结合               ——趋势模型判断方向+摆动模型找入场点</vt:lpstr>
      <vt:lpstr>      趋势判断与精细分析相结合               ——趋势模型判断方向+摆动模型找入场点</vt:lpstr>
      <vt:lpstr>幻灯片 18</vt:lpstr>
      <vt:lpstr>幻灯片 19</vt:lpstr>
      <vt:lpstr>幻灯片 20</vt:lpstr>
      <vt:lpstr> 多个同类指标同向判断        ——精确分析，提高胜率</vt:lpstr>
      <vt:lpstr>幻灯片 22</vt:lpstr>
      <vt:lpstr> 多个同类指标同向判断        ——精确分析，提高胜率</vt:lpstr>
      <vt:lpstr>幻灯片 24</vt:lpstr>
      <vt:lpstr>幻灯片 25</vt:lpstr>
      <vt:lpstr>精确分析、提高胜率</vt:lpstr>
      <vt:lpstr>① CROSSUP、CROSSDOWN与 &gt; &lt; 的区别。  ② 并且（AND &amp;&amp;）、或者（OR ||）的灵活运用，多条件连接操作符注意优先级问题。  ③ ：与：= 的区别。  ④ 相同变量和参数的修改。 </vt:lpstr>
    </vt:vector>
  </TitlesOfParts>
  <Manager/>
  <Company/>
  <LinksUpToDate>false</LinksUpToDate>
  <CharactersWithSpaces>0</CharactersWithSpaces>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Administrator</dc:creator>
  <cp:keywords/>
  <dc:description/>
  <cp:lastModifiedBy>WIN</cp:lastModifiedBy>
  <cp:revision>670</cp:revision>
  <dcterms:created xsi:type="dcterms:W3CDTF">2112-12-31T16:00:00Z</dcterms:created>
  <dcterms:modified xsi:type="dcterms:W3CDTF">2015-03-11T01:47:57Z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r8>1</vt:r8>
  </property>
  <property fmtid="{D5CDD505-2E9C-101B-9397-08002B2CF9AE}" pid="3" name="KSOProductBuildVer">
    <vt:lpwstr>2052-8.1.0.3483</vt:lpwstr>
  </property>
</Properties>
</file>